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60" r:id="rId4"/>
    <p:sldId id="265" r:id="rId5"/>
    <p:sldId id="261" r:id="rId6"/>
    <p:sldId id="262" r:id="rId7"/>
    <p:sldId id="264" r:id="rId8"/>
    <p:sldId id="266" r:id="rId9"/>
    <p:sldId id="267" r:id="rId10"/>
    <p:sldId id="272" r:id="rId11"/>
    <p:sldId id="268" r:id="rId12"/>
    <p:sldId id="269" r:id="rId13"/>
    <p:sldId id="273" r:id="rId14"/>
    <p:sldId id="274" r:id="rId15"/>
    <p:sldId id="275" r:id="rId16"/>
    <p:sldId id="271" r:id="rId17"/>
  </p:sldIdLst>
  <p:sldSz cx="9753600" cy="7315200"/>
  <p:notesSz cx="6858000" cy="9144000"/>
  <p:embeddedFontLst>
    <p:embeddedFont>
      <p:font typeface="Calibri" panose="020F0502020204030204" pitchFamily="34" charset="0"/>
      <p:regular r:id="rId18"/>
      <p:bold r:id="rId19"/>
      <p:italic r:id="rId20"/>
      <p:boldItalic r:id="rId21"/>
    </p:embeddedFont>
    <p:embeddedFont>
      <p:font typeface="Arial Black" panose="020B0A04020102020204" pitchFamily="34" charset="0"/>
      <p:bold r:id="rId22"/>
    </p:embeddedFont>
    <p:embeddedFont>
      <p:font typeface="Open Sans Light" panose="020B0604020202020204" charset="0"/>
      <p:regular r:id="rId23"/>
      <p:italic r:id="rId24"/>
    </p:embeddedFont>
    <p:embeddedFont>
      <p:font typeface="Open Sans Extra Bold"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1" d="100"/>
          <a:sy n="61" d="100"/>
        </p:scale>
        <p:origin x="132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bd2a6cfa66349744" providerId="LiveId" clId="{4E682C16-9959-4CDB-83C4-77BAC6D47409}"/>
    <pc:docChg chg="modSld">
      <pc:chgData name="" userId="bd2a6cfa66349744" providerId="LiveId" clId="{4E682C16-9959-4CDB-83C4-77BAC6D47409}" dt="2022-04-25T06:53:38.521" v="14" actId="20577"/>
      <pc:docMkLst>
        <pc:docMk/>
      </pc:docMkLst>
      <pc:sldChg chg="modSp">
        <pc:chgData name="" userId="bd2a6cfa66349744" providerId="LiveId" clId="{4E682C16-9959-4CDB-83C4-77BAC6D47409}" dt="2022-04-25T06:52:32.095" v="0" actId="20577"/>
        <pc:sldMkLst>
          <pc:docMk/>
          <pc:sldMk cId="2095918032" sldId="264"/>
        </pc:sldMkLst>
        <pc:spChg chg="mod">
          <ac:chgData name="" userId="bd2a6cfa66349744" providerId="LiveId" clId="{4E682C16-9959-4CDB-83C4-77BAC6D47409}" dt="2022-04-25T06:52:32.095" v="0" actId="20577"/>
          <ac:spMkLst>
            <pc:docMk/>
            <pc:sldMk cId="2095918032" sldId="264"/>
            <ac:spMk id="12" creationId="{9226FC56-4314-43CA-AB7A-85A848F50856}"/>
          </ac:spMkLst>
        </pc:spChg>
      </pc:sldChg>
      <pc:sldChg chg="modSp">
        <pc:chgData name="" userId="bd2a6cfa66349744" providerId="LiveId" clId="{4E682C16-9959-4CDB-83C4-77BAC6D47409}" dt="2022-04-25T06:53:01.568" v="2" actId="20577"/>
        <pc:sldMkLst>
          <pc:docMk/>
          <pc:sldMk cId="344975522" sldId="267"/>
        </pc:sldMkLst>
        <pc:spChg chg="mod">
          <ac:chgData name="" userId="bd2a6cfa66349744" providerId="LiveId" clId="{4E682C16-9959-4CDB-83C4-77BAC6D47409}" dt="2022-04-25T06:53:01.568" v="2" actId="20577"/>
          <ac:spMkLst>
            <pc:docMk/>
            <pc:sldMk cId="344975522" sldId="267"/>
            <ac:spMk id="12" creationId="{9226FC56-4314-43CA-AB7A-85A848F50856}"/>
          </ac:spMkLst>
        </pc:spChg>
      </pc:sldChg>
      <pc:sldChg chg="modSp">
        <pc:chgData name="" userId="bd2a6cfa66349744" providerId="LiveId" clId="{4E682C16-9959-4CDB-83C4-77BAC6D47409}" dt="2022-04-25T06:53:38.521" v="14" actId="20577"/>
        <pc:sldMkLst>
          <pc:docMk/>
          <pc:sldMk cId="1129593647" sldId="271"/>
        </pc:sldMkLst>
        <pc:spChg chg="mod">
          <ac:chgData name="" userId="bd2a6cfa66349744" providerId="LiveId" clId="{4E682C16-9959-4CDB-83C4-77BAC6D47409}" dt="2022-04-25T06:53:38.521" v="14" actId="20577"/>
          <ac:spMkLst>
            <pc:docMk/>
            <pc:sldMk cId="1129593647" sldId="271"/>
            <ac:spMk id="3" creationId="{9152603D-EB2C-4AA9-AD13-C728E8DE5538}"/>
          </ac:spMkLst>
        </pc:spChg>
      </pc:sldChg>
    </pc:docChg>
  </pc:docChgLst>
  <pc:docChgLst>
    <pc:chgData userId="bd2a6cfa66349744" providerId="LiveId" clId="{4AA62BF7-B201-4A17-AA4C-204AD1CF864F}"/>
    <pc:docChg chg="custSel addSld modSld">
      <pc:chgData name="" userId="bd2a6cfa66349744" providerId="LiveId" clId="{4AA62BF7-B201-4A17-AA4C-204AD1CF864F}" dt="2022-04-26T11:28:11.580" v="2146" actId="20577"/>
      <pc:docMkLst>
        <pc:docMk/>
      </pc:docMkLst>
      <pc:sldChg chg="addSp delSp modSp add">
        <pc:chgData name="" userId="bd2a6cfa66349744" providerId="LiveId" clId="{4AA62BF7-B201-4A17-AA4C-204AD1CF864F}" dt="2022-04-26T11:08:05.306" v="774" actId="20577"/>
        <pc:sldMkLst>
          <pc:docMk/>
          <pc:sldMk cId="2471683992" sldId="273"/>
        </pc:sldMkLst>
        <pc:spChg chg="add mod">
          <ac:chgData name="" userId="bd2a6cfa66349744" providerId="LiveId" clId="{4AA62BF7-B201-4A17-AA4C-204AD1CF864F}" dt="2022-04-26T11:00:05.969" v="165" actId="14100"/>
          <ac:spMkLst>
            <pc:docMk/>
            <pc:sldMk cId="2471683992" sldId="273"/>
            <ac:spMk id="3" creationId="{DA5DE36D-5976-4685-8EBC-7134091C2CCA}"/>
          </ac:spMkLst>
        </pc:spChg>
        <pc:spChg chg="del mod">
          <ac:chgData name="" userId="bd2a6cfa66349744" providerId="LiveId" clId="{4AA62BF7-B201-4A17-AA4C-204AD1CF864F}" dt="2022-04-26T10:48:47.275" v="6"/>
          <ac:spMkLst>
            <pc:docMk/>
            <pc:sldMk cId="2471683992" sldId="273"/>
            <ac:spMk id="6" creationId="{00000000-0000-0000-0000-000000000000}"/>
          </ac:spMkLst>
        </pc:spChg>
        <pc:spChg chg="add mod">
          <ac:chgData name="" userId="bd2a6cfa66349744" providerId="LiveId" clId="{4AA62BF7-B201-4A17-AA4C-204AD1CF864F}" dt="2022-04-26T11:08:05.306" v="774" actId="20577"/>
          <ac:spMkLst>
            <pc:docMk/>
            <pc:sldMk cId="2471683992" sldId="273"/>
            <ac:spMk id="7" creationId="{585DF04D-C292-4BC0-A92D-0EB14AD2C530}"/>
          </ac:spMkLst>
        </pc:spChg>
        <pc:spChg chg="del mod">
          <ac:chgData name="" userId="bd2a6cfa66349744" providerId="LiveId" clId="{4AA62BF7-B201-4A17-AA4C-204AD1CF864F}" dt="2022-04-26T10:48:59.393" v="7"/>
          <ac:spMkLst>
            <pc:docMk/>
            <pc:sldMk cId="2471683992" sldId="273"/>
            <ac:spMk id="12" creationId="{9226FC56-4314-43CA-AB7A-85A848F50856}"/>
          </ac:spMkLst>
        </pc:spChg>
      </pc:sldChg>
      <pc:sldChg chg="modSp add">
        <pc:chgData name="" userId="bd2a6cfa66349744" providerId="LiveId" clId="{4AA62BF7-B201-4A17-AA4C-204AD1CF864F}" dt="2022-04-26T11:26:10.579" v="1994" actId="27636"/>
        <pc:sldMkLst>
          <pc:docMk/>
          <pc:sldMk cId="3402437063" sldId="274"/>
        </pc:sldMkLst>
        <pc:spChg chg="mod">
          <ac:chgData name="" userId="bd2a6cfa66349744" providerId="LiveId" clId="{4AA62BF7-B201-4A17-AA4C-204AD1CF864F}" dt="2022-04-26T11:26:06.519" v="1992" actId="5793"/>
          <ac:spMkLst>
            <pc:docMk/>
            <pc:sldMk cId="3402437063" sldId="274"/>
            <ac:spMk id="3" creationId="{DA5DE36D-5976-4685-8EBC-7134091C2CCA}"/>
          </ac:spMkLst>
        </pc:spChg>
        <pc:spChg chg="mod">
          <ac:chgData name="" userId="bd2a6cfa66349744" providerId="LiveId" clId="{4AA62BF7-B201-4A17-AA4C-204AD1CF864F}" dt="2022-04-26T11:26:10.579" v="1994" actId="27636"/>
          <ac:spMkLst>
            <pc:docMk/>
            <pc:sldMk cId="3402437063" sldId="274"/>
            <ac:spMk id="7" creationId="{585DF04D-C292-4BC0-A92D-0EB14AD2C530}"/>
          </ac:spMkLst>
        </pc:spChg>
      </pc:sldChg>
      <pc:sldChg chg="modSp add">
        <pc:chgData name="" userId="bd2a6cfa66349744" providerId="LiveId" clId="{4AA62BF7-B201-4A17-AA4C-204AD1CF864F}" dt="2022-04-26T11:28:11.580" v="2146" actId="20577"/>
        <pc:sldMkLst>
          <pc:docMk/>
          <pc:sldMk cId="3554415821" sldId="275"/>
        </pc:sldMkLst>
        <pc:spChg chg="mod">
          <ac:chgData name="" userId="bd2a6cfa66349744" providerId="LiveId" clId="{4AA62BF7-B201-4A17-AA4C-204AD1CF864F}" dt="2022-04-26T11:26:28.689" v="2009" actId="313"/>
          <ac:spMkLst>
            <pc:docMk/>
            <pc:sldMk cId="3554415821" sldId="275"/>
            <ac:spMk id="3" creationId="{DA5DE36D-5976-4685-8EBC-7134091C2CCA}"/>
          </ac:spMkLst>
        </pc:spChg>
        <pc:spChg chg="mod">
          <ac:chgData name="" userId="bd2a6cfa66349744" providerId="LiveId" clId="{4AA62BF7-B201-4A17-AA4C-204AD1CF864F}" dt="2022-04-26T11:28:11.580" v="2146" actId="20577"/>
          <ac:spMkLst>
            <pc:docMk/>
            <pc:sldMk cId="3554415821" sldId="275"/>
            <ac:spMk id="7" creationId="{585DF04D-C292-4BC0-A92D-0EB14AD2C53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3.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l="29120"/>
          <a:stretch>
            <a:fillRect/>
          </a:stretch>
        </p:blipFill>
        <p:spPr>
          <a:xfrm>
            <a:off x="4699012" y="24063"/>
            <a:ext cx="4988436" cy="5281370"/>
          </a:xfrm>
          <a:prstGeom prst="rect">
            <a:avLst/>
          </a:prstGeom>
        </p:spPr>
      </p:pic>
      <p:sp>
        <p:nvSpPr>
          <p:cNvPr id="7" name="TextBox 7"/>
          <p:cNvSpPr txBox="1"/>
          <p:nvPr/>
        </p:nvSpPr>
        <p:spPr>
          <a:xfrm>
            <a:off x="685800" y="5562600"/>
            <a:ext cx="3694252" cy="768095"/>
          </a:xfrm>
          <a:prstGeom prst="rect">
            <a:avLst/>
          </a:prstGeom>
        </p:spPr>
        <p:txBody>
          <a:bodyPr wrap="square" lIns="0" tIns="0" rIns="0" bIns="0" rtlCol="0" anchor="t">
            <a:spAutoFit/>
          </a:bodyPr>
          <a:lstStyle/>
          <a:p>
            <a:pPr>
              <a:lnSpc>
                <a:spcPts val="3062"/>
              </a:lnSpc>
              <a:spcBef>
                <a:spcPct val="0"/>
              </a:spcBef>
            </a:pPr>
            <a:r>
              <a:rPr lang="en-US" sz="2187" dirty="0">
                <a:solidFill>
                  <a:srgbClr val="000000"/>
                </a:solidFill>
                <a:latin typeface="Open Sans Light"/>
              </a:rPr>
              <a:t>Presented By:</a:t>
            </a:r>
          </a:p>
          <a:p>
            <a:pPr>
              <a:lnSpc>
                <a:spcPts val="3062"/>
              </a:lnSpc>
              <a:spcBef>
                <a:spcPct val="0"/>
              </a:spcBef>
            </a:pPr>
            <a:r>
              <a:rPr lang="en-US" sz="2187" dirty="0">
                <a:solidFill>
                  <a:srgbClr val="000000"/>
                </a:solidFill>
                <a:latin typeface="Open Sans Light"/>
              </a:rPr>
              <a:t>Ms. N. Vanessa Seebaluck</a:t>
            </a:r>
          </a:p>
        </p:txBody>
      </p:sp>
      <p:sp>
        <p:nvSpPr>
          <p:cNvPr id="9" name="TextBox 8">
            <a:extLst>
              <a:ext uri="{FF2B5EF4-FFF2-40B4-BE49-F238E27FC236}">
                <a16:creationId xmlns:a16="http://schemas.microsoft.com/office/drawing/2014/main" id="{2E68D5E0-C2CD-4363-A92E-AB0837B334E0}"/>
              </a:ext>
            </a:extLst>
          </p:cNvPr>
          <p:cNvSpPr txBox="1"/>
          <p:nvPr/>
        </p:nvSpPr>
        <p:spPr>
          <a:xfrm>
            <a:off x="495456" y="1696534"/>
            <a:ext cx="6438743" cy="2677656"/>
          </a:xfrm>
          <a:prstGeom prst="rect">
            <a:avLst/>
          </a:prstGeom>
          <a:noFill/>
        </p:spPr>
        <p:txBody>
          <a:bodyPr wrap="square">
            <a:spAutoFit/>
          </a:bodyPr>
          <a:lstStyle/>
          <a:p>
            <a:r>
              <a:rPr lang="en-US" sz="4200" b="1" dirty="0">
                <a:solidFill>
                  <a:srgbClr val="000000"/>
                </a:solidFill>
                <a:latin typeface="Arial Black" panose="020B0A04020102020204" pitchFamily="34" charset="0"/>
              </a:rPr>
              <a:t>Bird’s Eye View of the Travel, Tourism and Entertainment Sector (TTE)</a:t>
            </a:r>
            <a:endParaRPr lang="en-US" sz="4200" dirty="0">
              <a:latin typeface="Arial Black" panose="020B0A04020102020204" pitchFamily="34" charset="0"/>
            </a:endParaRPr>
          </a:p>
        </p:txBody>
      </p:sp>
      <p:sp>
        <p:nvSpPr>
          <p:cNvPr id="3" name="Rectangle 2">
            <a:extLst>
              <a:ext uri="{FF2B5EF4-FFF2-40B4-BE49-F238E27FC236}">
                <a16:creationId xmlns:a16="http://schemas.microsoft.com/office/drawing/2014/main" id="{8AED6E6E-CB35-4B94-8408-4A7A75AAD590}"/>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4" name="Group 3">
            <a:extLst>
              <a:ext uri="{FF2B5EF4-FFF2-40B4-BE49-F238E27FC236}">
                <a16:creationId xmlns:a16="http://schemas.microsoft.com/office/drawing/2014/main" id="{8D154E82-9B49-4F2D-97DF-9C825024F276}"/>
              </a:ext>
            </a:extLst>
          </p:cNvPr>
          <p:cNvGrpSpPr/>
          <p:nvPr/>
        </p:nvGrpSpPr>
        <p:grpSpPr>
          <a:xfrm>
            <a:off x="0" y="0"/>
            <a:ext cx="5634688" cy="1217007"/>
            <a:chOff x="0" y="0"/>
            <a:chExt cx="5634688" cy="1217007"/>
          </a:xfrm>
        </p:grpSpPr>
        <p:pic>
          <p:nvPicPr>
            <p:cNvPr id="2" name="Picture 2"/>
            <p:cNvPicPr>
              <a:picLocks noChangeAspect="1"/>
            </p:cNvPicPr>
            <p:nvPr/>
          </p:nvPicPr>
          <p:blipFill>
            <a:blip r:embed="rId3"/>
            <a:srcRect/>
            <a:stretch>
              <a:fillRect/>
            </a:stretch>
          </p:blipFill>
          <p:spPr>
            <a:xfrm>
              <a:off x="0" y="0"/>
              <a:ext cx="3352800" cy="1208481"/>
            </a:xfrm>
            <a:prstGeom prst="rect">
              <a:avLst/>
            </a:prstGeom>
          </p:spPr>
        </p:pic>
        <p:pic>
          <p:nvPicPr>
            <p:cNvPr id="1026" name="Picture 2" descr="Mauritius Research and Innovation Council (@MRIC_2019) / Twitter">
              <a:extLst>
                <a:ext uri="{FF2B5EF4-FFF2-40B4-BE49-F238E27FC236}">
                  <a16:creationId xmlns:a16="http://schemas.microsoft.com/office/drawing/2014/main" id="{4DE06C0E-1243-4936-BE0B-4E87092DFC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111" b="25556"/>
            <a:stretch/>
          </p:blipFill>
          <p:spPr bwMode="auto">
            <a:xfrm>
              <a:off x="3352800" y="0"/>
              <a:ext cx="2281888" cy="1217007"/>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A284A153-9B56-4236-901B-8B62FF4210A5}"/>
              </a:ext>
            </a:extLst>
          </p:cNvPr>
          <p:cNvPicPr>
            <a:picLocks noChangeAspect="1"/>
          </p:cNvPicPr>
          <p:nvPr/>
        </p:nvPicPr>
        <p:blipFill>
          <a:blip r:embed="rId5"/>
          <a:stretch>
            <a:fillRect/>
          </a:stretch>
        </p:blipFill>
        <p:spPr>
          <a:xfrm>
            <a:off x="6677967" y="6553199"/>
            <a:ext cx="3048000" cy="737937"/>
          </a:xfrm>
          <a:prstGeom prst="rect">
            <a:avLst/>
          </a:prstGeom>
        </p:spPr>
      </p:pic>
    </p:spTree>
    <p:extLst>
      <p:ext uri="{BB962C8B-B14F-4D97-AF65-F5344CB8AC3E}">
        <p14:creationId xmlns:p14="http://schemas.microsoft.com/office/powerpoint/2010/main" val="389543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57200" y="2835398"/>
            <a:ext cx="7856294" cy="1354217"/>
          </a:xfrm>
          <a:prstGeom prst="rect">
            <a:avLst/>
          </a:prstGeom>
        </p:spPr>
        <p:txBody>
          <a:bodyPr wrap="square" lIns="0" tIns="0" rIns="0" bIns="0" rtlCol="0" anchor="t">
            <a:spAutoFit/>
          </a:bodyPr>
          <a:lstStyle/>
          <a:p>
            <a:pPr algn="ctr"/>
            <a:r>
              <a:rPr lang="en-US" sz="4400" dirty="0">
                <a:solidFill>
                  <a:srgbClr val="000000"/>
                </a:solidFill>
                <a:latin typeface="Open Sans Extra Bold"/>
              </a:rPr>
              <a:t>What is the competition up to?</a:t>
            </a:r>
          </a:p>
        </p:txBody>
      </p:sp>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EC2C30-5FF3-474B-AA01-9FA1FD805423}"/>
              </a:ext>
            </a:extLst>
          </p:cNvPr>
          <p:cNvPicPr>
            <a:picLocks noChangeAspect="1"/>
          </p:cNvPicPr>
          <p:nvPr/>
        </p:nvPicPr>
        <p:blipFill>
          <a:blip r:embed="rId5"/>
          <a:stretch>
            <a:fillRect/>
          </a:stretch>
        </p:blipFill>
        <p:spPr>
          <a:xfrm>
            <a:off x="6677967" y="6553199"/>
            <a:ext cx="3048000" cy="737937"/>
          </a:xfrm>
          <a:prstGeom prst="rect">
            <a:avLst/>
          </a:prstGeom>
        </p:spPr>
      </p:pic>
    </p:spTree>
    <p:extLst>
      <p:ext uri="{BB962C8B-B14F-4D97-AF65-F5344CB8AC3E}">
        <p14:creationId xmlns:p14="http://schemas.microsoft.com/office/powerpoint/2010/main" val="56162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82806" y="167005"/>
            <a:ext cx="7856294" cy="677108"/>
          </a:xfrm>
          <a:prstGeom prst="rect">
            <a:avLst/>
          </a:prstGeom>
        </p:spPr>
        <p:txBody>
          <a:bodyPr wrap="square" lIns="0" tIns="0" rIns="0" bIns="0" rtlCol="0" anchor="t">
            <a:spAutoFit/>
          </a:bodyPr>
          <a:lstStyle/>
          <a:p>
            <a:pPr algn="ctr"/>
            <a:r>
              <a:rPr lang="en-US" sz="4400" dirty="0">
                <a:solidFill>
                  <a:srgbClr val="000000"/>
                </a:solidFill>
                <a:latin typeface="Open Sans Extra Bold"/>
              </a:rPr>
              <a:t>Seychelles</a:t>
            </a:r>
          </a:p>
        </p:txBody>
      </p:sp>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EC2C30-5FF3-474B-AA01-9FA1FD805423}"/>
              </a:ext>
            </a:extLst>
          </p:cNvPr>
          <p:cNvPicPr>
            <a:picLocks noChangeAspect="1"/>
          </p:cNvPicPr>
          <p:nvPr/>
        </p:nvPicPr>
        <p:blipFill>
          <a:blip r:embed="rId5"/>
          <a:stretch>
            <a:fillRect/>
          </a:stretch>
        </p:blipFill>
        <p:spPr>
          <a:xfrm>
            <a:off x="6677967" y="6553199"/>
            <a:ext cx="3048000" cy="737937"/>
          </a:xfrm>
          <a:prstGeom prst="rect">
            <a:avLst/>
          </a:prstGeom>
        </p:spPr>
      </p:pic>
      <p:sp>
        <p:nvSpPr>
          <p:cNvPr id="12" name="Content Placeholder 11">
            <a:extLst>
              <a:ext uri="{FF2B5EF4-FFF2-40B4-BE49-F238E27FC236}">
                <a16:creationId xmlns:a16="http://schemas.microsoft.com/office/drawing/2014/main" id="{9226FC56-4314-43CA-AB7A-85A848F50856}"/>
              </a:ext>
            </a:extLst>
          </p:cNvPr>
          <p:cNvSpPr>
            <a:spLocks noGrp="1"/>
          </p:cNvSpPr>
          <p:nvPr>
            <p:ph idx="1"/>
          </p:nvPr>
        </p:nvSpPr>
        <p:spPr>
          <a:xfrm>
            <a:off x="381000" y="1011119"/>
            <a:ext cx="7470387" cy="5822816"/>
          </a:xfrm>
        </p:spPr>
        <p:txBody>
          <a:bodyPr>
            <a:normAutofit fontScale="92500" lnSpcReduction="10000"/>
          </a:bodyPr>
          <a:lstStyle/>
          <a:p>
            <a:pPr marL="971550" lvl="1" indent="-457200"/>
            <a:r>
              <a:rPr lang="en-US" dirty="0"/>
              <a:t>Increasing product diversification</a:t>
            </a:r>
          </a:p>
          <a:p>
            <a:pPr marL="1371600" lvl="2" indent="-457200"/>
            <a:r>
              <a:rPr lang="en-US" dirty="0"/>
              <a:t>Increasing resources for eco, marine, culture and heritage tourism</a:t>
            </a:r>
          </a:p>
          <a:p>
            <a:pPr marL="1371600" lvl="2" indent="-457200"/>
            <a:r>
              <a:rPr lang="en-US" dirty="0"/>
              <a:t>Identifying niche tourism sectors such as sports, Agri and adventure tourism</a:t>
            </a:r>
          </a:p>
          <a:p>
            <a:pPr marL="971550" lvl="1" indent="-457200"/>
            <a:r>
              <a:rPr lang="en-US" dirty="0"/>
              <a:t>Growing digital marketing and e-commerce</a:t>
            </a:r>
          </a:p>
          <a:p>
            <a:pPr marL="971550" lvl="1" indent="-457200"/>
            <a:r>
              <a:rPr lang="en-US" dirty="0"/>
              <a:t>Investing and developing local talent</a:t>
            </a:r>
          </a:p>
          <a:p>
            <a:pPr marL="971550" lvl="1" indent="-457200"/>
            <a:r>
              <a:rPr lang="en-US" dirty="0"/>
              <a:t>Investing in sustainable tourism practices and devising appropriate policies</a:t>
            </a:r>
          </a:p>
          <a:p>
            <a:pPr marL="1371600" lvl="2" indent="-457200"/>
            <a:r>
              <a:rPr lang="en-US" dirty="0"/>
              <a:t>By 2023</a:t>
            </a:r>
          </a:p>
          <a:p>
            <a:pPr marL="1828800" lvl="3" indent="-457200"/>
            <a:r>
              <a:rPr lang="en-US" dirty="0"/>
              <a:t>Aims at being GSTC certified destination </a:t>
            </a:r>
          </a:p>
          <a:p>
            <a:pPr marL="1828800" lvl="3" indent="-457200"/>
            <a:r>
              <a:rPr lang="en-US" dirty="0"/>
              <a:t>Getting its hospitality sector SSTL certified </a:t>
            </a:r>
          </a:p>
          <a:p>
            <a:pPr marL="1828800" lvl="3" indent="-457200"/>
            <a:r>
              <a:rPr lang="en-US" dirty="0"/>
              <a:t>Monitoring its carrying capacity at major sites</a:t>
            </a:r>
          </a:p>
          <a:p>
            <a:pPr marL="971550" lvl="1" indent="-457200"/>
            <a:r>
              <a:rPr lang="en-US" dirty="0"/>
              <a:t>Sustain its air transport for accessibility</a:t>
            </a:r>
          </a:p>
          <a:p>
            <a:pPr marL="1371600" lvl="2" indent="-457200"/>
            <a:r>
              <a:rPr lang="en-US" dirty="0"/>
              <a:t>Investment in its airport and airline</a:t>
            </a:r>
          </a:p>
          <a:p>
            <a:pPr marL="514350" lvl="1" indent="0">
              <a:buNone/>
            </a:pPr>
            <a:endParaRPr lang="en-US" dirty="0"/>
          </a:p>
          <a:p>
            <a:pPr marL="971550" lvl="1" indent="-457200"/>
            <a:endParaRPr lang="en-US" dirty="0"/>
          </a:p>
        </p:txBody>
      </p:sp>
    </p:spTree>
    <p:extLst>
      <p:ext uri="{BB962C8B-B14F-4D97-AF65-F5344CB8AC3E}">
        <p14:creationId xmlns:p14="http://schemas.microsoft.com/office/powerpoint/2010/main" val="371175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82806" y="167005"/>
            <a:ext cx="7856294" cy="677108"/>
          </a:xfrm>
          <a:prstGeom prst="rect">
            <a:avLst/>
          </a:prstGeom>
        </p:spPr>
        <p:txBody>
          <a:bodyPr wrap="square" lIns="0" tIns="0" rIns="0" bIns="0" rtlCol="0" anchor="t">
            <a:spAutoFit/>
          </a:bodyPr>
          <a:lstStyle/>
          <a:p>
            <a:pPr algn="ctr"/>
            <a:r>
              <a:rPr lang="en-US" sz="4400" dirty="0">
                <a:solidFill>
                  <a:srgbClr val="000000"/>
                </a:solidFill>
                <a:latin typeface="Open Sans Extra Bold"/>
              </a:rPr>
              <a:t>Maldives</a:t>
            </a:r>
          </a:p>
        </p:txBody>
      </p:sp>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EC2C30-5FF3-474B-AA01-9FA1FD805423}"/>
              </a:ext>
            </a:extLst>
          </p:cNvPr>
          <p:cNvPicPr>
            <a:picLocks noChangeAspect="1"/>
          </p:cNvPicPr>
          <p:nvPr/>
        </p:nvPicPr>
        <p:blipFill>
          <a:blip r:embed="rId5"/>
          <a:stretch>
            <a:fillRect/>
          </a:stretch>
        </p:blipFill>
        <p:spPr>
          <a:xfrm>
            <a:off x="6677967" y="6553199"/>
            <a:ext cx="3048000" cy="737937"/>
          </a:xfrm>
          <a:prstGeom prst="rect">
            <a:avLst/>
          </a:prstGeom>
        </p:spPr>
      </p:pic>
      <p:sp>
        <p:nvSpPr>
          <p:cNvPr id="12" name="Content Placeholder 11">
            <a:extLst>
              <a:ext uri="{FF2B5EF4-FFF2-40B4-BE49-F238E27FC236}">
                <a16:creationId xmlns:a16="http://schemas.microsoft.com/office/drawing/2014/main" id="{9226FC56-4314-43CA-AB7A-85A848F50856}"/>
              </a:ext>
            </a:extLst>
          </p:cNvPr>
          <p:cNvSpPr>
            <a:spLocks noGrp="1"/>
          </p:cNvSpPr>
          <p:nvPr>
            <p:ph idx="1"/>
          </p:nvPr>
        </p:nvSpPr>
        <p:spPr>
          <a:xfrm>
            <a:off x="381000" y="1124851"/>
            <a:ext cx="7470387" cy="5709083"/>
          </a:xfrm>
        </p:spPr>
        <p:txBody>
          <a:bodyPr>
            <a:normAutofit fontScale="85000" lnSpcReduction="10000"/>
          </a:bodyPr>
          <a:lstStyle/>
          <a:p>
            <a:pPr marL="971550" lvl="1" indent="-457200"/>
            <a:r>
              <a:rPr lang="en-US" dirty="0"/>
              <a:t>Invested a lot in communication strategies</a:t>
            </a:r>
          </a:p>
          <a:p>
            <a:pPr marL="971550" lvl="1" indent="-457200"/>
            <a:r>
              <a:rPr lang="en-US" dirty="0"/>
              <a:t>Position consolidation</a:t>
            </a:r>
          </a:p>
          <a:p>
            <a:pPr marL="1371600" lvl="2" indent="-457200"/>
            <a:r>
              <a:rPr lang="en-US" dirty="0"/>
              <a:t> public-private marketing partnership</a:t>
            </a:r>
          </a:p>
          <a:p>
            <a:pPr marL="971550" lvl="1" indent="-457200"/>
            <a:r>
              <a:rPr lang="en-US" dirty="0"/>
              <a:t>Environmental sustainable strategies</a:t>
            </a:r>
          </a:p>
          <a:p>
            <a:pPr marL="1371600" lvl="2" indent="-457200"/>
            <a:r>
              <a:rPr lang="en-US" dirty="0"/>
              <a:t>protecting its marine eco system e.g. Biosphere reserves for marine life</a:t>
            </a:r>
          </a:p>
          <a:p>
            <a:pPr marL="1371600" lvl="2" indent="-457200"/>
            <a:r>
              <a:rPr lang="en-US" dirty="0"/>
              <a:t>Low carbon programme for tourism</a:t>
            </a:r>
          </a:p>
          <a:p>
            <a:pPr marL="971550" lvl="1" indent="-457200"/>
            <a:r>
              <a:rPr lang="en-US" dirty="0"/>
              <a:t>People sustainable strategies:</a:t>
            </a:r>
          </a:p>
          <a:p>
            <a:pPr marL="1371600" lvl="2" indent="-457200"/>
            <a:r>
              <a:rPr lang="en-US" dirty="0"/>
              <a:t>Engages local community to participate in tourism e.g. island by island planning matching community aspirations, socio-cultural constraints with that of tourism</a:t>
            </a:r>
          </a:p>
          <a:p>
            <a:pPr marL="971550" lvl="1" indent="-457200"/>
            <a:r>
              <a:rPr lang="en-US" dirty="0"/>
              <a:t>Product diversification</a:t>
            </a:r>
          </a:p>
          <a:p>
            <a:pPr marL="1371600" lvl="2" indent="-457200"/>
            <a:r>
              <a:rPr lang="en-US" dirty="0"/>
              <a:t>Aims as establishing itself as a conference/events and sports destinations</a:t>
            </a:r>
          </a:p>
          <a:p>
            <a:pPr marL="1371600" lvl="2" indent="-457200"/>
            <a:r>
              <a:rPr lang="en-US" dirty="0"/>
              <a:t>Exploring eco-tourism, pro-poor tourism and inclusive development, culture and adventure tourism </a:t>
            </a:r>
          </a:p>
        </p:txBody>
      </p:sp>
    </p:spTree>
    <p:extLst>
      <p:ext uri="{BB962C8B-B14F-4D97-AF65-F5344CB8AC3E}">
        <p14:creationId xmlns:p14="http://schemas.microsoft.com/office/powerpoint/2010/main" val="377341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EC2C30-5FF3-474B-AA01-9FA1FD805423}"/>
              </a:ext>
            </a:extLst>
          </p:cNvPr>
          <p:cNvPicPr>
            <a:picLocks noChangeAspect="1"/>
          </p:cNvPicPr>
          <p:nvPr/>
        </p:nvPicPr>
        <p:blipFill>
          <a:blip r:embed="rId5"/>
          <a:stretch>
            <a:fillRect/>
          </a:stretch>
        </p:blipFill>
        <p:spPr>
          <a:xfrm>
            <a:off x="6677967" y="6553199"/>
            <a:ext cx="3048000" cy="737937"/>
          </a:xfrm>
          <a:prstGeom prst="rect">
            <a:avLst/>
          </a:prstGeom>
        </p:spPr>
      </p:pic>
      <p:sp>
        <p:nvSpPr>
          <p:cNvPr id="3" name="Title 2">
            <a:extLst>
              <a:ext uri="{FF2B5EF4-FFF2-40B4-BE49-F238E27FC236}">
                <a16:creationId xmlns:a16="http://schemas.microsoft.com/office/drawing/2014/main" id="{DA5DE36D-5976-4685-8EBC-7134091C2CCA}"/>
              </a:ext>
            </a:extLst>
          </p:cNvPr>
          <p:cNvSpPr>
            <a:spLocks noGrp="1"/>
          </p:cNvSpPr>
          <p:nvPr>
            <p:ph type="title"/>
          </p:nvPr>
        </p:nvSpPr>
        <p:spPr>
          <a:xfrm>
            <a:off x="457200" y="274638"/>
            <a:ext cx="8229600" cy="1319626"/>
          </a:xfrm>
        </p:spPr>
        <p:txBody>
          <a:bodyPr>
            <a:normAutofit fontScale="90000"/>
          </a:bodyPr>
          <a:lstStyle/>
          <a:p>
            <a:r>
              <a:rPr lang="en-US" dirty="0"/>
              <a:t>Application of Technological trends and their potential for the TTE in Mauritius</a:t>
            </a:r>
            <a:endParaRPr lang="en-MU" dirty="0"/>
          </a:p>
        </p:txBody>
      </p:sp>
      <p:sp>
        <p:nvSpPr>
          <p:cNvPr id="7" name="Content Placeholder 6">
            <a:extLst>
              <a:ext uri="{FF2B5EF4-FFF2-40B4-BE49-F238E27FC236}">
                <a16:creationId xmlns:a16="http://schemas.microsoft.com/office/drawing/2014/main" id="{585DF04D-C292-4BC0-A92D-0EB14AD2C530}"/>
              </a:ext>
            </a:extLst>
          </p:cNvPr>
          <p:cNvSpPr>
            <a:spLocks noGrp="1"/>
          </p:cNvSpPr>
          <p:nvPr>
            <p:ph idx="1"/>
          </p:nvPr>
        </p:nvSpPr>
        <p:spPr>
          <a:xfrm>
            <a:off x="457200" y="2057400"/>
            <a:ext cx="8229600" cy="4776536"/>
          </a:xfrm>
        </p:spPr>
        <p:txBody>
          <a:bodyPr>
            <a:normAutofit fontScale="77500" lnSpcReduction="20000"/>
          </a:bodyPr>
          <a:lstStyle/>
          <a:p>
            <a:r>
              <a:rPr lang="en-US" dirty="0"/>
              <a:t>Virtual Reality</a:t>
            </a:r>
          </a:p>
          <a:p>
            <a:pPr lvl="1"/>
            <a:r>
              <a:rPr lang="en-US" dirty="0"/>
              <a:t>Breakthrough technology of this era</a:t>
            </a:r>
          </a:p>
          <a:p>
            <a:pPr lvl="2"/>
            <a:r>
              <a:rPr lang="en-US" dirty="0"/>
              <a:t>Allows for showcasing of destinations through a 360 immersion in the destination</a:t>
            </a:r>
          </a:p>
          <a:p>
            <a:pPr lvl="2"/>
            <a:r>
              <a:rPr lang="en-US" dirty="0"/>
              <a:t>Already being used by Travel agents and tourist offices</a:t>
            </a:r>
          </a:p>
          <a:p>
            <a:pPr lvl="2"/>
            <a:r>
              <a:rPr lang="en-US" dirty="0"/>
              <a:t>Can serve as a tool for destination choice hence influencing tourist behaviour</a:t>
            </a:r>
          </a:p>
          <a:p>
            <a:pPr lvl="1"/>
            <a:r>
              <a:rPr lang="en-US" dirty="0"/>
              <a:t>MTPA uses webcams to showcase sunrise, sunset lagoons and beaches in real time</a:t>
            </a:r>
          </a:p>
          <a:p>
            <a:pPr lvl="2"/>
            <a:r>
              <a:rPr lang="en-US" dirty="0"/>
              <a:t>MTPA could make full use of VR and social media to showcase Mauritius as a destination, providing immersion to stimulate the demand</a:t>
            </a:r>
          </a:p>
          <a:p>
            <a:pPr lvl="2"/>
            <a:r>
              <a:rPr lang="en-US" dirty="0"/>
              <a:t>MRIC already funding a project titled ‘Development and Implementation of Virtual Tours for Mauritian Museums to promote national heritage’ with the Mauritius Institute of Education as the main implementing company and the Mauritius Museums Council as research collaborator.</a:t>
            </a:r>
          </a:p>
        </p:txBody>
      </p:sp>
    </p:spTree>
    <p:extLst>
      <p:ext uri="{BB962C8B-B14F-4D97-AF65-F5344CB8AC3E}">
        <p14:creationId xmlns:p14="http://schemas.microsoft.com/office/powerpoint/2010/main" val="247168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EC2C30-5FF3-474B-AA01-9FA1FD805423}"/>
              </a:ext>
            </a:extLst>
          </p:cNvPr>
          <p:cNvPicPr>
            <a:picLocks noChangeAspect="1"/>
          </p:cNvPicPr>
          <p:nvPr/>
        </p:nvPicPr>
        <p:blipFill>
          <a:blip r:embed="rId5"/>
          <a:stretch>
            <a:fillRect/>
          </a:stretch>
        </p:blipFill>
        <p:spPr>
          <a:xfrm>
            <a:off x="6677967" y="6553199"/>
            <a:ext cx="3048000" cy="737937"/>
          </a:xfrm>
          <a:prstGeom prst="rect">
            <a:avLst/>
          </a:prstGeom>
        </p:spPr>
      </p:pic>
      <p:sp>
        <p:nvSpPr>
          <p:cNvPr id="3" name="Title 2">
            <a:extLst>
              <a:ext uri="{FF2B5EF4-FFF2-40B4-BE49-F238E27FC236}">
                <a16:creationId xmlns:a16="http://schemas.microsoft.com/office/drawing/2014/main" id="{DA5DE36D-5976-4685-8EBC-7134091C2CCA}"/>
              </a:ext>
            </a:extLst>
          </p:cNvPr>
          <p:cNvSpPr>
            <a:spLocks noGrp="1"/>
          </p:cNvSpPr>
          <p:nvPr>
            <p:ph type="title"/>
          </p:nvPr>
        </p:nvSpPr>
        <p:spPr>
          <a:xfrm>
            <a:off x="457200" y="274638"/>
            <a:ext cx="8229600" cy="1319626"/>
          </a:xfrm>
        </p:spPr>
        <p:txBody>
          <a:bodyPr>
            <a:normAutofit fontScale="90000"/>
          </a:bodyPr>
          <a:lstStyle/>
          <a:p>
            <a:r>
              <a:rPr lang="en-US" dirty="0"/>
              <a:t>Application of Technological </a:t>
            </a:r>
            <a:r>
              <a:rPr lang="en-US" dirty="0" smtClean="0"/>
              <a:t>trends </a:t>
            </a:r>
            <a:r>
              <a:rPr lang="en-US" dirty="0" err="1" smtClean="0"/>
              <a:t>cont</a:t>
            </a:r>
            <a:r>
              <a:rPr lang="en-US" dirty="0" smtClean="0"/>
              <a:t>…</a:t>
            </a:r>
            <a:endParaRPr lang="en-MU" dirty="0"/>
          </a:p>
        </p:txBody>
      </p:sp>
      <p:sp>
        <p:nvSpPr>
          <p:cNvPr id="7" name="Content Placeholder 6">
            <a:extLst>
              <a:ext uri="{FF2B5EF4-FFF2-40B4-BE49-F238E27FC236}">
                <a16:creationId xmlns:a16="http://schemas.microsoft.com/office/drawing/2014/main" id="{585DF04D-C292-4BC0-A92D-0EB14AD2C530}"/>
              </a:ext>
            </a:extLst>
          </p:cNvPr>
          <p:cNvSpPr>
            <a:spLocks noGrp="1"/>
          </p:cNvSpPr>
          <p:nvPr>
            <p:ph idx="1"/>
          </p:nvPr>
        </p:nvSpPr>
        <p:spPr>
          <a:xfrm>
            <a:off x="457200" y="1594264"/>
            <a:ext cx="8229600" cy="5239672"/>
          </a:xfrm>
        </p:spPr>
        <p:txBody>
          <a:bodyPr>
            <a:normAutofit lnSpcReduction="10000"/>
          </a:bodyPr>
          <a:lstStyle/>
          <a:p>
            <a:r>
              <a:rPr lang="en-US" dirty="0"/>
              <a:t>Service robots</a:t>
            </a:r>
          </a:p>
          <a:p>
            <a:pPr lvl="1"/>
            <a:r>
              <a:rPr lang="en-US" dirty="0"/>
              <a:t>Automated systems have taken over tasks that were once done by humans e.g. chatbots</a:t>
            </a:r>
          </a:p>
          <a:p>
            <a:pPr lvl="1"/>
            <a:r>
              <a:rPr lang="en-US" dirty="0"/>
              <a:t>Chatbots are being used industry to help people book accommodation, find and book tours by asking a  set of questions  </a:t>
            </a:r>
          </a:p>
          <a:p>
            <a:pPr lvl="1"/>
            <a:r>
              <a:rPr lang="en-US" dirty="0"/>
              <a:t>Robot “staff” used In the hospitality industry as concierge, receptionist, bellboys, bartenders, room service, online customer support amongst others</a:t>
            </a:r>
          </a:p>
          <a:p>
            <a:pPr lvl="1"/>
            <a:r>
              <a:rPr lang="en-US" dirty="0"/>
              <a:t>In MRU could be aimed at the new tech savvy generation</a:t>
            </a:r>
          </a:p>
        </p:txBody>
      </p:sp>
    </p:spTree>
    <p:extLst>
      <p:ext uri="{BB962C8B-B14F-4D97-AF65-F5344CB8AC3E}">
        <p14:creationId xmlns:p14="http://schemas.microsoft.com/office/powerpoint/2010/main" val="3402437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EC2C30-5FF3-474B-AA01-9FA1FD805423}"/>
              </a:ext>
            </a:extLst>
          </p:cNvPr>
          <p:cNvPicPr>
            <a:picLocks noChangeAspect="1"/>
          </p:cNvPicPr>
          <p:nvPr/>
        </p:nvPicPr>
        <p:blipFill>
          <a:blip r:embed="rId5"/>
          <a:stretch>
            <a:fillRect/>
          </a:stretch>
        </p:blipFill>
        <p:spPr>
          <a:xfrm>
            <a:off x="6677967" y="6553199"/>
            <a:ext cx="3048000" cy="737937"/>
          </a:xfrm>
          <a:prstGeom prst="rect">
            <a:avLst/>
          </a:prstGeom>
        </p:spPr>
      </p:pic>
      <p:sp>
        <p:nvSpPr>
          <p:cNvPr id="3" name="Title 2">
            <a:extLst>
              <a:ext uri="{FF2B5EF4-FFF2-40B4-BE49-F238E27FC236}">
                <a16:creationId xmlns:a16="http://schemas.microsoft.com/office/drawing/2014/main" id="{DA5DE36D-5976-4685-8EBC-7134091C2CCA}"/>
              </a:ext>
            </a:extLst>
          </p:cNvPr>
          <p:cNvSpPr>
            <a:spLocks noGrp="1"/>
          </p:cNvSpPr>
          <p:nvPr>
            <p:ph type="title"/>
          </p:nvPr>
        </p:nvSpPr>
        <p:spPr>
          <a:xfrm>
            <a:off x="457200" y="274638"/>
            <a:ext cx="8229600" cy="1319626"/>
          </a:xfrm>
        </p:spPr>
        <p:txBody>
          <a:bodyPr>
            <a:normAutofit fontScale="90000"/>
          </a:bodyPr>
          <a:lstStyle/>
          <a:p>
            <a:r>
              <a:rPr lang="en-US" dirty="0"/>
              <a:t>Application of Technological trends cont.…</a:t>
            </a:r>
            <a:endParaRPr lang="en-MU" dirty="0"/>
          </a:p>
        </p:txBody>
      </p:sp>
      <p:sp>
        <p:nvSpPr>
          <p:cNvPr id="7" name="Content Placeholder 6">
            <a:extLst>
              <a:ext uri="{FF2B5EF4-FFF2-40B4-BE49-F238E27FC236}">
                <a16:creationId xmlns:a16="http://schemas.microsoft.com/office/drawing/2014/main" id="{585DF04D-C292-4BC0-A92D-0EB14AD2C530}"/>
              </a:ext>
            </a:extLst>
          </p:cNvPr>
          <p:cNvSpPr>
            <a:spLocks noGrp="1"/>
          </p:cNvSpPr>
          <p:nvPr>
            <p:ph idx="1"/>
          </p:nvPr>
        </p:nvSpPr>
        <p:spPr>
          <a:xfrm>
            <a:off x="457200" y="1447800"/>
            <a:ext cx="8229600" cy="5386136"/>
          </a:xfrm>
        </p:spPr>
        <p:txBody>
          <a:bodyPr>
            <a:normAutofit fontScale="85000" lnSpcReduction="20000"/>
          </a:bodyPr>
          <a:lstStyle/>
          <a:p>
            <a:r>
              <a:rPr lang="en-US" dirty="0"/>
              <a:t>Quick Response (QR) codes</a:t>
            </a:r>
          </a:p>
          <a:p>
            <a:pPr lvl="1"/>
            <a:r>
              <a:rPr lang="en-US" dirty="0"/>
              <a:t>Allows for better engagement  with tourist such as for example providing them with directional information, emergency numbers</a:t>
            </a:r>
          </a:p>
          <a:p>
            <a:pPr lvl="1"/>
            <a:r>
              <a:rPr lang="en-US" dirty="0"/>
              <a:t>Can be used to assess which tourists attraction is most visited for future attraction enhancement</a:t>
            </a:r>
          </a:p>
          <a:p>
            <a:pPr lvl="1"/>
            <a:r>
              <a:rPr lang="en-US" dirty="0"/>
              <a:t>Can be used to buy transportation </a:t>
            </a:r>
            <a:r>
              <a:rPr lang="en-US" dirty="0" smtClean="0"/>
              <a:t>tickets </a:t>
            </a:r>
            <a:r>
              <a:rPr lang="en-US" dirty="0"/>
              <a:t>e.g. in Kerala and Beijing.</a:t>
            </a:r>
          </a:p>
          <a:p>
            <a:pPr lvl="1"/>
            <a:r>
              <a:rPr lang="en-US" dirty="0"/>
              <a:t>Digital tags are used to track sanitization status of locations in real time e.g. can be used to check when  hotel rooms, conference hall were last sanitized and or request cleaning as and when required</a:t>
            </a:r>
          </a:p>
          <a:p>
            <a:r>
              <a:rPr lang="en-US" dirty="0"/>
              <a:t>In MRU digital tags could be used on tourist information boards to provide information to tourist in different languages</a:t>
            </a:r>
          </a:p>
        </p:txBody>
      </p:sp>
    </p:spTree>
    <p:extLst>
      <p:ext uri="{BB962C8B-B14F-4D97-AF65-F5344CB8AC3E}">
        <p14:creationId xmlns:p14="http://schemas.microsoft.com/office/powerpoint/2010/main" val="3554415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EC2C30-5FF3-474B-AA01-9FA1FD805423}"/>
              </a:ext>
            </a:extLst>
          </p:cNvPr>
          <p:cNvPicPr>
            <a:picLocks noChangeAspect="1"/>
          </p:cNvPicPr>
          <p:nvPr/>
        </p:nvPicPr>
        <p:blipFill>
          <a:blip r:embed="rId5"/>
          <a:stretch>
            <a:fillRect/>
          </a:stretch>
        </p:blipFill>
        <p:spPr>
          <a:xfrm>
            <a:off x="6677967" y="6553199"/>
            <a:ext cx="3048000" cy="737937"/>
          </a:xfrm>
          <a:prstGeom prst="rect">
            <a:avLst/>
          </a:prstGeom>
        </p:spPr>
      </p:pic>
      <p:sp>
        <p:nvSpPr>
          <p:cNvPr id="3" name="Title 2">
            <a:extLst>
              <a:ext uri="{FF2B5EF4-FFF2-40B4-BE49-F238E27FC236}">
                <a16:creationId xmlns:a16="http://schemas.microsoft.com/office/drawing/2014/main" id="{9152603D-EB2C-4AA9-AD13-C728E8DE5538}"/>
              </a:ext>
            </a:extLst>
          </p:cNvPr>
          <p:cNvSpPr>
            <a:spLocks noGrp="1"/>
          </p:cNvSpPr>
          <p:nvPr>
            <p:ph type="ctrTitle"/>
          </p:nvPr>
        </p:nvSpPr>
        <p:spPr>
          <a:xfrm>
            <a:off x="649793" y="3026316"/>
            <a:ext cx="7772400" cy="2843214"/>
          </a:xfrm>
        </p:spPr>
        <p:txBody>
          <a:bodyPr>
            <a:normAutofit fontScale="90000"/>
          </a:bodyPr>
          <a:lstStyle/>
          <a:p>
            <a:r>
              <a:rPr lang="en-US" dirty="0"/>
              <a:t>Through research in </a:t>
            </a:r>
            <a:r>
              <a:rPr lang="en-US" dirty="0" smtClean="0"/>
              <a:t>innovative </a:t>
            </a:r>
            <a:r>
              <a:rPr lang="en-US" dirty="0"/>
              <a:t>strategies for our TTE sector, lets pull our efforts as “One Mauritius” to redress and make our TTE brighter than ever!</a:t>
            </a:r>
            <a:br>
              <a:rPr lang="en-US" dirty="0"/>
            </a:br>
            <a:r>
              <a:rPr lang="en-US" dirty="0"/>
              <a:t/>
            </a:r>
            <a:br>
              <a:rPr lang="en-US" dirty="0"/>
            </a:br>
            <a:r>
              <a:rPr lang="en-US" dirty="0"/>
              <a:t> Thank You</a:t>
            </a:r>
            <a:endParaRPr lang="en-MU" dirty="0"/>
          </a:p>
        </p:txBody>
      </p:sp>
    </p:spTree>
    <p:extLst>
      <p:ext uri="{BB962C8B-B14F-4D97-AF65-F5344CB8AC3E}">
        <p14:creationId xmlns:p14="http://schemas.microsoft.com/office/powerpoint/2010/main" val="1129593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82806" y="167005"/>
            <a:ext cx="4236793" cy="1005205"/>
          </a:xfrm>
          <a:prstGeom prst="rect">
            <a:avLst/>
          </a:prstGeom>
        </p:spPr>
        <p:txBody>
          <a:bodyPr wrap="square" lIns="0" tIns="0" rIns="0" bIns="0" rtlCol="0" anchor="t">
            <a:spAutoFit/>
          </a:bodyPr>
          <a:lstStyle/>
          <a:p>
            <a:pPr algn="ctr">
              <a:lnSpc>
                <a:spcPts val="8119"/>
              </a:lnSpc>
            </a:pPr>
            <a:r>
              <a:rPr lang="en-US" sz="5799" dirty="0">
                <a:solidFill>
                  <a:srgbClr val="000000"/>
                </a:solidFill>
                <a:latin typeface="Open Sans Extra Bold"/>
              </a:rPr>
              <a:t>Scope</a:t>
            </a:r>
          </a:p>
        </p:txBody>
      </p:sp>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227DA2F5-4726-4E2B-8A89-4832E5BFA363}"/>
              </a:ext>
            </a:extLst>
          </p:cNvPr>
          <p:cNvPicPr>
            <a:picLocks noChangeAspect="1"/>
          </p:cNvPicPr>
          <p:nvPr/>
        </p:nvPicPr>
        <p:blipFill>
          <a:blip r:embed="rId5"/>
          <a:stretch>
            <a:fillRect/>
          </a:stretch>
        </p:blipFill>
        <p:spPr>
          <a:xfrm>
            <a:off x="6677967" y="6553199"/>
            <a:ext cx="3048000" cy="737937"/>
          </a:xfrm>
          <a:prstGeom prst="rect">
            <a:avLst/>
          </a:prstGeom>
        </p:spPr>
      </p:pic>
      <p:sp>
        <p:nvSpPr>
          <p:cNvPr id="12" name="Content Placeholder 11">
            <a:extLst>
              <a:ext uri="{FF2B5EF4-FFF2-40B4-BE49-F238E27FC236}">
                <a16:creationId xmlns:a16="http://schemas.microsoft.com/office/drawing/2014/main" id="{14D56A90-0069-4F1A-8322-25209A8C224B}"/>
              </a:ext>
            </a:extLst>
          </p:cNvPr>
          <p:cNvSpPr>
            <a:spLocks noGrp="1"/>
          </p:cNvSpPr>
          <p:nvPr>
            <p:ph idx="1"/>
          </p:nvPr>
        </p:nvSpPr>
        <p:spPr>
          <a:xfrm>
            <a:off x="457200" y="1600200"/>
            <a:ext cx="7394187" cy="4525963"/>
          </a:xfrm>
        </p:spPr>
        <p:txBody>
          <a:bodyPr/>
          <a:lstStyle/>
          <a:p>
            <a:pPr>
              <a:buBlip>
                <a:blip r:embed="rId6">
                  <a:extLst>
                    <a:ext uri="{96DAC541-7B7A-43D3-8B79-37D633B846F1}">
                      <asvg:svgBlip xmlns="" xmlns:asvg="http://schemas.microsoft.com/office/drawing/2016/SVG/main" r:embed="rId7"/>
                    </a:ext>
                  </a:extLst>
                </a:blip>
              </a:buBlip>
            </a:pPr>
            <a:r>
              <a:rPr lang="en-US" dirty="0"/>
              <a:t>Identify Research, Technology and Innovation strategies</a:t>
            </a:r>
          </a:p>
          <a:p>
            <a:pPr marL="0" indent="0">
              <a:buNone/>
            </a:pPr>
            <a:endParaRPr lang="en-US" dirty="0"/>
          </a:p>
          <a:p>
            <a:pPr lvl="1">
              <a:buBlip>
                <a:blip r:embed="rId8">
                  <a:extLst>
                    <a:ext uri="{96DAC541-7B7A-43D3-8B79-37D633B846F1}">
                      <asvg:svgBlip xmlns="" xmlns:asvg="http://schemas.microsoft.com/office/drawing/2016/SVG/main" r:embed="rId9"/>
                    </a:ext>
                  </a:extLst>
                </a:blip>
              </a:buBlip>
            </a:pPr>
            <a:r>
              <a:rPr lang="en-US" dirty="0"/>
              <a:t>Attracting tourists</a:t>
            </a:r>
          </a:p>
          <a:p>
            <a:pPr lvl="1">
              <a:buBlip>
                <a:blip r:embed="rId8">
                  <a:extLst>
                    <a:ext uri="{96DAC541-7B7A-43D3-8B79-37D633B846F1}">
                      <asvg:svgBlip xmlns="" xmlns:asvg="http://schemas.microsoft.com/office/drawing/2016/SVG/main" r:embed="rId9"/>
                    </a:ext>
                  </a:extLst>
                </a:blip>
              </a:buBlip>
            </a:pPr>
            <a:r>
              <a:rPr lang="en-US" dirty="0"/>
              <a:t>High </a:t>
            </a:r>
            <a:r>
              <a:rPr lang="en-US" dirty="0" smtClean="0"/>
              <a:t>service quality</a:t>
            </a:r>
            <a:endParaRPr lang="en-US" dirty="0"/>
          </a:p>
          <a:p>
            <a:pPr lvl="1">
              <a:buBlip>
                <a:blip r:embed="rId8">
                  <a:extLst>
                    <a:ext uri="{96DAC541-7B7A-43D3-8B79-37D633B846F1}">
                      <asvg:svgBlip xmlns="" xmlns:asvg="http://schemas.microsoft.com/office/drawing/2016/SVG/main" r:embed="rId9"/>
                    </a:ext>
                  </a:extLst>
                </a:blip>
              </a:buBlip>
            </a:pPr>
            <a:r>
              <a:rPr lang="en-US" dirty="0"/>
              <a:t>Achieve socio economic stability</a:t>
            </a:r>
            <a:endParaRPr lang="en-MU" dirty="0"/>
          </a:p>
        </p:txBody>
      </p:sp>
    </p:spTree>
    <p:extLst>
      <p:ext uri="{BB962C8B-B14F-4D97-AF65-F5344CB8AC3E}">
        <p14:creationId xmlns:p14="http://schemas.microsoft.com/office/powerpoint/2010/main" val="174071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82806" y="167005"/>
            <a:ext cx="7856294" cy="971035"/>
          </a:xfrm>
          <a:prstGeom prst="rect">
            <a:avLst/>
          </a:prstGeom>
        </p:spPr>
        <p:txBody>
          <a:bodyPr wrap="square" lIns="0" tIns="0" rIns="0" bIns="0" rtlCol="0" anchor="t">
            <a:spAutoFit/>
          </a:bodyPr>
          <a:lstStyle/>
          <a:p>
            <a:pPr algn="ctr">
              <a:lnSpc>
                <a:spcPts val="8119"/>
              </a:lnSpc>
            </a:pPr>
            <a:r>
              <a:rPr lang="en-US" sz="5799" dirty="0">
                <a:solidFill>
                  <a:srgbClr val="000000"/>
                </a:solidFill>
                <a:latin typeface="Open Sans Extra Bold"/>
              </a:rPr>
              <a:t>Aim and Objectives</a:t>
            </a:r>
          </a:p>
        </p:txBody>
      </p:sp>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ontent Placeholder 10">
            <a:extLst>
              <a:ext uri="{FF2B5EF4-FFF2-40B4-BE49-F238E27FC236}">
                <a16:creationId xmlns:a16="http://schemas.microsoft.com/office/drawing/2014/main" id="{ABE6DA2B-DE0B-4B0B-817F-2F897BD60138}"/>
              </a:ext>
            </a:extLst>
          </p:cNvPr>
          <p:cNvSpPr>
            <a:spLocks noGrp="1"/>
          </p:cNvSpPr>
          <p:nvPr>
            <p:ph idx="1"/>
          </p:nvPr>
        </p:nvSpPr>
        <p:spPr>
          <a:xfrm>
            <a:off x="457200" y="1600200"/>
            <a:ext cx="7394187" cy="4525963"/>
          </a:xfrm>
        </p:spPr>
        <p:txBody>
          <a:bodyPr/>
          <a:lstStyle/>
          <a:p>
            <a:pPr algn="just">
              <a:buBlip>
                <a:blip r:embed="rId5">
                  <a:extLst>
                    <a:ext uri="{96DAC541-7B7A-43D3-8B79-37D633B846F1}">
                      <asvg:svgBlip xmlns="" xmlns:asvg="http://schemas.microsoft.com/office/drawing/2016/SVG/main" r:embed="rId6"/>
                    </a:ext>
                  </a:extLst>
                </a:blip>
              </a:buBlip>
            </a:pPr>
            <a:r>
              <a:rPr lang="en-US" dirty="0"/>
              <a:t>Set the foundations </a:t>
            </a:r>
            <a:r>
              <a:rPr lang="en-US" dirty="0" smtClean="0"/>
              <a:t>for </a:t>
            </a:r>
            <a:r>
              <a:rPr lang="en-US" dirty="0"/>
              <a:t>the development of a </a:t>
            </a:r>
            <a:r>
              <a:rPr lang="en-US" dirty="0" smtClean="0"/>
              <a:t>roadmap </a:t>
            </a:r>
            <a:r>
              <a:rPr lang="en-US" dirty="0"/>
              <a:t>for TTE recovery after </a:t>
            </a:r>
            <a:r>
              <a:rPr lang="en-US" dirty="0" smtClean="0"/>
              <a:t>COVID-19</a:t>
            </a:r>
            <a:endParaRPr lang="en-US" dirty="0"/>
          </a:p>
          <a:p>
            <a:pPr lvl="1" algn="just">
              <a:buBlip>
                <a:blip r:embed="rId7">
                  <a:extLst>
                    <a:ext uri="{96DAC541-7B7A-43D3-8B79-37D633B846F1}">
                      <asvg:svgBlip xmlns="" xmlns:asvg="http://schemas.microsoft.com/office/drawing/2016/SVG/main" r:embed="rId8"/>
                    </a:ext>
                  </a:extLst>
                </a:blip>
              </a:buBlip>
            </a:pPr>
            <a:r>
              <a:rPr lang="en-US" dirty="0"/>
              <a:t>Identification of Research, Technology and Innovations gaps and challenges in the TTE</a:t>
            </a:r>
          </a:p>
          <a:p>
            <a:pPr lvl="1" algn="just">
              <a:buBlip>
                <a:blip r:embed="rId7">
                  <a:extLst>
                    <a:ext uri="{96DAC541-7B7A-43D3-8B79-37D633B846F1}">
                      <asvg:svgBlip xmlns="" xmlns:asvg="http://schemas.microsoft.com/office/drawing/2016/SVG/main" r:embed="rId8"/>
                    </a:ext>
                  </a:extLst>
                </a:blip>
              </a:buBlip>
            </a:pPr>
            <a:r>
              <a:rPr lang="en-US" dirty="0"/>
              <a:t>Identify emerging technologies and trends at international level</a:t>
            </a:r>
          </a:p>
          <a:p>
            <a:pPr lvl="1" algn="just">
              <a:buBlip>
                <a:blip r:embed="rId7">
                  <a:extLst>
                    <a:ext uri="{96DAC541-7B7A-43D3-8B79-37D633B846F1}">
                      <asvg:svgBlip xmlns="" xmlns:asvg="http://schemas.microsoft.com/office/drawing/2016/SVG/main" r:embed="rId8"/>
                    </a:ext>
                  </a:extLst>
                </a:blip>
              </a:buBlip>
            </a:pPr>
            <a:r>
              <a:rPr lang="en-US" dirty="0"/>
              <a:t>Make recommendations </a:t>
            </a:r>
            <a:r>
              <a:rPr lang="en-US" dirty="0" smtClean="0"/>
              <a:t>– </a:t>
            </a:r>
            <a:r>
              <a:rPr lang="en-US" dirty="0" smtClean="0"/>
              <a:t>projects</a:t>
            </a:r>
            <a:r>
              <a:rPr lang="en-US" dirty="0"/>
              <a:t>, </a:t>
            </a:r>
            <a:r>
              <a:rPr lang="en-US" dirty="0" err="1"/>
              <a:t>programmes</a:t>
            </a:r>
            <a:r>
              <a:rPr lang="en-US" dirty="0"/>
              <a:t>, incentives, schemes, </a:t>
            </a:r>
            <a:r>
              <a:rPr lang="en-US" dirty="0" smtClean="0"/>
              <a:t>policies</a:t>
            </a:r>
            <a:endParaRPr lang="en-MU" dirty="0"/>
          </a:p>
        </p:txBody>
      </p:sp>
      <p:pic>
        <p:nvPicPr>
          <p:cNvPr id="13" name="Picture 12">
            <a:extLst>
              <a:ext uri="{FF2B5EF4-FFF2-40B4-BE49-F238E27FC236}">
                <a16:creationId xmlns:a16="http://schemas.microsoft.com/office/drawing/2014/main" id="{C4D3137A-E8B8-4E06-8521-B4BD5A55B799}"/>
              </a:ext>
            </a:extLst>
          </p:cNvPr>
          <p:cNvPicPr>
            <a:picLocks noChangeAspect="1"/>
          </p:cNvPicPr>
          <p:nvPr/>
        </p:nvPicPr>
        <p:blipFill>
          <a:blip r:embed="rId9"/>
          <a:stretch>
            <a:fillRect/>
          </a:stretch>
        </p:blipFill>
        <p:spPr>
          <a:xfrm>
            <a:off x="6677967" y="6553199"/>
            <a:ext cx="3048000" cy="737937"/>
          </a:xfrm>
          <a:prstGeom prst="rect">
            <a:avLst/>
          </a:prstGeom>
        </p:spPr>
      </p:pic>
    </p:spTree>
    <p:extLst>
      <p:ext uri="{BB962C8B-B14F-4D97-AF65-F5344CB8AC3E}">
        <p14:creationId xmlns:p14="http://schemas.microsoft.com/office/powerpoint/2010/main" val="104759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82806" y="167005"/>
            <a:ext cx="7856294" cy="971035"/>
          </a:xfrm>
          <a:prstGeom prst="rect">
            <a:avLst/>
          </a:prstGeom>
        </p:spPr>
        <p:txBody>
          <a:bodyPr wrap="square" lIns="0" tIns="0" rIns="0" bIns="0" rtlCol="0" anchor="t">
            <a:spAutoFit/>
          </a:bodyPr>
          <a:lstStyle/>
          <a:p>
            <a:pPr algn="ctr">
              <a:lnSpc>
                <a:spcPts val="8119"/>
              </a:lnSpc>
            </a:pPr>
            <a:r>
              <a:rPr lang="en-US" sz="5799" dirty="0">
                <a:solidFill>
                  <a:srgbClr val="000000"/>
                </a:solidFill>
                <a:latin typeface="Open Sans Extra Bold"/>
              </a:rPr>
              <a:t>Current status</a:t>
            </a:r>
          </a:p>
        </p:txBody>
      </p:sp>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Content Placeholder 10">
            <a:extLst>
              <a:ext uri="{FF2B5EF4-FFF2-40B4-BE49-F238E27FC236}">
                <a16:creationId xmlns:a16="http://schemas.microsoft.com/office/drawing/2014/main" id="{ABE6DA2B-DE0B-4B0B-817F-2F897BD60138}"/>
              </a:ext>
            </a:extLst>
          </p:cNvPr>
          <p:cNvSpPr>
            <a:spLocks noGrp="1"/>
          </p:cNvSpPr>
          <p:nvPr>
            <p:ph idx="1"/>
          </p:nvPr>
        </p:nvSpPr>
        <p:spPr>
          <a:xfrm>
            <a:off x="457200" y="1600200"/>
            <a:ext cx="7394187" cy="5105400"/>
          </a:xfrm>
        </p:spPr>
        <p:txBody>
          <a:bodyPr>
            <a:normAutofit fontScale="70000" lnSpcReduction="20000"/>
          </a:bodyPr>
          <a:lstStyle/>
          <a:p>
            <a:pPr algn="just"/>
            <a:r>
              <a:rPr lang="en-US" dirty="0"/>
              <a:t>On 21st February 2022, Government announced a new target of achieving 1 million tourists by end of December 2022. New strategies with “One Mauritius” to achieve this are required</a:t>
            </a:r>
          </a:p>
          <a:p>
            <a:pPr algn="just"/>
            <a:endParaRPr lang="en-US" dirty="0"/>
          </a:p>
          <a:p>
            <a:pPr algn="just"/>
            <a:r>
              <a:rPr lang="en-US" dirty="0"/>
              <a:t>Helping the growth (5% </a:t>
            </a:r>
            <a:r>
              <a:rPr lang="en-US" dirty="0" smtClean="0"/>
              <a:t>till </a:t>
            </a:r>
            <a:r>
              <a:rPr lang="en-US" dirty="0"/>
              <a:t>2024) of Mauritian Arts and Culture as part of  tourism promotion strategy </a:t>
            </a:r>
          </a:p>
          <a:p>
            <a:pPr marL="0" indent="0" algn="just">
              <a:buNone/>
            </a:pPr>
            <a:r>
              <a:rPr lang="en-US" dirty="0"/>
              <a:t> </a:t>
            </a:r>
          </a:p>
          <a:p>
            <a:pPr algn="just"/>
            <a:r>
              <a:rPr lang="en-US" dirty="0"/>
              <a:t>Poorly developed and recognized entertainment sector crucial to contributing to the tourism experience </a:t>
            </a:r>
          </a:p>
          <a:p>
            <a:pPr algn="just"/>
            <a:endParaRPr lang="en-US" dirty="0"/>
          </a:p>
          <a:p>
            <a:pPr algn="just"/>
            <a:r>
              <a:rPr lang="en-US" dirty="0"/>
              <a:t>Entertainment sector is lagging behind in terms of innovation </a:t>
            </a:r>
          </a:p>
          <a:p>
            <a:pPr algn="just"/>
            <a:endParaRPr lang="en-US" dirty="0"/>
          </a:p>
          <a:p>
            <a:pPr algn="just"/>
            <a:r>
              <a:rPr lang="en-US" dirty="0"/>
              <a:t>Multicultural island (culture, heritage, community, human </a:t>
            </a:r>
            <a:r>
              <a:rPr lang="en-US" dirty="0" smtClean="0"/>
              <a:t>resource)</a:t>
            </a:r>
            <a:endParaRPr lang="en-MU" dirty="0"/>
          </a:p>
        </p:txBody>
      </p:sp>
      <p:pic>
        <p:nvPicPr>
          <p:cNvPr id="13" name="Picture 12">
            <a:extLst>
              <a:ext uri="{FF2B5EF4-FFF2-40B4-BE49-F238E27FC236}">
                <a16:creationId xmlns:a16="http://schemas.microsoft.com/office/drawing/2014/main" id="{C4D3137A-E8B8-4E06-8521-B4BD5A55B799}"/>
              </a:ext>
            </a:extLst>
          </p:cNvPr>
          <p:cNvPicPr>
            <a:picLocks noChangeAspect="1"/>
          </p:cNvPicPr>
          <p:nvPr/>
        </p:nvPicPr>
        <p:blipFill>
          <a:blip r:embed="rId5"/>
          <a:stretch>
            <a:fillRect/>
          </a:stretch>
        </p:blipFill>
        <p:spPr>
          <a:xfrm>
            <a:off x="6677967" y="6553199"/>
            <a:ext cx="3048000" cy="737937"/>
          </a:xfrm>
          <a:prstGeom prst="rect">
            <a:avLst/>
          </a:prstGeom>
        </p:spPr>
      </p:pic>
    </p:spTree>
    <p:extLst>
      <p:ext uri="{BB962C8B-B14F-4D97-AF65-F5344CB8AC3E}">
        <p14:creationId xmlns:p14="http://schemas.microsoft.com/office/powerpoint/2010/main" val="76643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82806" y="167005"/>
            <a:ext cx="7856294" cy="1107996"/>
          </a:xfrm>
          <a:prstGeom prst="rect">
            <a:avLst/>
          </a:prstGeom>
        </p:spPr>
        <p:txBody>
          <a:bodyPr wrap="square" lIns="0" tIns="0" rIns="0" bIns="0" rtlCol="0" anchor="t">
            <a:spAutoFit/>
          </a:bodyPr>
          <a:lstStyle/>
          <a:p>
            <a:pPr algn="ctr"/>
            <a:r>
              <a:rPr lang="en-US" sz="3600" dirty="0">
                <a:solidFill>
                  <a:srgbClr val="000000"/>
                </a:solidFill>
                <a:latin typeface="Open Sans Extra Bold"/>
              </a:rPr>
              <a:t>Guiding principles for tourism development </a:t>
            </a:r>
          </a:p>
        </p:txBody>
      </p:sp>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EC2C30-5FF3-474B-AA01-9FA1FD805423}"/>
              </a:ext>
            </a:extLst>
          </p:cNvPr>
          <p:cNvPicPr>
            <a:picLocks noChangeAspect="1"/>
          </p:cNvPicPr>
          <p:nvPr/>
        </p:nvPicPr>
        <p:blipFill>
          <a:blip r:embed="rId5"/>
          <a:stretch>
            <a:fillRect/>
          </a:stretch>
        </p:blipFill>
        <p:spPr>
          <a:xfrm>
            <a:off x="6677967" y="6553199"/>
            <a:ext cx="3048000" cy="737937"/>
          </a:xfrm>
          <a:prstGeom prst="rect">
            <a:avLst/>
          </a:prstGeom>
        </p:spPr>
      </p:pic>
      <p:sp>
        <p:nvSpPr>
          <p:cNvPr id="12" name="Content Placeholder 11">
            <a:extLst>
              <a:ext uri="{FF2B5EF4-FFF2-40B4-BE49-F238E27FC236}">
                <a16:creationId xmlns:a16="http://schemas.microsoft.com/office/drawing/2014/main" id="{9226FC56-4314-43CA-AB7A-85A848F50856}"/>
              </a:ext>
            </a:extLst>
          </p:cNvPr>
          <p:cNvSpPr>
            <a:spLocks noGrp="1"/>
          </p:cNvSpPr>
          <p:nvPr>
            <p:ph idx="1"/>
          </p:nvPr>
        </p:nvSpPr>
        <p:spPr>
          <a:xfrm>
            <a:off x="457200" y="1600200"/>
            <a:ext cx="7856294" cy="5233736"/>
          </a:xfrm>
        </p:spPr>
        <p:txBody>
          <a:bodyPr>
            <a:normAutofit lnSpcReduction="10000"/>
          </a:bodyPr>
          <a:lstStyle/>
          <a:p>
            <a:r>
              <a:rPr lang="en-US" dirty="0"/>
              <a:t>Sustainability</a:t>
            </a:r>
          </a:p>
          <a:p>
            <a:pPr lvl="1"/>
            <a:r>
              <a:rPr lang="en-US" dirty="0"/>
              <a:t>Respect criteria set by GSTC and investments are optimized for positive impact on community and environment</a:t>
            </a:r>
          </a:p>
          <a:p>
            <a:r>
              <a:rPr lang="en-US" dirty="0"/>
              <a:t>Collaboration</a:t>
            </a:r>
          </a:p>
          <a:p>
            <a:pPr lvl="1"/>
            <a:r>
              <a:rPr lang="en-US" dirty="0"/>
              <a:t>Equal participation from Government, private institutions and civil societies</a:t>
            </a:r>
          </a:p>
          <a:p>
            <a:r>
              <a:rPr lang="en-US" dirty="0"/>
              <a:t>Quality over Quantity</a:t>
            </a:r>
          </a:p>
          <a:p>
            <a:pPr lvl="1"/>
            <a:r>
              <a:rPr lang="en-US" dirty="0"/>
              <a:t>Focus on quality of visitation and tourist experience whilst sustaining destination character and multiplier effect</a:t>
            </a:r>
            <a:endParaRPr lang="en-MU" dirty="0"/>
          </a:p>
        </p:txBody>
      </p:sp>
    </p:spTree>
    <p:extLst>
      <p:ext uri="{BB962C8B-B14F-4D97-AF65-F5344CB8AC3E}">
        <p14:creationId xmlns:p14="http://schemas.microsoft.com/office/powerpoint/2010/main" val="35784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82806" y="167005"/>
            <a:ext cx="7856294" cy="1107996"/>
          </a:xfrm>
          <a:prstGeom prst="rect">
            <a:avLst/>
          </a:prstGeom>
        </p:spPr>
        <p:txBody>
          <a:bodyPr wrap="square" lIns="0" tIns="0" rIns="0" bIns="0" rtlCol="0" anchor="t">
            <a:spAutoFit/>
          </a:bodyPr>
          <a:lstStyle/>
          <a:p>
            <a:pPr algn="ctr"/>
            <a:r>
              <a:rPr lang="en-US" sz="3600" dirty="0">
                <a:solidFill>
                  <a:srgbClr val="000000"/>
                </a:solidFill>
                <a:latin typeface="Open Sans Extra Bold"/>
              </a:rPr>
              <a:t>Guiding principles for tourism development </a:t>
            </a:r>
          </a:p>
        </p:txBody>
      </p:sp>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EC2C30-5FF3-474B-AA01-9FA1FD805423}"/>
              </a:ext>
            </a:extLst>
          </p:cNvPr>
          <p:cNvPicPr>
            <a:picLocks noChangeAspect="1"/>
          </p:cNvPicPr>
          <p:nvPr/>
        </p:nvPicPr>
        <p:blipFill>
          <a:blip r:embed="rId5"/>
          <a:stretch>
            <a:fillRect/>
          </a:stretch>
        </p:blipFill>
        <p:spPr>
          <a:xfrm>
            <a:off x="6677967" y="6553199"/>
            <a:ext cx="3048000" cy="737937"/>
          </a:xfrm>
          <a:prstGeom prst="rect">
            <a:avLst/>
          </a:prstGeom>
        </p:spPr>
      </p:pic>
      <p:sp>
        <p:nvSpPr>
          <p:cNvPr id="12" name="Content Placeholder 11">
            <a:extLst>
              <a:ext uri="{FF2B5EF4-FFF2-40B4-BE49-F238E27FC236}">
                <a16:creationId xmlns:a16="http://schemas.microsoft.com/office/drawing/2014/main" id="{9226FC56-4314-43CA-AB7A-85A848F50856}"/>
              </a:ext>
            </a:extLst>
          </p:cNvPr>
          <p:cNvSpPr>
            <a:spLocks noGrp="1"/>
          </p:cNvSpPr>
          <p:nvPr>
            <p:ph idx="1"/>
          </p:nvPr>
        </p:nvSpPr>
        <p:spPr>
          <a:xfrm>
            <a:off x="457200" y="1600200"/>
            <a:ext cx="7394187" cy="5233736"/>
          </a:xfrm>
        </p:spPr>
        <p:txBody>
          <a:bodyPr>
            <a:normAutofit/>
          </a:bodyPr>
          <a:lstStyle/>
          <a:p>
            <a:r>
              <a:rPr lang="en-US" dirty="0"/>
              <a:t>Protect the destination</a:t>
            </a:r>
          </a:p>
          <a:p>
            <a:pPr lvl="1"/>
            <a:r>
              <a:rPr lang="en-US" dirty="0"/>
              <a:t>Encouraging policies and business practices that protect the destination attributes </a:t>
            </a:r>
          </a:p>
          <a:p>
            <a:r>
              <a:rPr lang="en-US" dirty="0"/>
              <a:t>Operate Business responsibly</a:t>
            </a:r>
          </a:p>
          <a:p>
            <a:pPr lvl="1"/>
            <a:r>
              <a:rPr lang="en-US" dirty="0"/>
              <a:t>Provide incentives and rewards to tourism businesses and associate enterprises that go by these principles </a:t>
            </a:r>
            <a:endParaRPr lang="en-MU" dirty="0"/>
          </a:p>
        </p:txBody>
      </p:sp>
    </p:spTree>
    <p:extLst>
      <p:ext uri="{BB962C8B-B14F-4D97-AF65-F5344CB8AC3E}">
        <p14:creationId xmlns:p14="http://schemas.microsoft.com/office/powerpoint/2010/main" val="224480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82806" y="167005"/>
            <a:ext cx="7856294" cy="677108"/>
          </a:xfrm>
          <a:prstGeom prst="rect">
            <a:avLst/>
          </a:prstGeom>
        </p:spPr>
        <p:txBody>
          <a:bodyPr wrap="square" lIns="0" tIns="0" rIns="0" bIns="0" rtlCol="0" anchor="t">
            <a:spAutoFit/>
          </a:bodyPr>
          <a:lstStyle/>
          <a:p>
            <a:pPr algn="ctr"/>
            <a:r>
              <a:rPr lang="en-US" sz="4400" dirty="0">
                <a:solidFill>
                  <a:srgbClr val="000000"/>
                </a:solidFill>
                <a:latin typeface="Open Sans Extra Bold"/>
              </a:rPr>
              <a:t>Target for TTE</a:t>
            </a:r>
          </a:p>
        </p:txBody>
      </p:sp>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EC2C30-5FF3-474B-AA01-9FA1FD805423}"/>
              </a:ext>
            </a:extLst>
          </p:cNvPr>
          <p:cNvPicPr>
            <a:picLocks noChangeAspect="1"/>
          </p:cNvPicPr>
          <p:nvPr/>
        </p:nvPicPr>
        <p:blipFill>
          <a:blip r:embed="rId5"/>
          <a:stretch>
            <a:fillRect/>
          </a:stretch>
        </p:blipFill>
        <p:spPr>
          <a:xfrm>
            <a:off x="6677967" y="6553199"/>
            <a:ext cx="3048000" cy="737937"/>
          </a:xfrm>
          <a:prstGeom prst="rect">
            <a:avLst/>
          </a:prstGeom>
        </p:spPr>
      </p:pic>
      <p:sp>
        <p:nvSpPr>
          <p:cNvPr id="12" name="Content Placeholder 11">
            <a:extLst>
              <a:ext uri="{FF2B5EF4-FFF2-40B4-BE49-F238E27FC236}">
                <a16:creationId xmlns:a16="http://schemas.microsoft.com/office/drawing/2014/main" id="{9226FC56-4314-43CA-AB7A-85A848F50856}"/>
              </a:ext>
            </a:extLst>
          </p:cNvPr>
          <p:cNvSpPr>
            <a:spLocks noGrp="1"/>
          </p:cNvSpPr>
          <p:nvPr>
            <p:ph idx="1"/>
          </p:nvPr>
        </p:nvSpPr>
        <p:spPr>
          <a:xfrm>
            <a:off x="457200" y="1011118"/>
            <a:ext cx="7394187" cy="5822818"/>
          </a:xfrm>
        </p:spPr>
        <p:txBody>
          <a:bodyPr>
            <a:normAutofit fontScale="85000" lnSpcReduction="20000"/>
          </a:bodyPr>
          <a:lstStyle/>
          <a:p>
            <a:r>
              <a:rPr lang="en-US" dirty="0"/>
              <a:t>Demand</a:t>
            </a:r>
          </a:p>
          <a:p>
            <a:pPr lvl="1"/>
            <a:r>
              <a:rPr lang="en-US" dirty="0"/>
              <a:t>Increase international bookings</a:t>
            </a:r>
          </a:p>
          <a:p>
            <a:pPr lvl="2"/>
            <a:r>
              <a:rPr lang="en-US" dirty="0"/>
              <a:t>Focusing on main markets, exploring new opportunities, low season campaigns, targeting the MICE sector and working as “One Mauritius”</a:t>
            </a:r>
          </a:p>
          <a:p>
            <a:r>
              <a:rPr lang="en-US" dirty="0"/>
              <a:t>Supply</a:t>
            </a:r>
          </a:p>
          <a:p>
            <a:pPr lvl="1"/>
            <a:r>
              <a:rPr lang="en-US" dirty="0"/>
              <a:t>Improve tourism facilities to increase tourist spending</a:t>
            </a:r>
          </a:p>
          <a:p>
            <a:pPr lvl="2"/>
            <a:r>
              <a:rPr lang="en-US" dirty="0"/>
              <a:t>Ease sanitary restrictions</a:t>
            </a:r>
          </a:p>
          <a:p>
            <a:pPr lvl="2"/>
            <a:r>
              <a:rPr lang="en-US" dirty="0"/>
              <a:t>Promote Bleisure/Workation </a:t>
            </a:r>
          </a:p>
          <a:p>
            <a:pPr lvl="2"/>
            <a:r>
              <a:rPr lang="en-US" dirty="0"/>
              <a:t>Enhance customer experience through public private partnerships</a:t>
            </a:r>
          </a:p>
          <a:p>
            <a:r>
              <a:rPr lang="en-US" dirty="0"/>
              <a:t>Air connectivity</a:t>
            </a:r>
          </a:p>
          <a:p>
            <a:pPr lvl="1"/>
            <a:r>
              <a:rPr lang="en-US" dirty="0"/>
              <a:t>Ensuring optimum conditions prevail</a:t>
            </a:r>
          </a:p>
          <a:p>
            <a:pPr lvl="2"/>
            <a:r>
              <a:rPr lang="en-US" dirty="0"/>
              <a:t>Collaboration between stakeholders, MTPA and MK for agreed routes</a:t>
            </a:r>
          </a:p>
          <a:p>
            <a:pPr lvl="2"/>
            <a:r>
              <a:rPr lang="en-US" dirty="0"/>
              <a:t>Reestablish connectivity prior to 2020</a:t>
            </a:r>
          </a:p>
          <a:p>
            <a:pPr lvl="2"/>
            <a:r>
              <a:rPr lang="en-US" dirty="0"/>
              <a:t>Establish direct connectivity with new supply markets</a:t>
            </a:r>
          </a:p>
          <a:p>
            <a:pPr lvl="2"/>
            <a:endParaRPr lang="en-MU" dirty="0"/>
          </a:p>
        </p:txBody>
      </p:sp>
    </p:spTree>
    <p:extLst>
      <p:ext uri="{BB962C8B-B14F-4D97-AF65-F5344CB8AC3E}">
        <p14:creationId xmlns:p14="http://schemas.microsoft.com/office/powerpoint/2010/main" val="209591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82806" y="167005"/>
            <a:ext cx="7856294" cy="1354217"/>
          </a:xfrm>
          <a:prstGeom prst="rect">
            <a:avLst/>
          </a:prstGeom>
        </p:spPr>
        <p:txBody>
          <a:bodyPr wrap="square" lIns="0" tIns="0" rIns="0" bIns="0" rtlCol="0" anchor="t">
            <a:spAutoFit/>
          </a:bodyPr>
          <a:lstStyle/>
          <a:p>
            <a:pPr algn="ctr"/>
            <a:r>
              <a:rPr lang="en-US" sz="4400" dirty="0">
                <a:solidFill>
                  <a:srgbClr val="000000"/>
                </a:solidFill>
                <a:latin typeface="Open Sans Extra Bold"/>
              </a:rPr>
              <a:t>New travel and tourism trends</a:t>
            </a:r>
          </a:p>
        </p:txBody>
      </p:sp>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EC2C30-5FF3-474B-AA01-9FA1FD805423}"/>
              </a:ext>
            </a:extLst>
          </p:cNvPr>
          <p:cNvPicPr>
            <a:picLocks noChangeAspect="1"/>
          </p:cNvPicPr>
          <p:nvPr/>
        </p:nvPicPr>
        <p:blipFill>
          <a:blip r:embed="rId5"/>
          <a:stretch>
            <a:fillRect/>
          </a:stretch>
        </p:blipFill>
        <p:spPr>
          <a:xfrm>
            <a:off x="6677967" y="6553199"/>
            <a:ext cx="3048000" cy="737937"/>
          </a:xfrm>
          <a:prstGeom prst="rect">
            <a:avLst/>
          </a:prstGeom>
        </p:spPr>
      </p:pic>
      <p:sp>
        <p:nvSpPr>
          <p:cNvPr id="12" name="Content Placeholder 11">
            <a:extLst>
              <a:ext uri="{FF2B5EF4-FFF2-40B4-BE49-F238E27FC236}">
                <a16:creationId xmlns:a16="http://schemas.microsoft.com/office/drawing/2014/main" id="{9226FC56-4314-43CA-AB7A-85A848F50856}"/>
              </a:ext>
            </a:extLst>
          </p:cNvPr>
          <p:cNvSpPr>
            <a:spLocks noGrp="1"/>
          </p:cNvSpPr>
          <p:nvPr>
            <p:ph idx="1"/>
          </p:nvPr>
        </p:nvSpPr>
        <p:spPr>
          <a:xfrm>
            <a:off x="381000" y="1688227"/>
            <a:ext cx="7470387" cy="5145707"/>
          </a:xfrm>
        </p:spPr>
        <p:txBody>
          <a:bodyPr>
            <a:normAutofit lnSpcReduction="10000"/>
          </a:bodyPr>
          <a:lstStyle/>
          <a:p>
            <a:pPr marL="571500" indent="-457200"/>
            <a:r>
              <a:rPr lang="en-US" dirty="0"/>
              <a:t>Hygiene and safety a travel must</a:t>
            </a:r>
          </a:p>
          <a:p>
            <a:pPr marL="971550" lvl="1" indent="-457200"/>
            <a:r>
              <a:rPr lang="en-US" dirty="0"/>
              <a:t>Adoption of contactless payment</a:t>
            </a:r>
          </a:p>
          <a:p>
            <a:pPr marL="571500" indent="-457200"/>
            <a:r>
              <a:rPr lang="en-US" dirty="0" err="1"/>
              <a:t>Personalised</a:t>
            </a:r>
            <a:r>
              <a:rPr lang="en-US" dirty="0"/>
              <a:t> advertising and promotions</a:t>
            </a:r>
          </a:p>
          <a:p>
            <a:pPr marL="971550" lvl="1" indent="-457200"/>
            <a:r>
              <a:rPr lang="en-US" dirty="0"/>
              <a:t>Using online data </a:t>
            </a:r>
            <a:r>
              <a:rPr lang="en-US" dirty="0" smtClean="0"/>
              <a:t>e.g</a:t>
            </a:r>
            <a:r>
              <a:rPr lang="en-US" dirty="0"/>
              <a:t>. Browsing habits</a:t>
            </a:r>
          </a:p>
          <a:p>
            <a:pPr marL="571500" indent="-457200"/>
            <a:r>
              <a:rPr lang="en-US" dirty="0"/>
              <a:t>Biometric identification</a:t>
            </a:r>
          </a:p>
          <a:p>
            <a:pPr marL="971550" lvl="1" indent="-457200"/>
            <a:r>
              <a:rPr lang="en-US" dirty="0"/>
              <a:t>Voice control, iris identification and face recognition</a:t>
            </a:r>
          </a:p>
          <a:p>
            <a:pPr marL="571500" indent="-457200"/>
            <a:r>
              <a:rPr lang="en-US" dirty="0"/>
              <a:t>Local experience</a:t>
            </a:r>
          </a:p>
          <a:p>
            <a:pPr marL="971550" lvl="1" indent="-457200"/>
            <a:r>
              <a:rPr lang="en-US" dirty="0"/>
              <a:t>Engagement with local community</a:t>
            </a:r>
          </a:p>
          <a:p>
            <a:pPr marL="571500" indent="-457200"/>
            <a:endParaRPr lang="en-MU" dirty="0"/>
          </a:p>
        </p:txBody>
      </p:sp>
    </p:spTree>
    <p:extLst>
      <p:ext uri="{BB962C8B-B14F-4D97-AF65-F5344CB8AC3E}">
        <p14:creationId xmlns:p14="http://schemas.microsoft.com/office/powerpoint/2010/main" val="1888427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82806" y="167005"/>
            <a:ext cx="7856294" cy="1354217"/>
          </a:xfrm>
          <a:prstGeom prst="rect">
            <a:avLst/>
          </a:prstGeom>
        </p:spPr>
        <p:txBody>
          <a:bodyPr wrap="square" lIns="0" tIns="0" rIns="0" bIns="0" rtlCol="0" anchor="t">
            <a:spAutoFit/>
          </a:bodyPr>
          <a:lstStyle/>
          <a:p>
            <a:pPr algn="ctr"/>
            <a:r>
              <a:rPr lang="en-US" sz="4400" dirty="0">
                <a:solidFill>
                  <a:srgbClr val="000000"/>
                </a:solidFill>
                <a:latin typeface="Open Sans Extra Bold"/>
              </a:rPr>
              <a:t>New travel and tourism trends</a:t>
            </a:r>
          </a:p>
        </p:txBody>
      </p:sp>
      <p:sp>
        <p:nvSpPr>
          <p:cNvPr id="8" name="TextBox 8"/>
          <p:cNvSpPr txBox="1"/>
          <p:nvPr/>
        </p:nvSpPr>
        <p:spPr>
          <a:xfrm>
            <a:off x="85023" y="6833937"/>
            <a:ext cx="2275646" cy="4430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dirty="0">
                <a:solidFill>
                  <a:schemeClr val="tx1"/>
                </a:solidFill>
              </a:rPr>
              <a:t>NV Seebaluck</a:t>
            </a:r>
            <a:endParaRPr lang="en-US" dirty="0"/>
          </a:p>
        </p:txBody>
      </p:sp>
      <p:sp>
        <p:nvSpPr>
          <p:cNvPr id="9" name="Rectangle 8">
            <a:extLst>
              <a:ext uri="{FF2B5EF4-FFF2-40B4-BE49-F238E27FC236}">
                <a16:creationId xmlns:a16="http://schemas.microsoft.com/office/drawing/2014/main" id="{4BAC0F1A-45E3-4752-A3CA-AA3BCF90075E}"/>
              </a:ext>
            </a:extLst>
          </p:cNvPr>
          <p:cNvSpPr/>
          <p:nvPr/>
        </p:nvSpPr>
        <p:spPr>
          <a:xfrm>
            <a:off x="7239000" y="6833937"/>
            <a:ext cx="2438400" cy="457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Your company logo here</a:t>
            </a:r>
          </a:p>
        </p:txBody>
      </p:sp>
      <p:grpSp>
        <p:nvGrpSpPr>
          <p:cNvPr id="10" name="Group 9">
            <a:extLst>
              <a:ext uri="{FF2B5EF4-FFF2-40B4-BE49-F238E27FC236}">
                <a16:creationId xmlns:a16="http://schemas.microsoft.com/office/drawing/2014/main" id="{D8AE1914-4EEC-471A-9441-4A9469EAFDD5}"/>
              </a:ext>
            </a:extLst>
          </p:cNvPr>
          <p:cNvGrpSpPr/>
          <p:nvPr/>
        </p:nvGrpSpPr>
        <p:grpSpPr>
          <a:xfrm>
            <a:off x="7851388" y="0"/>
            <a:ext cx="1902213" cy="3481198"/>
            <a:chOff x="7851388" y="0"/>
            <a:chExt cx="1902213" cy="3481198"/>
          </a:xfrm>
        </p:grpSpPr>
        <p:grpSp>
          <p:nvGrpSpPr>
            <p:cNvPr id="2" name="Group 1">
              <a:extLst>
                <a:ext uri="{FF2B5EF4-FFF2-40B4-BE49-F238E27FC236}">
                  <a16:creationId xmlns:a16="http://schemas.microsoft.com/office/drawing/2014/main" id="{20BA8987-E73A-44B7-933F-65531ED31D9F}"/>
                </a:ext>
              </a:extLst>
            </p:cNvPr>
            <p:cNvGrpSpPr/>
            <p:nvPr/>
          </p:nvGrpSpPr>
          <p:grpSpPr>
            <a:xfrm>
              <a:off x="7851388" y="0"/>
              <a:ext cx="1902213" cy="2590632"/>
              <a:chOff x="7851388" y="0"/>
              <a:chExt cx="1902213" cy="2590632"/>
            </a:xfrm>
          </p:grpSpPr>
          <p:pic>
            <p:nvPicPr>
              <p:cNvPr id="4" name="Picture 4"/>
              <p:cNvPicPr>
                <a:picLocks noChangeAspect="1"/>
              </p:cNvPicPr>
              <p:nvPr/>
            </p:nvPicPr>
            <p:blipFill rotWithShape="1">
              <a:blip r:embed="rId2"/>
              <a:srcRect l="24834"/>
              <a:stretch/>
            </p:blipFill>
            <p:spPr>
              <a:xfrm>
                <a:off x="7851388" y="0"/>
                <a:ext cx="1902212" cy="1899064"/>
              </a:xfrm>
              <a:prstGeom prst="rect">
                <a:avLst/>
              </a:prstGeom>
            </p:spPr>
          </p:pic>
          <p:pic>
            <p:nvPicPr>
              <p:cNvPr id="5" name="Picture 5"/>
              <p:cNvPicPr>
                <a:picLocks noChangeAspect="1"/>
              </p:cNvPicPr>
              <p:nvPr/>
            </p:nvPicPr>
            <p:blipFill>
              <a:blip r:embed="rId3"/>
              <a:srcRect/>
              <a:stretch>
                <a:fillRect/>
              </a:stretch>
            </p:blipFill>
            <p:spPr>
              <a:xfrm>
                <a:off x="7851389" y="1905000"/>
                <a:ext cx="1902212" cy="685632"/>
              </a:xfrm>
              <a:prstGeom prst="rect">
                <a:avLst/>
              </a:prstGeom>
            </p:spPr>
          </p:pic>
        </p:grpSp>
        <p:pic>
          <p:nvPicPr>
            <p:cNvPr id="2050" name="Picture 2" descr="Mauritius Research and Innovation Council (@MRIC_2019) / Twitter">
              <a:extLst>
                <a:ext uri="{FF2B5EF4-FFF2-40B4-BE49-F238E27FC236}">
                  <a16:creationId xmlns:a16="http://schemas.microsoft.com/office/drawing/2014/main" id="{1176E814-1A24-4DBF-B911-DA226C085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67" b="25555"/>
            <a:stretch/>
          </p:blipFill>
          <p:spPr bwMode="auto">
            <a:xfrm>
              <a:off x="8039100" y="2586621"/>
              <a:ext cx="1714500" cy="89457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6EEC2C30-5FF3-474B-AA01-9FA1FD805423}"/>
              </a:ext>
            </a:extLst>
          </p:cNvPr>
          <p:cNvPicPr>
            <a:picLocks noChangeAspect="1"/>
          </p:cNvPicPr>
          <p:nvPr/>
        </p:nvPicPr>
        <p:blipFill>
          <a:blip r:embed="rId5"/>
          <a:stretch>
            <a:fillRect/>
          </a:stretch>
        </p:blipFill>
        <p:spPr>
          <a:xfrm>
            <a:off x="6677967" y="6553199"/>
            <a:ext cx="3048000" cy="737937"/>
          </a:xfrm>
          <a:prstGeom prst="rect">
            <a:avLst/>
          </a:prstGeom>
        </p:spPr>
      </p:pic>
      <p:sp>
        <p:nvSpPr>
          <p:cNvPr id="12" name="Content Placeholder 11">
            <a:extLst>
              <a:ext uri="{FF2B5EF4-FFF2-40B4-BE49-F238E27FC236}">
                <a16:creationId xmlns:a16="http://schemas.microsoft.com/office/drawing/2014/main" id="{9226FC56-4314-43CA-AB7A-85A848F50856}"/>
              </a:ext>
            </a:extLst>
          </p:cNvPr>
          <p:cNvSpPr>
            <a:spLocks noGrp="1"/>
          </p:cNvSpPr>
          <p:nvPr>
            <p:ph idx="1"/>
          </p:nvPr>
        </p:nvSpPr>
        <p:spPr>
          <a:xfrm>
            <a:off x="381000" y="1688227"/>
            <a:ext cx="7470387" cy="5145707"/>
          </a:xfrm>
        </p:spPr>
        <p:txBody>
          <a:bodyPr>
            <a:normAutofit fontScale="77500" lnSpcReduction="20000"/>
          </a:bodyPr>
          <a:lstStyle/>
          <a:p>
            <a:pPr marL="571500" indent="-457200"/>
            <a:r>
              <a:rPr lang="en-US" dirty="0"/>
              <a:t>Artificial Intelligence (AI)</a:t>
            </a:r>
          </a:p>
          <a:p>
            <a:pPr marL="971550" lvl="1" indent="-457200"/>
            <a:r>
              <a:rPr lang="en-US" dirty="0"/>
              <a:t>Aids in bridging the gap where human interaction is not available or possible</a:t>
            </a:r>
          </a:p>
          <a:p>
            <a:pPr marL="571500" indent="-457200"/>
            <a:r>
              <a:rPr lang="en-US" dirty="0"/>
              <a:t>Internet of Things (IoT)</a:t>
            </a:r>
          </a:p>
          <a:p>
            <a:pPr marL="971550" lvl="1" indent="-457200"/>
            <a:r>
              <a:rPr lang="en-US" dirty="0"/>
              <a:t>Enhancing tourist experience and access to services through smart phones and hotels</a:t>
            </a:r>
          </a:p>
          <a:p>
            <a:pPr marL="571500" indent="-457200"/>
            <a:r>
              <a:rPr lang="en-US" dirty="0"/>
              <a:t>Eco Travel</a:t>
            </a:r>
          </a:p>
          <a:p>
            <a:pPr marL="971550" lvl="1" indent="-457200"/>
            <a:r>
              <a:rPr lang="en-US" dirty="0"/>
              <a:t>Purchase of carbon credit or hiring electric vehicles whilst on holiday</a:t>
            </a:r>
          </a:p>
          <a:p>
            <a:pPr marL="571500" indent="-457200"/>
            <a:r>
              <a:rPr lang="en-US" dirty="0"/>
              <a:t>Augmented Reality (AR)</a:t>
            </a:r>
          </a:p>
          <a:p>
            <a:pPr marL="971550" lvl="1" indent="-457200"/>
            <a:r>
              <a:rPr lang="en-US" dirty="0"/>
              <a:t>Proving more information or past reality of location that is being visited. </a:t>
            </a:r>
          </a:p>
          <a:p>
            <a:pPr marL="571500" indent="-457200"/>
            <a:r>
              <a:rPr lang="en-US" dirty="0"/>
              <a:t>Healthy and Organic Foods</a:t>
            </a:r>
          </a:p>
          <a:p>
            <a:pPr marL="971550" lvl="1" indent="-457200"/>
            <a:r>
              <a:rPr lang="en-US" dirty="0"/>
              <a:t>Emergence of vegetarian and vegans and people more conscious of what they eat</a:t>
            </a:r>
            <a:endParaRPr lang="en-MU" dirty="0"/>
          </a:p>
        </p:txBody>
      </p:sp>
    </p:spTree>
    <p:extLst>
      <p:ext uri="{BB962C8B-B14F-4D97-AF65-F5344CB8AC3E}">
        <p14:creationId xmlns:p14="http://schemas.microsoft.com/office/powerpoint/2010/main" val="344975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1089</Words>
  <Application>Microsoft Office PowerPoint</Application>
  <PresentationFormat>Custom</PresentationFormat>
  <Paragraphs>148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 Black</vt:lpstr>
      <vt:lpstr>Open Sans Light</vt:lpstr>
      <vt:lpstr>Arial</vt:lpstr>
      <vt:lpstr>Open Sans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of Technological trends and their potential for the TTE in Mauritius</vt:lpstr>
      <vt:lpstr>Application of Technological trends cont…</vt:lpstr>
      <vt:lpstr>Application of Technological trends cont.…</vt:lpstr>
      <vt:lpstr>Through research in innovative strategies for our TTE sector, lets pull our efforts as “One Mauritius” to redress and make our TTE brighter than ever!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COMPANY LOGO HERE</dc:title>
  <dc:creator>Dayna</dc:creator>
  <cp:lastModifiedBy>Dr R Jeetah-Rampadaruth</cp:lastModifiedBy>
  <cp:revision>28</cp:revision>
  <dcterms:created xsi:type="dcterms:W3CDTF">2006-08-16T00:00:00Z</dcterms:created>
  <dcterms:modified xsi:type="dcterms:W3CDTF">2022-04-27T10:12:04Z</dcterms:modified>
  <dc:identifier>DAE-lRYpB8U</dc:identifier>
</cp:coreProperties>
</file>