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300" r:id="rId5"/>
    <p:sldId id="271" r:id="rId6"/>
    <p:sldId id="29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971-40B8-8F59-EEC486659A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971-40B8-8F59-EEC486659A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971-40B8-8F59-EEC486659A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971-40B8-8F59-EEC486659A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971-40B8-8F59-EEC486659A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971-40B8-8F59-EEC486659A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971-40B8-8F59-EEC486659AF1}"/>
              </c:ext>
            </c:extLst>
          </c:dPt>
          <c:cat>
            <c:strRef>
              <c:f>'Subject wise'!$C$6:$C$12</c:f>
              <c:strCache>
                <c:ptCount val="7"/>
                <c:pt idx="0">
                  <c:v>Wireless Networks and Applications</c:v>
                </c:pt>
                <c:pt idx="1">
                  <c:v>Computer Science and Engineering</c:v>
                </c:pt>
                <c:pt idx="2">
                  <c:v>Learning Technologies</c:v>
                </c:pt>
                <c:pt idx="3">
                  <c:v>Energy and Solar</c:v>
                </c:pt>
                <c:pt idx="4">
                  <c:v>Health Sciences, Molecular, Nanomedicine</c:v>
                </c:pt>
                <c:pt idx="5">
                  <c:v>Biotech and Lifesciences</c:v>
                </c:pt>
                <c:pt idx="6">
                  <c:v>Mechnanical Engineering </c:v>
                </c:pt>
              </c:strCache>
            </c:strRef>
          </c:cat>
          <c:val>
            <c:numRef>
              <c:f>'Subject wise'!$D$6:$D$12</c:f>
              <c:numCache>
                <c:formatCode>General</c:formatCode>
                <c:ptCount val="7"/>
                <c:pt idx="0">
                  <c:v>20</c:v>
                </c:pt>
                <c:pt idx="1">
                  <c:v>15</c:v>
                </c:pt>
                <c:pt idx="2">
                  <c:v>1</c:v>
                </c:pt>
                <c:pt idx="3">
                  <c:v>5</c:v>
                </c:pt>
                <c:pt idx="4">
                  <c:v>35</c:v>
                </c:pt>
                <c:pt idx="5">
                  <c:v>17</c:v>
                </c:pt>
                <c:pt idx="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971-40B8-8F59-EEC486659AF1}"/>
            </c:ext>
          </c:extLst>
        </c:ser>
        <c:ser>
          <c:idx val="0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6971-40B8-8F59-EEC486659A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6971-40B8-8F59-EEC486659A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6971-40B8-8F59-EEC486659A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6971-40B8-8F59-EEC486659A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6971-40B8-8F59-EEC486659A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6971-40B8-8F59-EEC486659A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6971-40B8-8F59-EEC486659AF1}"/>
              </c:ext>
            </c:extLst>
          </c:dPt>
          <c:cat>
            <c:strRef>
              <c:f>'Subject wise'!$C$6:$C$12</c:f>
              <c:strCache>
                <c:ptCount val="7"/>
                <c:pt idx="0">
                  <c:v>Wireless Networks and Applications</c:v>
                </c:pt>
                <c:pt idx="1">
                  <c:v>Computer Science and Engineering</c:v>
                </c:pt>
                <c:pt idx="2">
                  <c:v>Learning Technologies</c:v>
                </c:pt>
                <c:pt idx="3">
                  <c:v>Energy and Solar</c:v>
                </c:pt>
                <c:pt idx="4">
                  <c:v>Health Sciences, Molecular, Nanomedicine</c:v>
                </c:pt>
                <c:pt idx="5">
                  <c:v>Biotech and Lifesciences</c:v>
                </c:pt>
                <c:pt idx="6">
                  <c:v>Mechnanical Engineering </c:v>
                </c:pt>
              </c:strCache>
            </c:strRef>
          </c:cat>
          <c:val>
            <c:numRef>
              <c:f>'Subject wise'!$D$6:$D$12</c:f>
              <c:numCache>
                <c:formatCode>General</c:formatCode>
                <c:ptCount val="7"/>
                <c:pt idx="0">
                  <c:v>20</c:v>
                </c:pt>
                <c:pt idx="1">
                  <c:v>15</c:v>
                </c:pt>
                <c:pt idx="2">
                  <c:v>1</c:v>
                </c:pt>
                <c:pt idx="3">
                  <c:v>5</c:v>
                </c:pt>
                <c:pt idx="4">
                  <c:v>35</c:v>
                </c:pt>
                <c:pt idx="5">
                  <c:v>17</c:v>
                </c:pt>
                <c:pt idx="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971-40B8-8F59-EEC486659A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accent1">
          <a:alpha val="98000"/>
        </a:schemeClr>
      </a:solidFill>
      <a:round/>
    </a:ln>
    <a:effectLst/>
  </c:spPr>
  <c:txPr>
    <a:bodyPr/>
    <a:lstStyle/>
    <a:p>
      <a:pPr>
        <a:defRPr>
          <a:ln>
            <a:noFill/>
          </a:ln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0.76818</cdr:x>
      <cdr:y>0.39806</cdr:y>
    </cdr:from>
    <cdr:to>
      <cdr:x>0.96159</cdr:x>
      <cdr:y>0.44768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E43FD0F-7743-4FBA-A695-7BA1C5D74EC1}"/>
            </a:ext>
          </a:extLst>
        </cdr:cNvPr>
        <cdr:cNvSpPr txBox="1"/>
      </cdr:nvSpPr>
      <cdr:spPr>
        <a:xfrm xmlns:a="http://schemas.openxmlformats.org/drawingml/2006/main">
          <a:off x="5334000" y="1757363"/>
          <a:ext cx="13430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0.75093</cdr:x>
      <cdr:y>0.38169</cdr:y>
    </cdr:from>
    <cdr:to>
      <cdr:x>0.93886</cdr:x>
      <cdr:y>0.5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11840E1C-C4A7-41A4-8FE6-D045DB5234A3}"/>
            </a:ext>
          </a:extLst>
        </cdr:cNvPr>
        <cdr:cNvSpPr txBox="1"/>
      </cdr:nvSpPr>
      <cdr:spPr>
        <a:xfrm xmlns:a="http://schemas.openxmlformats.org/drawingml/2006/main">
          <a:off x="6558794" y="1793140"/>
          <a:ext cx="1641424" cy="5558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/>
            <a:t>Computer</a:t>
          </a:r>
          <a:r>
            <a:rPr lang="en-US" sz="1400" baseline="0" dirty="0"/>
            <a:t> Science and </a:t>
          </a:r>
        </a:p>
        <a:p xmlns:a="http://schemas.openxmlformats.org/drawingml/2006/main">
          <a:r>
            <a:rPr lang="en-US" sz="1400" baseline="0" dirty="0"/>
            <a:t>Engineering (15)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0.08944</cdr:x>
      <cdr:y>0.05432</cdr:y>
    </cdr:from>
    <cdr:to>
      <cdr:x>0.33784</cdr:x>
      <cdr:y>0.12314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33DF2EE5-B1FC-49CD-A97D-2194004BAB87}"/>
            </a:ext>
          </a:extLst>
        </cdr:cNvPr>
        <cdr:cNvSpPr txBox="1"/>
      </cdr:nvSpPr>
      <cdr:spPr>
        <a:xfrm xmlns:a="http://schemas.openxmlformats.org/drawingml/2006/main">
          <a:off x="781196" y="255206"/>
          <a:ext cx="2169583" cy="323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/>
            <a:t>Mechanical Engineering (18)</a:t>
          </a:r>
        </a:p>
      </cdr:txBody>
    </cdr:sp>
  </cdr:relSizeAnchor>
  <cdr:relSizeAnchor xmlns:cdr="http://schemas.openxmlformats.org/drawingml/2006/chartDrawing">
    <cdr:from>
      <cdr:x>0.06624</cdr:x>
      <cdr:y>0.19499</cdr:y>
    </cdr:from>
    <cdr:to>
      <cdr:x>0.30191</cdr:x>
      <cdr:y>0.31595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E53793DB-D2F7-40F3-881A-0D747D00464C}"/>
            </a:ext>
          </a:extLst>
        </cdr:cNvPr>
        <cdr:cNvSpPr txBox="1"/>
      </cdr:nvSpPr>
      <cdr:spPr>
        <a:xfrm xmlns:a="http://schemas.openxmlformats.org/drawingml/2006/main">
          <a:off x="578555" y="916043"/>
          <a:ext cx="2058396" cy="568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0.33167</cdr:y>
    </cdr:from>
    <cdr:to>
      <cdr:x>0.26007</cdr:x>
      <cdr:y>0.41497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859F0016-FD58-45E0-9E4E-9EDFC8023873}"/>
            </a:ext>
          </a:extLst>
        </cdr:cNvPr>
        <cdr:cNvSpPr txBox="1"/>
      </cdr:nvSpPr>
      <cdr:spPr>
        <a:xfrm xmlns:a="http://schemas.openxmlformats.org/drawingml/2006/main">
          <a:off x="0" y="1558129"/>
          <a:ext cx="2271487" cy="3913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aseline="0" dirty="0"/>
            <a:t>Biotech </a:t>
          </a:r>
          <a:r>
            <a:rPr lang="en-US" sz="1400" baseline="0" dirty="0"/>
            <a:t>Lifesciences (17)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0.0349</cdr:x>
      <cdr:y>0.82331</cdr:y>
    </cdr:from>
    <cdr:to>
      <cdr:x>0.26165</cdr:x>
      <cdr:y>0.9401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59B3187B-EA49-4B85-AD27-FE7A0E2653F5}"/>
            </a:ext>
          </a:extLst>
        </cdr:cNvPr>
        <cdr:cNvSpPr txBox="1"/>
      </cdr:nvSpPr>
      <cdr:spPr>
        <a:xfrm xmlns:a="http://schemas.openxmlformats.org/drawingml/2006/main">
          <a:off x="304801" y="3867830"/>
          <a:ext cx="1980487" cy="5486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effectLst/>
            </a:rPr>
            <a:t>Health Sciences,</a:t>
          </a:r>
          <a:r>
            <a:rPr lang="en-US" sz="1400" baseline="0" dirty="0">
              <a:effectLst/>
            </a:rPr>
            <a:t> Molecular, </a:t>
          </a:r>
          <a:endParaRPr lang="en-US" sz="1400" dirty="0">
            <a:effectLst/>
          </a:endParaRPr>
        </a:p>
        <a:p xmlns:a="http://schemas.openxmlformats.org/drawingml/2006/main">
          <a:r>
            <a:rPr lang="en-US" sz="1400" baseline="0" dirty="0">
              <a:effectLst/>
            </a:rPr>
            <a:t>Nanomedicine (</a:t>
          </a:r>
          <a:r>
            <a:rPr lang="en-US" sz="1400" dirty="0"/>
            <a:t>35</a:t>
          </a:r>
          <a:r>
            <a:rPr lang="en-US" sz="1400" baseline="0" dirty="0">
              <a:effectLst/>
            </a:rPr>
            <a:t>)</a:t>
          </a:r>
          <a:endParaRPr lang="en-US" sz="1400" dirty="0">
            <a:effectLst/>
          </a:endParaRPr>
        </a:p>
        <a:p xmlns:a="http://schemas.openxmlformats.org/drawingml/2006/main">
          <a:r>
            <a:rPr lang="en-US" sz="1100" dirty="0"/>
            <a:t> </a:t>
          </a:r>
        </a:p>
      </cdr:txBody>
    </cdr:sp>
  </cdr:relSizeAnchor>
  <cdr:relSizeAnchor xmlns:cdr="http://schemas.openxmlformats.org/drawingml/2006/chartDrawing">
    <cdr:from>
      <cdr:x>0.67586</cdr:x>
      <cdr:y>0.0777</cdr:y>
    </cdr:from>
    <cdr:to>
      <cdr:x>0.85338</cdr:x>
      <cdr:y>0.20747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B70F7D8-5DBF-4B05-AAF5-F736F432751F}"/>
            </a:ext>
          </a:extLst>
        </cdr:cNvPr>
        <cdr:cNvSpPr txBox="1"/>
      </cdr:nvSpPr>
      <cdr:spPr>
        <a:xfrm xmlns:a="http://schemas.openxmlformats.org/drawingml/2006/main">
          <a:off x="5903140" y="365021"/>
          <a:ext cx="1550500" cy="6096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/>
            <a:t>Wireless Networks </a:t>
          </a:r>
        </a:p>
        <a:p xmlns:a="http://schemas.openxmlformats.org/drawingml/2006/main">
          <a:r>
            <a:rPr lang="en-US" sz="1400" dirty="0"/>
            <a:t>and Applications (20)</a:t>
          </a:r>
        </a:p>
      </cdr:txBody>
    </cdr:sp>
  </cdr:relSizeAnchor>
  <cdr:relSizeAnchor xmlns:cdr="http://schemas.openxmlformats.org/drawingml/2006/chartDrawing">
    <cdr:from>
      <cdr:x>0.10557</cdr:x>
      <cdr:y>0.189</cdr:y>
    </cdr:from>
    <cdr:to>
      <cdr:x>0.25626</cdr:x>
      <cdr:y>0.28115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E792B0E4-89C1-C6B8-8DDE-8EF00D449105}"/>
            </a:ext>
          </a:extLst>
        </cdr:cNvPr>
        <cdr:cNvSpPr txBox="1"/>
      </cdr:nvSpPr>
      <cdr:spPr>
        <a:xfrm xmlns:a="http://schemas.openxmlformats.org/drawingml/2006/main">
          <a:off x="922072" y="887897"/>
          <a:ext cx="1316181" cy="4329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0.70314</cdr:x>
      <cdr:y>0.74663</cdr:y>
    </cdr:from>
    <cdr:to>
      <cdr:x>0.90777</cdr:x>
      <cdr:y>0.81193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C9A9EA11-148F-C84C-A9E5-52AF11FA204F}"/>
            </a:ext>
          </a:extLst>
        </cdr:cNvPr>
        <cdr:cNvSpPr txBox="1"/>
      </cdr:nvSpPr>
      <cdr:spPr>
        <a:xfrm xmlns:a="http://schemas.openxmlformats.org/drawingml/2006/main">
          <a:off x="6141373" y="3507612"/>
          <a:ext cx="1787285" cy="306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IN" sz="1400" dirty="0"/>
            <a:t>Energy &amp; Solar (5)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7AFFB9B-9FB8-469E-96F9-4D32314110B6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01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64220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98627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9242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08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434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5407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9159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48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5BB1C6-BF8F-4481-8AB2-603A1C8A906A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42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16">
            <a:extLst>
              <a:ext uri="{FF2B5EF4-FFF2-40B4-BE49-F238E27FC236}">
                <a16:creationId xmlns:a16="http://schemas.microsoft.com/office/drawing/2014/main" id="{C37D1D6D-17D8-4296-B000-665D1892D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2" name="Rectangle 3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3224" y="1105351"/>
            <a:ext cx="6353967" cy="3023981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Amrita: a model for innovation &amp; research aimed at societal benefit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3224" y="4297556"/>
            <a:ext cx="6353968" cy="1433391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MRIC World IP Day Seminar </a:t>
            </a:r>
          </a:p>
          <a:p>
            <a:r>
              <a:rPr lang="en-US" dirty="0">
                <a:solidFill>
                  <a:srgbClr val="FFFFFF"/>
                </a:solidFill>
              </a:rPr>
              <a:t>April 26, 2024</a:t>
            </a:r>
          </a:p>
          <a:p>
            <a:r>
              <a:rPr lang="en-US" dirty="0">
                <a:solidFill>
                  <a:srgbClr val="FFFFFF"/>
                </a:solidFill>
              </a:rPr>
              <a:t>Salma Jetha, Director Patents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43" name="Straight Connector 3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C170DF7D-4686-4BD5-A9CD-C89649284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E06A3-9D04-46AA-9A5F-46C09E0E7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File Patents at amrita?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46C3E-9C70-4C98-BD45-193AA73D4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3675269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IP Translation for Societal benefit</a:t>
            </a:r>
          </a:p>
          <a:p>
            <a:pPr lvl="1"/>
            <a:r>
              <a:rPr lang="en-US" sz="2600" dirty="0"/>
              <a:t> Increase access to cutting edge technologies in low resource settings</a:t>
            </a:r>
          </a:p>
          <a:p>
            <a:r>
              <a:rPr lang="en-US" sz="2800" dirty="0"/>
              <a:t>Promote innovation in Frugal environments</a:t>
            </a:r>
          </a:p>
          <a:p>
            <a:pPr lvl="1"/>
            <a:r>
              <a:rPr lang="en-US" sz="2600" dirty="0"/>
              <a:t>Focus on cost effective applications using locally sourced technologies/materials</a:t>
            </a:r>
          </a:p>
          <a:p>
            <a:pPr>
              <a:lnSpc>
                <a:spcPct val="140000"/>
              </a:lnSpc>
            </a:pPr>
            <a:r>
              <a:rPr lang="en-US" sz="2800" dirty="0"/>
              <a:t>Protect Intellectual Property for commercialization/deployment</a:t>
            </a:r>
          </a:p>
          <a:p>
            <a:pPr lvl="1">
              <a:lnSpc>
                <a:spcPct val="140000"/>
              </a:lnSpc>
            </a:pPr>
            <a:r>
              <a:rPr lang="en-US" sz="2600" dirty="0"/>
              <a:t>Approximately half of technologies deployed in the field </a:t>
            </a:r>
          </a:p>
          <a:p>
            <a:pPr>
              <a:lnSpc>
                <a:spcPct val="140000"/>
              </a:lnSpc>
            </a:pPr>
            <a:r>
              <a:rPr lang="en-US" sz="2800" dirty="0"/>
              <a:t>Recognition for Amrita, Inventors</a:t>
            </a:r>
          </a:p>
          <a:p>
            <a:pPr>
              <a:lnSpc>
                <a:spcPct val="140000"/>
              </a:lnSpc>
            </a:pPr>
            <a:r>
              <a:rPr lang="en-US" sz="2800" dirty="0"/>
              <a:t>University Rankings</a:t>
            </a:r>
          </a:p>
          <a:p>
            <a:pPr marL="0" indent="0">
              <a:lnSpc>
                <a:spcPct val="140000"/>
              </a:lnSpc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57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85521-EF95-48C9-B980-E8BED1438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100+ Patents Granted in Key Technology Areas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AA6AE56-98CF-4C04-A254-98A7C61FD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163194"/>
              </p:ext>
            </p:extLst>
          </p:nvPr>
        </p:nvGraphicFramePr>
        <p:xfrm>
          <a:off x="1447800" y="1731465"/>
          <a:ext cx="8734230" cy="4697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043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9FBEE-6768-B3DC-54BC-6FC26A45A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Short Video on Amrita</a:t>
            </a:r>
          </a:p>
        </p:txBody>
      </p:sp>
    </p:spTree>
    <p:extLst>
      <p:ext uri="{BB962C8B-B14F-4D97-AF65-F5344CB8AC3E}">
        <p14:creationId xmlns:p14="http://schemas.microsoft.com/office/powerpoint/2010/main" val="1327823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B8D8-14E2-A49F-E713-156AFBE60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Examples of Patented technologies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20B5C-F759-6B6B-8C8B-F5B36AF29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/>
              <a:t>Landslide System: </a:t>
            </a:r>
            <a:r>
              <a:rPr lang="en-IN" sz="2000" dirty="0"/>
              <a:t>Early Warning System</a:t>
            </a:r>
          </a:p>
          <a:p>
            <a:pPr lvl="1"/>
            <a:r>
              <a:rPr lang="en-IN" sz="2400" dirty="0"/>
              <a:t>Deployed in field in several locations in India </a:t>
            </a:r>
          </a:p>
          <a:p>
            <a:pPr lvl="1"/>
            <a:r>
              <a:rPr lang="en-IN" sz="2400" dirty="0"/>
              <a:t>6 Patents covering various aspects of the system</a:t>
            </a:r>
          </a:p>
          <a:p>
            <a:r>
              <a:rPr lang="en-IN" sz="2400" dirty="0" err="1"/>
              <a:t>Oceanet</a:t>
            </a:r>
            <a:r>
              <a:rPr lang="en-IN" sz="2400" dirty="0"/>
              <a:t> System: </a:t>
            </a:r>
            <a:r>
              <a:rPr lang="en-IN" sz="2000" dirty="0"/>
              <a:t>Extends mobile network off-shore for local fishermen</a:t>
            </a:r>
          </a:p>
          <a:p>
            <a:pPr lvl="1"/>
            <a:r>
              <a:rPr lang="en-IN" sz="2400" dirty="0"/>
              <a:t>Deployed in the field</a:t>
            </a:r>
          </a:p>
          <a:p>
            <a:pPr lvl="1"/>
            <a:r>
              <a:rPr lang="en-IN" sz="2400" dirty="0"/>
              <a:t>Both Indian and US Patents granted</a:t>
            </a:r>
          </a:p>
          <a:p>
            <a:r>
              <a:rPr lang="en-IN" sz="2400" dirty="0"/>
              <a:t>Haptics Skills Training: </a:t>
            </a:r>
            <a:r>
              <a:rPr lang="en-IN" sz="2000" dirty="0"/>
              <a:t>Leveraging Technology to teach </a:t>
            </a:r>
          </a:p>
          <a:p>
            <a:pPr lvl="1"/>
            <a:r>
              <a:rPr lang="en-IN" sz="2400" dirty="0"/>
              <a:t>Construction Skills: Bar Bending Patents</a:t>
            </a:r>
          </a:p>
          <a:p>
            <a:pPr lvl="1"/>
            <a:r>
              <a:rPr lang="en-IN" sz="2400" dirty="0"/>
              <a:t>Systems deployed in field: villages as well as Large Construction Company</a:t>
            </a:r>
          </a:p>
        </p:txBody>
      </p:sp>
    </p:spTree>
    <p:extLst>
      <p:ext uri="{BB962C8B-B14F-4D97-AF65-F5344CB8AC3E}">
        <p14:creationId xmlns:p14="http://schemas.microsoft.com/office/powerpoint/2010/main" val="3597893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FA407-92BD-43F4-AF4F-166A02D6F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C8173-DE90-4E35-9805-44547FE09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Contact info: Salma Jetha</a:t>
            </a:r>
          </a:p>
          <a:p>
            <a:pPr algn="ctr"/>
            <a:r>
              <a:rPr lang="en-US" sz="2400" dirty="0"/>
              <a:t>salma@amrita.edu</a:t>
            </a:r>
          </a:p>
          <a:p>
            <a:pPr algn="ctr"/>
            <a:r>
              <a:rPr lang="en-US" sz="2400" dirty="0"/>
              <a:t>Website: www.amrita.edu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043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Override1.xml><?xml version="1.0" encoding="utf-8"?>
<a:themeOverride xmlns:a="http://schemas.openxmlformats.org/drawingml/2006/main">
  <a:clrScheme name="Integral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3358</TotalTime>
  <Words>232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Amrita: a model for innovation &amp; research aimed at societal benefit</vt:lpstr>
      <vt:lpstr>Why do we File Patents at amrita? </vt:lpstr>
      <vt:lpstr>100+ Patents Granted in Key Technology Areas </vt:lpstr>
      <vt:lpstr>Short Video on Amrita</vt:lpstr>
      <vt:lpstr>Examples of Patented technologies 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Amrita vishwa Vidyapeetham</dc:title>
  <dc:creator>salma jetha</dc:creator>
  <cp:lastModifiedBy>salma jetha</cp:lastModifiedBy>
  <cp:revision>45</cp:revision>
  <dcterms:created xsi:type="dcterms:W3CDTF">2020-10-22T06:50:50Z</dcterms:created>
  <dcterms:modified xsi:type="dcterms:W3CDTF">2024-04-24T12:04:27Z</dcterms:modified>
</cp:coreProperties>
</file>