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34"/>
  </p:notesMasterIdLst>
  <p:sldIdLst>
    <p:sldId id="256" r:id="rId2"/>
    <p:sldId id="294" r:id="rId3"/>
    <p:sldId id="277" r:id="rId4"/>
    <p:sldId id="281" r:id="rId5"/>
    <p:sldId id="257" r:id="rId6"/>
    <p:sldId id="278" r:id="rId7"/>
    <p:sldId id="296" r:id="rId8"/>
    <p:sldId id="301" r:id="rId9"/>
    <p:sldId id="299" r:id="rId10"/>
    <p:sldId id="313" r:id="rId11"/>
    <p:sldId id="280" r:id="rId12"/>
    <p:sldId id="304" r:id="rId13"/>
    <p:sldId id="290" r:id="rId14"/>
    <p:sldId id="291" r:id="rId15"/>
    <p:sldId id="292" r:id="rId16"/>
    <p:sldId id="305" r:id="rId17"/>
    <p:sldId id="302" r:id="rId18"/>
    <p:sldId id="303" r:id="rId19"/>
    <p:sldId id="288" r:id="rId20"/>
    <p:sldId id="293" r:id="rId21"/>
    <p:sldId id="287" r:id="rId22"/>
    <p:sldId id="306" r:id="rId23"/>
    <p:sldId id="307" r:id="rId24"/>
    <p:sldId id="295" r:id="rId25"/>
    <p:sldId id="300" r:id="rId26"/>
    <p:sldId id="263" r:id="rId27"/>
    <p:sldId id="274" r:id="rId28"/>
    <p:sldId id="264" r:id="rId29"/>
    <p:sldId id="310" r:id="rId30"/>
    <p:sldId id="309" r:id="rId31"/>
    <p:sldId id="308" r:id="rId32"/>
    <p:sldId id="31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snapToGrid="0">
      <p:cViewPr varScale="1">
        <p:scale>
          <a:sx n="68" d="100"/>
          <a:sy n="68" d="100"/>
        </p:scale>
        <p:origin x="19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B4886-D97B-40B2-8EC6-B17E01FB9D16}" type="doc">
      <dgm:prSet loTypeId="urn:microsoft.com/office/officeart/2005/8/layout/cycle3" loCatId="cycle" qsTypeId="urn:microsoft.com/office/officeart/2005/8/quickstyle/3d3" qsCatId="3D" csTypeId="urn:microsoft.com/office/officeart/2005/8/colors/accent0_3" csCatId="mainScheme" phldr="1"/>
      <dgm:spPr/>
      <dgm:t>
        <a:bodyPr/>
        <a:lstStyle/>
        <a:p>
          <a:endParaRPr lang="en-GB"/>
        </a:p>
      </dgm:t>
    </dgm:pt>
    <dgm:pt modelId="{204A5834-8687-4DD3-ABF6-A34ECF2315B8}">
      <dgm:prSet phldrT="[Text]"/>
      <dgm:spPr/>
      <dgm:t>
        <a:bodyPr/>
        <a:lstStyle/>
        <a:p>
          <a:r>
            <a:rPr lang="en-GB">
              <a:solidFill>
                <a:schemeClr val="bg1"/>
              </a:solidFill>
            </a:rPr>
            <a:t>Financial Services contributes to 13% of the GDP </a:t>
          </a:r>
          <a:endParaRPr lang="en-GB" dirty="0">
            <a:solidFill>
              <a:schemeClr val="bg1"/>
            </a:solidFill>
          </a:endParaRPr>
        </a:p>
      </dgm:t>
    </dgm:pt>
    <dgm:pt modelId="{52C7ACA6-0120-4EE0-95DD-C3DFA328BBBF}" type="parTrans" cxnId="{71EF0617-5293-44F0-983F-A709E292B933}">
      <dgm:prSet/>
      <dgm:spPr/>
      <dgm:t>
        <a:bodyPr/>
        <a:lstStyle/>
        <a:p>
          <a:endParaRPr lang="en-GB">
            <a:solidFill>
              <a:schemeClr val="bg1"/>
            </a:solidFill>
          </a:endParaRPr>
        </a:p>
      </dgm:t>
    </dgm:pt>
    <dgm:pt modelId="{13D8366F-74A6-493B-A29B-094B7464E742}" type="sibTrans" cxnId="{71EF0617-5293-44F0-983F-A709E292B933}">
      <dgm:prSet/>
      <dgm:spPr/>
      <dgm:t>
        <a:bodyPr/>
        <a:lstStyle/>
        <a:p>
          <a:endParaRPr lang="en-GB">
            <a:solidFill>
              <a:schemeClr val="bg1"/>
            </a:solidFill>
          </a:endParaRPr>
        </a:p>
      </dgm:t>
    </dgm:pt>
    <dgm:pt modelId="{3D98D807-F57C-4AEB-A0DD-AD7F5C929842}">
      <dgm:prSet phldrT="[Text]"/>
      <dgm:spPr/>
      <dgm:t>
        <a:bodyPr/>
        <a:lstStyle/>
        <a:p>
          <a:r>
            <a:rPr lang="en-GB">
              <a:solidFill>
                <a:schemeClr val="bg1"/>
              </a:solidFill>
            </a:rPr>
            <a:t>The sector is expected to double its contribution by 2030</a:t>
          </a:r>
          <a:endParaRPr lang="en-GB" dirty="0">
            <a:solidFill>
              <a:schemeClr val="bg1"/>
            </a:solidFill>
          </a:endParaRPr>
        </a:p>
      </dgm:t>
    </dgm:pt>
    <dgm:pt modelId="{301D4C58-EB0E-4BD0-B7C4-FE95B41AB953}" type="parTrans" cxnId="{764D5DEB-1717-4869-A843-D1C9833B1CE2}">
      <dgm:prSet/>
      <dgm:spPr/>
      <dgm:t>
        <a:bodyPr/>
        <a:lstStyle/>
        <a:p>
          <a:endParaRPr lang="en-GB">
            <a:solidFill>
              <a:schemeClr val="bg1"/>
            </a:solidFill>
          </a:endParaRPr>
        </a:p>
      </dgm:t>
    </dgm:pt>
    <dgm:pt modelId="{EE800F3E-F90E-4AA7-BD60-BA2D2D9DF5F8}" type="sibTrans" cxnId="{764D5DEB-1717-4869-A843-D1C9833B1CE2}">
      <dgm:prSet/>
      <dgm:spPr/>
      <dgm:t>
        <a:bodyPr/>
        <a:lstStyle/>
        <a:p>
          <a:endParaRPr lang="en-GB">
            <a:solidFill>
              <a:schemeClr val="bg1"/>
            </a:solidFill>
          </a:endParaRPr>
        </a:p>
      </dgm:t>
    </dgm:pt>
    <dgm:pt modelId="{5C375E98-1042-463F-8862-F573DB7FE814}">
      <dgm:prSet phldrT="[Text]"/>
      <dgm:spPr/>
      <dgm:t>
        <a:bodyPr/>
        <a:lstStyle/>
        <a:p>
          <a:r>
            <a:rPr lang="en-GB">
              <a:solidFill>
                <a:schemeClr val="bg1"/>
              </a:solidFill>
            </a:rPr>
            <a:t>Mauritius has already stepped into the fintech space </a:t>
          </a:r>
          <a:endParaRPr lang="en-GB" dirty="0">
            <a:solidFill>
              <a:schemeClr val="bg1"/>
            </a:solidFill>
          </a:endParaRPr>
        </a:p>
      </dgm:t>
    </dgm:pt>
    <dgm:pt modelId="{02BD5A3E-4485-4CA6-B326-2AE05613DAD5}" type="parTrans" cxnId="{131AB2F9-6436-4C14-BD88-742AAB485BCB}">
      <dgm:prSet/>
      <dgm:spPr/>
      <dgm:t>
        <a:bodyPr/>
        <a:lstStyle/>
        <a:p>
          <a:endParaRPr lang="en-GB">
            <a:solidFill>
              <a:schemeClr val="bg1"/>
            </a:solidFill>
          </a:endParaRPr>
        </a:p>
      </dgm:t>
    </dgm:pt>
    <dgm:pt modelId="{2801706A-804C-4B34-A86A-3E74D3538566}" type="sibTrans" cxnId="{131AB2F9-6436-4C14-BD88-742AAB485BCB}">
      <dgm:prSet/>
      <dgm:spPr/>
      <dgm:t>
        <a:bodyPr/>
        <a:lstStyle/>
        <a:p>
          <a:endParaRPr lang="en-GB">
            <a:solidFill>
              <a:schemeClr val="bg1"/>
            </a:solidFill>
          </a:endParaRPr>
        </a:p>
      </dgm:t>
    </dgm:pt>
    <dgm:pt modelId="{2FF48D4E-DCF7-4421-9983-D0FBD3AF5D3A}">
      <dgm:prSet phldrT="[Text]"/>
      <dgm:spPr/>
      <dgm:t>
        <a:bodyPr/>
        <a:lstStyle/>
        <a:p>
          <a:r>
            <a:rPr lang="en-GB">
              <a:solidFill>
                <a:schemeClr val="bg1"/>
              </a:solidFill>
            </a:rPr>
            <a:t>Mauritius wants to position itself as a fintech hub </a:t>
          </a:r>
          <a:endParaRPr lang="en-GB" dirty="0">
            <a:solidFill>
              <a:schemeClr val="bg1"/>
            </a:solidFill>
          </a:endParaRPr>
        </a:p>
      </dgm:t>
    </dgm:pt>
    <dgm:pt modelId="{7DF78859-E523-4855-9F53-C1DDB73ED47E}" type="parTrans" cxnId="{75F16B13-9262-4258-B293-0A997696F4B2}">
      <dgm:prSet/>
      <dgm:spPr/>
      <dgm:t>
        <a:bodyPr/>
        <a:lstStyle/>
        <a:p>
          <a:endParaRPr lang="en-GB">
            <a:solidFill>
              <a:schemeClr val="bg1"/>
            </a:solidFill>
          </a:endParaRPr>
        </a:p>
      </dgm:t>
    </dgm:pt>
    <dgm:pt modelId="{AA942006-DCEB-4BDE-9E12-5AF15D983D95}" type="sibTrans" cxnId="{75F16B13-9262-4258-B293-0A997696F4B2}">
      <dgm:prSet/>
      <dgm:spPr/>
      <dgm:t>
        <a:bodyPr/>
        <a:lstStyle/>
        <a:p>
          <a:endParaRPr lang="en-GB">
            <a:solidFill>
              <a:schemeClr val="bg1"/>
            </a:solidFill>
          </a:endParaRPr>
        </a:p>
      </dgm:t>
    </dgm:pt>
    <dgm:pt modelId="{0D755C5B-9CA8-4C1C-A423-664A9DDDD226}">
      <dgm:prSet phldrT="[Text]"/>
      <dgm:spPr/>
      <dgm:t>
        <a:bodyPr/>
        <a:lstStyle/>
        <a:p>
          <a:r>
            <a:rPr lang="en-GB">
              <a:solidFill>
                <a:schemeClr val="bg1"/>
              </a:solidFill>
            </a:rPr>
            <a:t>Mauritius has the potential to be a fintech hub for the African region </a:t>
          </a:r>
          <a:endParaRPr lang="en-GB" dirty="0">
            <a:solidFill>
              <a:schemeClr val="bg1"/>
            </a:solidFill>
          </a:endParaRPr>
        </a:p>
      </dgm:t>
    </dgm:pt>
    <dgm:pt modelId="{723F6449-4463-4824-8957-0A647AB7A5EA}" type="parTrans" cxnId="{60991744-EF19-4213-BD02-76A729ACA845}">
      <dgm:prSet/>
      <dgm:spPr/>
      <dgm:t>
        <a:bodyPr/>
        <a:lstStyle/>
        <a:p>
          <a:endParaRPr lang="en-GB">
            <a:solidFill>
              <a:schemeClr val="bg1"/>
            </a:solidFill>
          </a:endParaRPr>
        </a:p>
      </dgm:t>
    </dgm:pt>
    <dgm:pt modelId="{39472A0F-C5B1-45A8-9E7F-ACC9DB7371CE}" type="sibTrans" cxnId="{60991744-EF19-4213-BD02-76A729ACA845}">
      <dgm:prSet/>
      <dgm:spPr/>
      <dgm:t>
        <a:bodyPr/>
        <a:lstStyle/>
        <a:p>
          <a:endParaRPr lang="en-GB">
            <a:solidFill>
              <a:schemeClr val="bg1"/>
            </a:solidFill>
          </a:endParaRPr>
        </a:p>
      </dgm:t>
    </dgm:pt>
    <dgm:pt modelId="{CB8F64A5-CAAD-482D-B1D6-DED770FE2E51}" type="pres">
      <dgm:prSet presAssocID="{E95B4886-D97B-40B2-8EC6-B17E01FB9D16}" presName="Name0" presStyleCnt="0">
        <dgm:presLayoutVars>
          <dgm:dir/>
          <dgm:resizeHandles val="exact"/>
        </dgm:presLayoutVars>
      </dgm:prSet>
      <dgm:spPr/>
    </dgm:pt>
    <dgm:pt modelId="{43A10383-62CD-423C-B139-2F25F217C32B}" type="pres">
      <dgm:prSet presAssocID="{E95B4886-D97B-40B2-8EC6-B17E01FB9D16}" presName="cycle" presStyleCnt="0"/>
      <dgm:spPr/>
    </dgm:pt>
    <dgm:pt modelId="{DECBA5DB-4B02-44A0-99E3-64CE100DFB31}" type="pres">
      <dgm:prSet presAssocID="{204A5834-8687-4DD3-ABF6-A34ECF2315B8}" presName="nodeFirstNode" presStyleLbl="node1" presStyleIdx="0" presStyleCnt="5">
        <dgm:presLayoutVars>
          <dgm:bulletEnabled val="1"/>
        </dgm:presLayoutVars>
      </dgm:prSet>
      <dgm:spPr/>
    </dgm:pt>
    <dgm:pt modelId="{C83BF188-BD2D-448E-923B-ECC95D444910}" type="pres">
      <dgm:prSet presAssocID="{13D8366F-74A6-493B-A29B-094B7464E742}" presName="sibTransFirstNode" presStyleLbl="bgShp" presStyleIdx="0" presStyleCnt="1"/>
      <dgm:spPr/>
    </dgm:pt>
    <dgm:pt modelId="{97D28A6F-D905-4FE2-BB83-DEB22AF39E55}" type="pres">
      <dgm:prSet presAssocID="{3D98D807-F57C-4AEB-A0DD-AD7F5C929842}" presName="nodeFollowingNodes" presStyleLbl="node1" presStyleIdx="1" presStyleCnt="5">
        <dgm:presLayoutVars>
          <dgm:bulletEnabled val="1"/>
        </dgm:presLayoutVars>
      </dgm:prSet>
      <dgm:spPr/>
    </dgm:pt>
    <dgm:pt modelId="{00F04013-9EF4-4177-946F-ECF05AA19B1D}" type="pres">
      <dgm:prSet presAssocID="{5C375E98-1042-463F-8862-F573DB7FE814}" presName="nodeFollowingNodes" presStyleLbl="node1" presStyleIdx="2" presStyleCnt="5">
        <dgm:presLayoutVars>
          <dgm:bulletEnabled val="1"/>
        </dgm:presLayoutVars>
      </dgm:prSet>
      <dgm:spPr/>
    </dgm:pt>
    <dgm:pt modelId="{BA0AD939-47E5-45F3-A7EA-4F1FC4E55456}" type="pres">
      <dgm:prSet presAssocID="{2FF48D4E-DCF7-4421-9983-D0FBD3AF5D3A}" presName="nodeFollowingNodes" presStyleLbl="node1" presStyleIdx="3" presStyleCnt="5">
        <dgm:presLayoutVars>
          <dgm:bulletEnabled val="1"/>
        </dgm:presLayoutVars>
      </dgm:prSet>
      <dgm:spPr/>
    </dgm:pt>
    <dgm:pt modelId="{0003390C-9FB6-43DD-8B87-9EDA3F904069}" type="pres">
      <dgm:prSet presAssocID="{0D755C5B-9CA8-4C1C-A423-664A9DDDD226}" presName="nodeFollowingNodes" presStyleLbl="node1" presStyleIdx="4" presStyleCnt="5">
        <dgm:presLayoutVars>
          <dgm:bulletEnabled val="1"/>
        </dgm:presLayoutVars>
      </dgm:prSet>
      <dgm:spPr/>
    </dgm:pt>
  </dgm:ptLst>
  <dgm:cxnLst>
    <dgm:cxn modelId="{A443A507-1B20-49C7-BEA4-DAF766E96C90}" type="presOf" srcId="{5C375E98-1042-463F-8862-F573DB7FE814}" destId="{00F04013-9EF4-4177-946F-ECF05AA19B1D}" srcOrd="0" destOrd="0" presId="urn:microsoft.com/office/officeart/2005/8/layout/cycle3"/>
    <dgm:cxn modelId="{94AE7C12-92B6-4014-8B7C-DB104D4E3933}" type="presOf" srcId="{0D755C5B-9CA8-4C1C-A423-664A9DDDD226}" destId="{0003390C-9FB6-43DD-8B87-9EDA3F904069}" srcOrd="0" destOrd="0" presId="urn:microsoft.com/office/officeart/2005/8/layout/cycle3"/>
    <dgm:cxn modelId="{75F16B13-9262-4258-B293-0A997696F4B2}" srcId="{E95B4886-D97B-40B2-8EC6-B17E01FB9D16}" destId="{2FF48D4E-DCF7-4421-9983-D0FBD3AF5D3A}" srcOrd="3" destOrd="0" parTransId="{7DF78859-E523-4855-9F53-C1DDB73ED47E}" sibTransId="{AA942006-DCEB-4BDE-9E12-5AF15D983D95}"/>
    <dgm:cxn modelId="{71EF0617-5293-44F0-983F-A709E292B933}" srcId="{E95B4886-D97B-40B2-8EC6-B17E01FB9D16}" destId="{204A5834-8687-4DD3-ABF6-A34ECF2315B8}" srcOrd="0" destOrd="0" parTransId="{52C7ACA6-0120-4EE0-95DD-C3DFA328BBBF}" sibTransId="{13D8366F-74A6-493B-A29B-094B7464E742}"/>
    <dgm:cxn modelId="{97D8152D-1C97-482A-B5AB-FEA75D359091}" type="presOf" srcId="{13D8366F-74A6-493B-A29B-094B7464E742}" destId="{C83BF188-BD2D-448E-923B-ECC95D444910}" srcOrd="0" destOrd="0" presId="urn:microsoft.com/office/officeart/2005/8/layout/cycle3"/>
    <dgm:cxn modelId="{9CB1C836-47FB-45DC-B332-F7FD4C74A8AA}" type="presOf" srcId="{204A5834-8687-4DD3-ABF6-A34ECF2315B8}" destId="{DECBA5DB-4B02-44A0-99E3-64CE100DFB31}" srcOrd="0" destOrd="0" presId="urn:microsoft.com/office/officeart/2005/8/layout/cycle3"/>
    <dgm:cxn modelId="{A4D3A561-3640-4876-B37B-6E9A7FCF50D8}" type="presOf" srcId="{3D98D807-F57C-4AEB-A0DD-AD7F5C929842}" destId="{97D28A6F-D905-4FE2-BB83-DEB22AF39E55}" srcOrd="0" destOrd="0" presId="urn:microsoft.com/office/officeart/2005/8/layout/cycle3"/>
    <dgm:cxn modelId="{60991744-EF19-4213-BD02-76A729ACA845}" srcId="{E95B4886-D97B-40B2-8EC6-B17E01FB9D16}" destId="{0D755C5B-9CA8-4C1C-A423-664A9DDDD226}" srcOrd="4" destOrd="0" parTransId="{723F6449-4463-4824-8957-0A647AB7A5EA}" sibTransId="{39472A0F-C5B1-45A8-9E7F-ACC9DB7371CE}"/>
    <dgm:cxn modelId="{6503356A-3DDF-477D-851B-F2BC22A9356C}" type="presOf" srcId="{E95B4886-D97B-40B2-8EC6-B17E01FB9D16}" destId="{CB8F64A5-CAAD-482D-B1D6-DED770FE2E51}" srcOrd="0" destOrd="0" presId="urn:microsoft.com/office/officeart/2005/8/layout/cycle3"/>
    <dgm:cxn modelId="{39C2BF79-7A56-4CA3-A3CC-D2A17AD3A7D1}" type="presOf" srcId="{2FF48D4E-DCF7-4421-9983-D0FBD3AF5D3A}" destId="{BA0AD939-47E5-45F3-A7EA-4F1FC4E55456}" srcOrd="0" destOrd="0" presId="urn:microsoft.com/office/officeart/2005/8/layout/cycle3"/>
    <dgm:cxn modelId="{764D5DEB-1717-4869-A843-D1C9833B1CE2}" srcId="{E95B4886-D97B-40B2-8EC6-B17E01FB9D16}" destId="{3D98D807-F57C-4AEB-A0DD-AD7F5C929842}" srcOrd="1" destOrd="0" parTransId="{301D4C58-EB0E-4BD0-B7C4-FE95B41AB953}" sibTransId="{EE800F3E-F90E-4AA7-BD60-BA2D2D9DF5F8}"/>
    <dgm:cxn modelId="{131AB2F9-6436-4C14-BD88-742AAB485BCB}" srcId="{E95B4886-D97B-40B2-8EC6-B17E01FB9D16}" destId="{5C375E98-1042-463F-8862-F573DB7FE814}" srcOrd="2" destOrd="0" parTransId="{02BD5A3E-4485-4CA6-B326-2AE05613DAD5}" sibTransId="{2801706A-804C-4B34-A86A-3E74D3538566}"/>
    <dgm:cxn modelId="{A4BC59A7-5CAD-449A-A57C-177B4DBC1D03}" type="presParOf" srcId="{CB8F64A5-CAAD-482D-B1D6-DED770FE2E51}" destId="{43A10383-62CD-423C-B139-2F25F217C32B}" srcOrd="0" destOrd="0" presId="urn:microsoft.com/office/officeart/2005/8/layout/cycle3"/>
    <dgm:cxn modelId="{01956B0F-FCB8-416B-9512-023FC79D6580}" type="presParOf" srcId="{43A10383-62CD-423C-B139-2F25F217C32B}" destId="{DECBA5DB-4B02-44A0-99E3-64CE100DFB31}" srcOrd="0" destOrd="0" presId="urn:microsoft.com/office/officeart/2005/8/layout/cycle3"/>
    <dgm:cxn modelId="{50E54709-1D64-4214-8EE8-7713970E9B7E}" type="presParOf" srcId="{43A10383-62CD-423C-B139-2F25F217C32B}" destId="{C83BF188-BD2D-448E-923B-ECC95D444910}" srcOrd="1" destOrd="0" presId="urn:microsoft.com/office/officeart/2005/8/layout/cycle3"/>
    <dgm:cxn modelId="{48B4AEFF-4F88-49E2-A0B4-C18F52CCE251}" type="presParOf" srcId="{43A10383-62CD-423C-B139-2F25F217C32B}" destId="{97D28A6F-D905-4FE2-BB83-DEB22AF39E55}" srcOrd="2" destOrd="0" presId="urn:microsoft.com/office/officeart/2005/8/layout/cycle3"/>
    <dgm:cxn modelId="{216D7BF9-7E40-4D5B-8D52-C6D57FD3D169}" type="presParOf" srcId="{43A10383-62CD-423C-B139-2F25F217C32B}" destId="{00F04013-9EF4-4177-946F-ECF05AA19B1D}" srcOrd="3" destOrd="0" presId="urn:microsoft.com/office/officeart/2005/8/layout/cycle3"/>
    <dgm:cxn modelId="{DCFF74F6-1E5E-4F51-8666-658D29B30F56}" type="presParOf" srcId="{43A10383-62CD-423C-B139-2F25F217C32B}" destId="{BA0AD939-47E5-45F3-A7EA-4F1FC4E55456}" srcOrd="4" destOrd="0" presId="urn:microsoft.com/office/officeart/2005/8/layout/cycle3"/>
    <dgm:cxn modelId="{9B6D642A-C74E-45B3-83D5-14565E3F7FE3}" type="presParOf" srcId="{43A10383-62CD-423C-B139-2F25F217C32B}" destId="{0003390C-9FB6-43DD-8B87-9EDA3F90406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860687-B6B7-4E16-B7CF-6CABEFC9145D}"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GB"/>
        </a:p>
      </dgm:t>
    </dgm:pt>
    <dgm:pt modelId="{019C0E84-6A1B-4A69-A3DC-0A1B099B8863}">
      <dgm:prSet phldrT="[Text]"/>
      <dgm:spPr/>
      <dgm:t>
        <a:bodyPr/>
        <a:lstStyle/>
        <a:p>
          <a:r>
            <a:rPr lang="en-GB" dirty="0">
              <a:latin typeface="Bahnschrift Light" panose="020B0502040204020203" pitchFamily="34" charset="0"/>
            </a:rPr>
            <a:t>Embrace the promise of fintech </a:t>
          </a:r>
        </a:p>
      </dgm:t>
    </dgm:pt>
    <dgm:pt modelId="{BCB14135-B029-42F5-A383-B12612225D60}" type="parTrans" cxnId="{9BB003DC-4E6D-487E-8605-785C8F3C1C58}">
      <dgm:prSet/>
      <dgm:spPr/>
      <dgm:t>
        <a:bodyPr/>
        <a:lstStyle/>
        <a:p>
          <a:endParaRPr lang="en-GB">
            <a:solidFill>
              <a:schemeClr val="tx1"/>
            </a:solidFill>
            <a:latin typeface="Bahnschrift Light" panose="020B0502040204020203" pitchFamily="34" charset="0"/>
          </a:endParaRPr>
        </a:p>
      </dgm:t>
    </dgm:pt>
    <dgm:pt modelId="{67DDA747-8801-48C3-8567-C03CDA6D9564}" type="sibTrans" cxnId="{9BB003DC-4E6D-487E-8605-785C8F3C1C58}">
      <dgm:prSet/>
      <dgm:spPr/>
      <dgm:t>
        <a:bodyPr/>
        <a:lstStyle/>
        <a:p>
          <a:endParaRPr lang="en-GB">
            <a:solidFill>
              <a:schemeClr val="tx1"/>
            </a:solidFill>
            <a:latin typeface="Bahnschrift Light" panose="020B0502040204020203" pitchFamily="34" charset="0"/>
          </a:endParaRPr>
        </a:p>
      </dgm:t>
    </dgm:pt>
    <dgm:pt modelId="{67DA4E64-6527-475F-B9B9-439A476F545A}">
      <dgm:prSet phldrT="[Text]"/>
      <dgm:spPr/>
      <dgm:t>
        <a:bodyPr/>
        <a:lstStyle/>
        <a:p>
          <a:r>
            <a:rPr lang="en-GB">
              <a:latin typeface="Bahnschrift Light" panose="020B0502040204020203" pitchFamily="34" charset="0"/>
            </a:rPr>
            <a:t>Enable new technologies to enhance financial service provision </a:t>
          </a:r>
        </a:p>
      </dgm:t>
    </dgm:pt>
    <dgm:pt modelId="{6C6003F8-E68D-40F5-9E8D-EA557E7A3603}" type="parTrans" cxnId="{0776C986-D51B-451F-BF5C-FF930066BBA9}">
      <dgm:prSet/>
      <dgm:spPr/>
      <dgm:t>
        <a:bodyPr/>
        <a:lstStyle/>
        <a:p>
          <a:endParaRPr lang="en-GB">
            <a:solidFill>
              <a:schemeClr val="tx1"/>
            </a:solidFill>
            <a:latin typeface="Bahnschrift Light" panose="020B0502040204020203" pitchFamily="34" charset="0"/>
          </a:endParaRPr>
        </a:p>
      </dgm:t>
    </dgm:pt>
    <dgm:pt modelId="{7808F1C9-0D32-43AC-8327-ABAF34FB0A3E}" type="sibTrans" cxnId="{0776C986-D51B-451F-BF5C-FF930066BBA9}">
      <dgm:prSet/>
      <dgm:spPr/>
      <dgm:t>
        <a:bodyPr/>
        <a:lstStyle/>
        <a:p>
          <a:endParaRPr lang="en-GB">
            <a:solidFill>
              <a:schemeClr val="tx1"/>
            </a:solidFill>
            <a:latin typeface="Bahnschrift Light" panose="020B0502040204020203" pitchFamily="34" charset="0"/>
          </a:endParaRPr>
        </a:p>
      </dgm:t>
    </dgm:pt>
    <dgm:pt modelId="{42999FD4-1F54-475E-873E-4F9B4158AF1A}">
      <dgm:prSet phldrT="[Text]"/>
      <dgm:spPr/>
      <dgm:t>
        <a:bodyPr/>
        <a:lstStyle/>
        <a:p>
          <a:r>
            <a:rPr lang="en-GB">
              <a:latin typeface="Bahnschrift Light" panose="020B0502040204020203" pitchFamily="34" charset="0"/>
            </a:rPr>
            <a:t>Reinforce competitition and commitment to open, free and contestable markets</a:t>
          </a:r>
        </a:p>
      </dgm:t>
    </dgm:pt>
    <dgm:pt modelId="{A99419CF-0F1A-458F-9C5B-F2EFADE8AB58}" type="parTrans" cxnId="{FD1AC5FA-B45B-45C2-9E19-401927C94A22}">
      <dgm:prSet/>
      <dgm:spPr/>
      <dgm:t>
        <a:bodyPr/>
        <a:lstStyle/>
        <a:p>
          <a:endParaRPr lang="en-GB">
            <a:solidFill>
              <a:schemeClr val="tx1"/>
            </a:solidFill>
            <a:latin typeface="Bahnschrift Light" panose="020B0502040204020203" pitchFamily="34" charset="0"/>
          </a:endParaRPr>
        </a:p>
      </dgm:t>
    </dgm:pt>
    <dgm:pt modelId="{29C3AB47-00AE-4048-A783-FB01A48F7E5C}" type="sibTrans" cxnId="{FD1AC5FA-B45B-45C2-9E19-401927C94A22}">
      <dgm:prSet/>
      <dgm:spPr/>
      <dgm:t>
        <a:bodyPr/>
        <a:lstStyle/>
        <a:p>
          <a:endParaRPr lang="en-GB">
            <a:solidFill>
              <a:schemeClr val="tx1"/>
            </a:solidFill>
            <a:latin typeface="Bahnschrift Light" panose="020B0502040204020203" pitchFamily="34" charset="0"/>
          </a:endParaRPr>
        </a:p>
      </dgm:t>
    </dgm:pt>
    <dgm:pt modelId="{8DEC5CB5-823E-4F21-8776-001408E46ADA}">
      <dgm:prSet phldrT="[Text]"/>
      <dgm:spPr/>
      <dgm:t>
        <a:bodyPr/>
        <a:lstStyle/>
        <a:p>
          <a:r>
            <a:rPr lang="en-GB">
              <a:latin typeface="Bahnschrift Light" panose="020B0502040204020203" pitchFamily="34" charset="0"/>
            </a:rPr>
            <a:t>Safeguard the integrity of financial systems </a:t>
          </a:r>
        </a:p>
      </dgm:t>
    </dgm:pt>
    <dgm:pt modelId="{062BEDBA-29AE-402E-9830-CED5487A1A30}" type="parTrans" cxnId="{D3756889-C5D7-4BCD-B16A-BC1D8A721E78}">
      <dgm:prSet/>
      <dgm:spPr/>
      <dgm:t>
        <a:bodyPr/>
        <a:lstStyle/>
        <a:p>
          <a:endParaRPr lang="en-GB">
            <a:solidFill>
              <a:schemeClr val="tx1"/>
            </a:solidFill>
            <a:latin typeface="Bahnschrift Light" panose="020B0502040204020203" pitchFamily="34" charset="0"/>
          </a:endParaRPr>
        </a:p>
      </dgm:t>
    </dgm:pt>
    <dgm:pt modelId="{2D870B61-7AB7-4CDB-8855-A0F699739041}" type="sibTrans" cxnId="{D3756889-C5D7-4BCD-B16A-BC1D8A721E78}">
      <dgm:prSet/>
      <dgm:spPr/>
      <dgm:t>
        <a:bodyPr/>
        <a:lstStyle/>
        <a:p>
          <a:endParaRPr lang="en-GB">
            <a:solidFill>
              <a:schemeClr val="tx1"/>
            </a:solidFill>
            <a:latin typeface="Bahnschrift Light" panose="020B0502040204020203" pitchFamily="34" charset="0"/>
          </a:endParaRPr>
        </a:p>
      </dgm:t>
    </dgm:pt>
    <dgm:pt modelId="{DAB8A444-CC20-4B1F-AE57-4C82B7ED2442}">
      <dgm:prSet phldrT="[Text]"/>
      <dgm:spPr/>
      <dgm:t>
        <a:bodyPr/>
        <a:lstStyle/>
        <a:p>
          <a:r>
            <a:rPr lang="en-GB">
              <a:latin typeface="Bahnschrift Light" panose="020B0502040204020203" pitchFamily="34" charset="0"/>
            </a:rPr>
            <a:t>Adapt regu;atory framework and supervisory practices for orderly development of the financial system </a:t>
          </a:r>
        </a:p>
      </dgm:t>
    </dgm:pt>
    <dgm:pt modelId="{AE819553-CABF-4F99-B2BD-FF5AA46CF952}" type="parTrans" cxnId="{52AE8EA3-9C16-4DD5-9DED-7667A1BE1C47}">
      <dgm:prSet/>
      <dgm:spPr/>
      <dgm:t>
        <a:bodyPr/>
        <a:lstStyle/>
        <a:p>
          <a:endParaRPr lang="en-GB">
            <a:solidFill>
              <a:schemeClr val="tx1"/>
            </a:solidFill>
            <a:latin typeface="Bahnschrift Light" panose="020B0502040204020203" pitchFamily="34" charset="0"/>
          </a:endParaRPr>
        </a:p>
      </dgm:t>
    </dgm:pt>
    <dgm:pt modelId="{60FDACF8-F23F-4B74-B203-53EB4E6188AE}" type="sibTrans" cxnId="{52AE8EA3-9C16-4DD5-9DED-7667A1BE1C47}">
      <dgm:prSet/>
      <dgm:spPr/>
      <dgm:t>
        <a:bodyPr/>
        <a:lstStyle/>
        <a:p>
          <a:endParaRPr lang="en-GB">
            <a:solidFill>
              <a:schemeClr val="tx1"/>
            </a:solidFill>
            <a:latin typeface="Bahnschrift Light" panose="020B0502040204020203" pitchFamily="34" charset="0"/>
          </a:endParaRPr>
        </a:p>
      </dgm:t>
    </dgm:pt>
    <dgm:pt modelId="{55C420D6-F90F-4A06-B399-161621C2B5F5}">
      <dgm:prSet phldrT="[Text]"/>
      <dgm:spPr/>
      <dgm:t>
        <a:bodyPr/>
        <a:lstStyle/>
        <a:p>
          <a:r>
            <a:rPr lang="en-GB">
              <a:latin typeface="Bahnschrift Light" panose="020B0502040204020203" pitchFamily="34" charset="0"/>
            </a:rPr>
            <a:t>Monitor developments closely to deepen understanding of evolving financial systems </a:t>
          </a:r>
        </a:p>
      </dgm:t>
    </dgm:pt>
    <dgm:pt modelId="{3199FFAA-1F01-4D94-90A9-44CDE577E7E3}" type="parTrans" cxnId="{879ADCC4-2560-4247-B756-9B09C518C53D}">
      <dgm:prSet/>
      <dgm:spPr/>
      <dgm:t>
        <a:bodyPr/>
        <a:lstStyle/>
        <a:p>
          <a:endParaRPr lang="en-GB">
            <a:solidFill>
              <a:schemeClr val="tx1"/>
            </a:solidFill>
            <a:latin typeface="Bahnschrift Light" panose="020B0502040204020203" pitchFamily="34" charset="0"/>
          </a:endParaRPr>
        </a:p>
      </dgm:t>
    </dgm:pt>
    <dgm:pt modelId="{983C0714-5637-44AD-80D2-ADE65C85FE63}" type="sibTrans" cxnId="{879ADCC4-2560-4247-B756-9B09C518C53D}">
      <dgm:prSet/>
      <dgm:spPr/>
      <dgm:t>
        <a:bodyPr/>
        <a:lstStyle/>
        <a:p>
          <a:endParaRPr lang="en-GB">
            <a:solidFill>
              <a:schemeClr val="tx1"/>
            </a:solidFill>
            <a:latin typeface="Bahnschrift Light" panose="020B0502040204020203" pitchFamily="34" charset="0"/>
          </a:endParaRPr>
        </a:p>
      </dgm:t>
    </dgm:pt>
    <dgm:pt modelId="{E5A2A937-795F-4FC2-A336-E5095EA9BCC6}">
      <dgm:prSet phldrT="[Text]"/>
      <dgm:spPr/>
      <dgm:t>
        <a:bodyPr/>
        <a:lstStyle/>
        <a:p>
          <a:r>
            <a:rPr lang="en-GB">
              <a:latin typeface="Bahnschrift Light" panose="020B0502040204020203" pitchFamily="34" charset="0"/>
            </a:rPr>
            <a:t>Modernize legal framework to provide an enabling legal landscape</a:t>
          </a:r>
        </a:p>
      </dgm:t>
    </dgm:pt>
    <dgm:pt modelId="{558D816E-A65B-4298-B15E-B57CAA2DA207}" type="parTrans" cxnId="{3D859A66-7A88-4634-AF1E-39CBF7D07C2A}">
      <dgm:prSet/>
      <dgm:spPr/>
      <dgm:t>
        <a:bodyPr/>
        <a:lstStyle/>
        <a:p>
          <a:endParaRPr lang="en-GB">
            <a:solidFill>
              <a:schemeClr val="tx1"/>
            </a:solidFill>
            <a:latin typeface="Bahnschrift Light" panose="020B0502040204020203" pitchFamily="34" charset="0"/>
          </a:endParaRPr>
        </a:p>
      </dgm:t>
    </dgm:pt>
    <dgm:pt modelId="{46DAAD66-0C1F-498E-8CCB-7F73F118349A}" type="sibTrans" cxnId="{3D859A66-7A88-4634-AF1E-39CBF7D07C2A}">
      <dgm:prSet/>
      <dgm:spPr/>
      <dgm:t>
        <a:bodyPr/>
        <a:lstStyle/>
        <a:p>
          <a:endParaRPr lang="en-GB">
            <a:solidFill>
              <a:schemeClr val="tx1"/>
            </a:solidFill>
            <a:latin typeface="Bahnschrift Light" panose="020B0502040204020203" pitchFamily="34" charset="0"/>
          </a:endParaRPr>
        </a:p>
      </dgm:t>
    </dgm:pt>
    <dgm:pt modelId="{898AD056-074D-4E9E-81BC-031F9BECE01F}">
      <dgm:prSet phldrT="[Text]"/>
      <dgm:spPr/>
      <dgm:t>
        <a:bodyPr/>
        <a:lstStyle/>
        <a:p>
          <a:r>
            <a:rPr lang="en-GB">
              <a:latin typeface="Bahnschrift Light" panose="020B0502040204020203" pitchFamily="34" charset="0"/>
            </a:rPr>
            <a:t>Ensure the stability of domestic monetary and financial systems </a:t>
          </a:r>
        </a:p>
      </dgm:t>
    </dgm:pt>
    <dgm:pt modelId="{A5D41158-4655-47F2-81C2-403A4B42C806}" type="parTrans" cxnId="{FAB59DFC-C05E-47D3-A414-776C3F325210}">
      <dgm:prSet/>
      <dgm:spPr/>
      <dgm:t>
        <a:bodyPr/>
        <a:lstStyle/>
        <a:p>
          <a:endParaRPr lang="en-GB">
            <a:solidFill>
              <a:schemeClr val="tx1"/>
            </a:solidFill>
            <a:latin typeface="Bahnschrift Light" panose="020B0502040204020203" pitchFamily="34" charset="0"/>
          </a:endParaRPr>
        </a:p>
      </dgm:t>
    </dgm:pt>
    <dgm:pt modelId="{28BE253F-B894-41EC-A0ED-D9383A18E4E7}" type="sibTrans" cxnId="{FAB59DFC-C05E-47D3-A414-776C3F325210}">
      <dgm:prSet/>
      <dgm:spPr/>
      <dgm:t>
        <a:bodyPr/>
        <a:lstStyle/>
        <a:p>
          <a:endParaRPr lang="en-GB">
            <a:solidFill>
              <a:schemeClr val="tx1"/>
            </a:solidFill>
            <a:latin typeface="Bahnschrift Light" panose="020B0502040204020203" pitchFamily="34" charset="0"/>
          </a:endParaRPr>
        </a:p>
      </dgm:t>
    </dgm:pt>
    <dgm:pt modelId="{637FF5F7-7273-429C-B47A-1F258A3A5C9A}">
      <dgm:prSet phldrT="[Text]"/>
      <dgm:spPr/>
      <dgm:t>
        <a:bodyPr/>
        <a:lstStyle/>
        <a:p>
          <a:r>
            <a:rPr lang="en-GB">
              <a:latin typeface="Bahnschrift Light" panose="020B0502040204020203" pitchFamily="34" charset="0"/>
            </a:rPr>
            <a:t>Develop robust financial and data infrastructure to sustain fintech benefits </a:t>
          </a:r>
        </a:p>
      </dgm:t>
    </dgm:pt>
    <dgm:pt modelId="{2CAD64EA-A819-49DC-BB9E-2CA735AA1BE4}" type="parTrans" cxnId="{178B4F18-164E-4A5E-88D3-FCADF2F31D94}">
      <dgm:prSet/>
      <dgm:spPr/>
      <dgm:t>
        <a:bodyPr/>
        <a:lstStyle/>
        <a:p>
          <a:endParaRPr lang="en-GB">
            <a:solidFill>
              <a:schemeClr val="tx1"/>
            </a:solidFill>
            <a:latin typeface="Bahnschrift Light" panose="020B0502040204020203" pitchFamily="34" charset="0"/>
          </a:endParaRPr>
        </a:p>
      </dgm:t>
    </dgm:pt>
    <dgm:pt modelId="{543B4697-2017-4D4B-A247-3CA6E549F6AE}" type="sibTrans" cxnId="{178B4F18-164E-4A5E-88D3-FCADF2F31D94}">
      <dgm:prSet/>
      <dgm:spPr/>
      <dgm:t>
        <a:bodyPr/>
        <a:lstStyle/>
        <a:p>
          <a:endParaRPr lang="en-GB">
            <a:solidFill>
              <a:schemeClr val="tx1"/>
            </a:solidFill>
            <a:latin typeface="Bahnschrift Light" panose="020B0502040204020203" pitchFamily="34" charset="0"/>
          </a:endParaRPr>
        </a:p>
      </dgm:t>
    </dgm:pt>
    <dgm:pt modelId="{CC93C1BD-67ED-4652-BA02-A636D3002470}">
      <dgm:prSet phldrT="[Text]"/>
      <dgm:spPr/>
      <dgm:t>
        <a:bodyPr/>
        <a:lstStyle/>
        <a:p>
          <a:r>
            <a:rPr lang="en-GB">
              <a:latin typeface="Bahnschrift Light" panose="020B0502040204020203" pitchFamily="34" charset="0"/>
            </a:rPr>
            <a:t>Foster fintech to promote financial inclusion and develop financial markets  </a:t>
          </a:r>
        </a:p>
      </dgm:t>
    </dgm:pt>
    <dgm:pt modelId="{7E1CDFC9-7F52-4AB1-9CD5-B27EA38EE42A}" type="parTrans" cxnId="{E75F92B0-56CB-46B1-BA03-DC0567370C0D}">
      <dgm:prSet/>
      <dgm:spPr/>
      <dgm:t>
        <a:bodyPr/>
        <a:lstStyle/>
        <a:p>
          <a:endParaRPr lang="en-GB">
            <a:solidFill>
              <a:schemeClr val="tx1"/>
            </a:solidFill>
            <a:latin typeface="Bahnschrift Light" panose="020B0502040204020203" pitchFamily="34" charset="0"/>
          </a:endParaRPr>
        </a:p>
      </dgm:t>
    </dgm:pt>
    <dgm:pt modelId="{6DC2DF52-2BFA-4131-BD44-B8D516F6693F}" type="sibTrans" cxnId="{E75F92B0-56CB-46B1-BA03-DC0567370C0D}">
      <dgm:prSet/>
      <dgm:spPr/>
      <dgm:t>
        <a:bodyPr/>
        <a:lstStyle/>
        <a:p>
          <a:endParaRPr lang="en-GB">
            <a:solidFill>
              <a:schemeClr val="tx1"/>
            </a:solidFill>
            <a:latin typeface="Bahnschrift Light" panose="020B0502040204020203" pitchFamily="34" charset="0"/>
          </a:endParaRPr>
        </a:p>
      </dgm:t>
    </dgm:pt>
    <dgm:pt modelId="{35AAD61F-9FD5-4629-8F12-FD28A5FBF426}">
      <dgm:prSet phldrT="[Text]"/>
      <dgm:spPr/>
      <dgm:t>
        <a:bodyPr/>
        <a:lstStyle/>
        <a:p>
          <a:r>
            <a:rPr lang="en-GB">
              <a:latin typeface="Bahnschrift Light" panose="020B0502040204020203" pitchFamily="34" charset="0"/>
            </a:rPr>
            <a:t>Encourage international cooperation and information-sharing</a:t>
          </a:r>
        </a:p>
      </dgm:t>
    </dgm:pt>
    <dgm:pt modelId="{EC2D5FB7-DAC9-47F1-96A4-2002B0D07C36}" type="parTrans" cxnId="{4DB43014-9921-49D3-A634-3AAEE4A3ADA2}">
      <dgm:prSet/>
      <dgm:spPr/>
      <dgm:t>
        <a:bodyPr/>
        <a:lstStyle/>
        <a:p>
          <a:endParaRPr lang="en-GB">
            <a:solidFill>
              <a:schemeClr val="tx1"/>
            </a:solidFill>
            <a:latin typeface="Bahnschrift Light" panose="020B0502040204020203" pitchFamily="34" charset="0"/>
          </a:endParaRPr>
        </a:p>
      </dgm:t>
    </dgm:pt>
    <dgm:pt modelId="{9D32005C-4C5E-4183-BB48-652D29BC7EDC}" type="sibTrans" cxnId="{4DB43014-9921-49D3-A634-3AAEE4A3ADA2}">
      <dgm:prSet/>
      <dgm:spPr/>
      <dgm:t>
        <a:bodyPr/>
        <a:lstStyle/>
        <a:p>
          <a:endParaRPr lang="en-GB">
            <a:solidFill>
              <a:schemeClr val="tx1"/>
            </a:solidFill>
            <a:latin typeface="Bahnschrift Light" panose="020B0502040204020203" pitchFamily="34" charset="0"/>
          </a:endParaRPr>
        </a:p>
      </dgm:t>
    </dgm:pt>
    <dgm:pt modelId="{102BFCD3-682C-4604-9917-4E66E5544A11}">
      <dgm:prSet phldrT="[Text]"/>
      <dgm:spPr/>
      <dgm:t>
        <a:bodyPr/>
        <a:lstStyle/>
        <a:p>
          <a:r>
            <a:rPr lang="en-GB">
              <a:latin typeface="Bahnschrift Light" panose="020B0502040204020203" pitchFamily="34" charset="0"/>
            </a:rPr>
            <a:t>Enhance collective surveillance of the international monetary and financial system</a:t>
          </a:r>
        </a:p>
      </dgm:t>
    </dgm:pt>
    <dgm:pt modelId="{D3A528DF-EEAC-4190-86A6-5DB43E54EE29}" type="parTrans" cxnId="{A2E859AB-C6ED-42E8-B56A-CDF05E6E27A5}">
      <dgm:prSet/>
      <dgm:spPr/>
      <dgm:t>
        <a:bodyPr/>
        <a:lstStyle/>
        <a:p>
          <a:endParaRPr lang="en-GB">
            <a:solidFill>
              <a:schemeClr val="tx1"/>
            </a:solidFill>
            <a:latin typeface="Bahnschrift Light" panose="020B0502040204020203" pitchFamily="34" charset="0"/>
          </a:endParaRPr>
        </a:p>
      </dgm:t>
    </dgm:pt>
    <dgm:pt modelId="{CAB8942E-13AB-4BCB-B054-F09A4F744D99}" type="sibTrans" cxnId="{A2E859AB-C6ED-42E8-B56A-CDF05E6E27A5}">
      <dgm:prSet/>
      <dgm:spPr/>
      <dgm:t>
        <a:bodyPr/>
        <a:lstStyle/>
        <a:p>
          <a:endParaRPr lang="en-GB">
            <a:solidFill>
              <a:schemeClr val="tx1"/>
            </a:solidFill>
            <a:latin typeface="Bahnschrift Light" panose="020B0502040204020203" pitchFamily="34" charset="0"/>
          </a:endParaRPr>
        </a:p>
      </dgm:t>
    </dgm:pt>
    <dgm:pt modelId="{C6BD491F-80D4-43F0-86DD-AEBBD5FF9EA2}" type="pres">
      <dgm:prSet presAssocID="{6E860687-B6B7-4E16-B7CF-6CABEFC9145D}" presName="Name0" presStyleCnt="0">
        <dgm:presLayoutVars>
          <dgm:dir/>
          <dgm:resizeHandles val="exact"/>
        </dgm:presLayoutVars>
      </dgm:prSet>
      <dgm:spPr/>
    </dgm:pt>
    <dgm:pt modelId="{EAF0AF95-2430-43CE-9034-820DBA9A5C1F}" type="pres">
      <dgm:prSet presAssocID="{019C0E84-6A1B-4A69-A3DC-0A1B099B8863}" presName="node" presStyleLbl="node1" presStyleIdx="0" presStyleCnt="12">
        <dgm:presLayoutVars>
          <dgm:bulletEnabled val="1"/>
        </dgm:presLayoutVars>
      </dgm:prSet>
      <dgm:spPr/>
    </dgm:pt>
    <dgm:pt modelId="{B20E3499-3B7F-4CDB-9001-A594852DBE60}" type="pres">
      <dgm:prSet presAssocID="{67DDA747-8801-48C3-8567-C03CDA6D9564}" presName="sibTrans" presStyleLbl="sibTrans1D1" presStyleIdx="0" presStyleCnt="11"/>
      <dgm:spPr/>
    </dgm:pt>
    <dgm:pt modelId="{4D0C544E-A845-42FC-A651-6DF864F18C2C}" type="pres">
      <dgm:prSet presAssocID="{67DDA747-8801-48C3-8567-C03CDA6D9564}" presName="connectorText" presStyleLbl="sibTrans1D1" presStyleIdx="0" presStyleCnt="11"/>
      <dgm:spPr/>
    </dgm:pt>
    <dgm:pt modelId="{AC13777F-BE27-4177-ABC4-6329881F842B}" type="pres">
      <dgm:prSet presAssocID="{67DA4E64-6527-475F-B9B9-439A476F545A}" presName="node" presStyleLbl="node1" presStyleIdx="1" presStyleCnt="12">
        <dgm:presLayoutVars>
          <dgm:bulletEnabled val="1"/>
        </dgm:presLayoutVars>
      </dgm:prSet>
      <dgm:spPr/>
    </dgm:pt>
    <dgm:pt modelId="{FFA6C023-B478-4896-AFF2-EB9FF1FFA4D7}" type="pres">
      <dgm:prSet presAssocID="{7808F1C9-0D32-43AC-8327-ABAF34FB0A3E}" presName="sibTrans" presStyleLbl="sibTrans1D1" presStyleIdx="1" presStyleCnt="11"/>
      <dgm:spPr/>
    </dgm:pt>
    <dgm:pt modelId="{CB57AC27-F4FB-4FFF-ADB6-54FF7943721B}" type="pres">
      <dgm:prSet presAssocID="{7808F1C9-0D32-43AC-8327-ABAF34FB0A3E}" presName="connectorText" presStyleLbl="sibTrans1D1" presStyleIdx="1" presStyleCnt="11"/>
      <dgm:spPr/>
    </dgm:pt>
    <dgm:pt modelId="{CC61E206-A64E-46CC-B364-F51BB6C8F04D}" type="pres">
      <dgm:prSet presAssocID="{42999FD4-1F54-475E-873E-4F9B4158AF1A}" presName="node" presStyleLbl="node1" presStyleIdx="2" presStyleCnt="12">
        <dgm:presLayoutVars>
          <dgm:bulletEnabled val="1"/>
        </dgm:presLayoutVars>
      </dgm:prSet>
      <dgm:spPr/>
    </dgm:pt>
    <dgm:pt modelId="{60C84980-86A3-4B55-8598-DCC24A3EEF59}" type="pres">
      <dgm:prSet presAssocID="{29C3AB47-00AE-4048-A783-FB01A48F7E5C}" presName="sibTrans" presStyleLbl="sibTrans1D1" presStyleIdx="2" presStyleCnt="11"/>
      <dgm:spPr/>
    </dgm:pt>
    <dgm:pt modelId="{7BB1DA43-E627-448E-9ACE-119F516B2B62}" type="pres">
      <dgm:prSet presAssocID="{29C3AB47-00AE-4048-A783-FB01A48F7E5C}" presName="connectorText" presStyleLbl="sibTrans1D1" presStyleIdx="2" presStyleCnt="11"/>
      <dgm:spPr/>
    </dgm:pt>
    <dgm:pt modelId="{86EBB43E-BF19-4B0D-81EF-2CC6E09C5CB6}" type="pres">
      <dgm:prSet presAssocID="{CC93C1BD-67ED-4652-BA02-A636D3002470}" presName="node" presStyleLbl="node1" presStyleIdx="3" presStyleCnt="12">
        <dgm:presLayoutVars>
          <dgm:bulletEnabled val="1"/>
        </dgm:presLayoutVars>
      </dgm:prSet>
      <dgm:spPr/>
    </dgm:pt>
    <dgm:pt modelId="{DC130ADE-D689-4169-BAA0-6C3FA8015E5A}" type="pres">
      <dgm:prSet presAssocID="{6DC2DF52-2BFA-4131-BD44-B8D516F6693F}" presName="sibTrans" presStyleLbl="sibTrans1D1" presStyleIdx="3" presStyleCnt="11"/>
      <dgm:spPr/>
    </dgm:pt>
    <dgm:pt modelId="{00C5D773-EF3E-4DF1-A179-551E1AE80BC1}" type="pres">
      <dgm:prSet presAssocID="{6DC2DF52-2BFA-4131-BD44-B8D516F6693F}" presName="connectorText" presStyleLbl="sibTrans1D1" presStyleIdx="3" presStyleCnt="11"/>
      <dgm:spPr/>
    </dgm:pt>
    <dgm:pt modelId="{8D5F0812-6C7E-4211-8E1A-D1B82C4686FA}" type="pres">
      <dgm:prSet presAssocID="{8DEC5CB5-823E-4F21-8776-001408E46ADA}" presName="node" presStyleLbl="node1" presStyleIdx="4" presStyleCnt="12">
        <dgm:presLayoutVars>
          <dgm:bulletEnabled val="1"/>
        </dgm:presLayoutVars>
      </dgm:prSet>
      <dgm:spPr/>
    </dgm:pt>
    <dgm:pt modelId="{8AEFD518-14E6-489F-9259-15E0D1C88407}" type="pres">
      <dgm:prSet presAssocID="{2D870B61-7AB7-4CDB-8855-A0F699739041}" presName="sibTrans" presStyleLbl="sibTrans1D1" presStyleIdx="4" presStyleCnt="11"/>
      <dgm:spPr/>
    </dgm:pt>
    <dgm:pt modelId="{AB69DE57-AE93-4AC7-8AC6-5BDA5A2C1A8C}" type="pres">
      <dgm:prSet presAssocID="{2D870B61-7AB7-4CDB-8855-A0F699739041}" presName="connectorText" presStyleLbl="sibTrans1D1" presStyleIdx="4" presStyleCnt="11"/>
      <dgm:spPr/>
    </dgm:pt>
    <dgm:pt modelId="{8B82D0FD-05D8-4A85-A5FB-3E861B78A6DD}" type="pres">
      <dgm:prSet presAssocID="{DAB8A444-CC20-4B1F-AE57-4C82B7ED2442}" presName="node" presStyleLbl="node1" presStyleIdx="5" presStyleCnt="12">
        <dgm:presLayoutVars>
          <dgm:bulletEnabled val="1"/>
        </dgm:presLayoutVars>
      </dgm:prSet>
      <dgm:spPr/>
    </dgm:pt>
    <dgm:pt modelId="{28C641D1-1035-4A1C-9CA9-3402DB3016DB}" type="pres">
      <dgm:prSet presAssocID="{60FDACF8-F23F-4B74-B203-53EB4E6188AE}" presName="sibTrans" presStyleLbl="sibTrans1D1" presStyleIdx="5" presStyleCnt="11"/>
      <dgm:spPr/>
    </dgm:pt>
    <dgm:pt modelId="{864A727A-96B7-4BBF-8C31-D47266B62160}" type="pres">
      <dgm:prSet presAssocID="{60FDACF8-F23F-4B74-B203-53EB4E6188AE}" presName="connectorText" presStyleLbl="sibTrans1D1" presStyleIdx="5" presStyleCnt="11"/>
      <dgm:spPr/>
    </dgm:pt>
    <dgm:pt modelId="{F3678641-FFC1-46D9-9407-A2E39D9E484A}" type="pres">
      <dgm:prSet presAssocID="{55C420D6-F90F-4A06-B399-161621C2B5F5}" presName="node" presStyleLbl="node1" presStyleIdx="6" presStyleCnt="12">
        <dgm:presLayoutVars>
          <dgm:bulletEnabled val="1"/>
        </dgm:presLayoutVars>
      </dgm:prSet>
      <dgm:spPr/>
    </dgm:pt>
    <dgm:pt modelId="{43E01326-4912-465F-BC3F-14E66D681C5E}" type="pres">
      <dgm:prSet presAssocID="{983C0714-5637-44AD-80D2-ADE65C85FE63}" presName="sibTrans" presStyleLbl="sibTrans1D1" presStyleIdx="6" presStyleCnt="11"/>
      <dgm:spPr/>
    </dgm:pt>
    <dgm:pt modelId="{0CD541B2-8EAA-4830-92A0-B99EA0762043}" type="pres">
      <dgm:prSet presAssocID="{983C0714-5637-44AD-80D2-ADE65C85FE63}" presName="connectorText" presStyleLbl="sibTrans1D1" presStyleIdx="6" presStyleCnt="11"/>
      <dgm:spPr/>
    </dgm:pt>
    <dgm:pt modelId="{1C84DA43-371E-433B-9B96-506B527B3F7B}" type="pres">
      <dgm:prSet presAssocID="{E5A2A937-795F-4FC2-A336-E5095EA9BCC6}" presName="node" presStyleLbl="node1" presStyleIdx="7" presStyleCnt="12">
        <dgm:presLayoutVars>
          <dgm:bulletEnabled val="1"/>
        </dgm:presLayoutVars>
      </dgm:prSet>
      <dgm:spPr/>
    </dgm:pt>
    <dgm:pt modelId="{CAAC4958-B6BA-4AC0-9291-31928134ADB0}" type="pres">
      <dgm:prSet presAssocID="{46DAAD66-0C1F-498E-8CCB-7F73F118349A}" presName="sibTrans" presStyleLbl="sibTrans1D1" presStyleIdx="7" presStyleCnt="11"/>
      <dgm:spPr/>
    </dgm:pt>
    <dgm:pt modelId="{F3534E74-DDED-4773-86C2-5CA951B95EEE}" type="pres">
      <dgm:prSet presAssocID="{46DAAD66-0C1F-498E-8CCB-7F73F118349A}" presName="connectorText" presStyleLbl="sibTrans1D1" presStyleIdx="7" presStyleCnt="11"/>
      <dgm:spPr/>
    </dgm:pt>
    <dgm:pt modelId="{72C4ACBC-56F1-49CD-9BD4-0226C19E4EDF}" type="pres">
      <dgm:prSet presAssocID="{898AD056-074D-4E9E-81BC-031F9BECE01F}" presName="node" presStyleLbl="node1" presStyleIdx="8" presStyleCnt="12">
        <dgm:presLayoutVars>
          <dgm:bulletEnabled val="1"/>
        </dgm:presLayoutVars>
      </dgm:prSet>
      <dgm:spPr/>
    </dgm:pt>
    <dgm:pt modelId="{89A73057-039D-498A-AB41-76B51BB3BFF2}" type="pres">
      <dgm:prSet presAssocID="{28BE253F-B894-41EC-A0ED-D9383A18E4E7}" presName="sibTrans" presStyleLbl="sibTrans1D1" presStyleIdx="8" presStyleCnt="11"/>
      <dgm:spPr/>
    </dgm:pt>
    <dgm:pt modelId="{9446BAF3-7E8D-4551-BCC7-E6108F71334A}" type="pres">
      <dgm:prSet presAssocID="{28BE253F-B894-41EC-A0ED-D9383A18E4E7}" presName="connectorText" presStyleLbl="sibTrans1D1" presStyleIdx="8" presStyleCnt="11"/>
      <dgm:spPr/>
    </dgm:pt>
    <dgm:pt modelId="{20A729B1-C921-4723-B47C-129916D6DDCC}" type="pres">
      <dgm:prSet presAssocID="{637FF5F7-7273-429C-B47A-1F258A3A5C9A}" presName="node" presStyleLbl="node1" presStyleIdx="9" presStyleCnt="12">
        <dgm:presLayoutVars>
          <dgm:bulletEnabled val="1"/>
        </dgm:presLayoutVars>
      </dgm:prSet>
      <dgm:spPr/>
    </dgm:pt>
    <dgm:pt modelId="{F033BF9A-BC0A-40A7-A7BA-18F4258676F7}" type="pres">
      <dgm:prSet presAssocID="{543B4697-2017-4D4B-A247-3CA6E549F6AE}" presName="sibTrans" presStyleLbl="sibTrans1D1" presStyleIdx="9" presStyleCnt="11"/>
      <dgm:spPr/>
    </dgm:pt>
    <dgm:pt modelId="{70B093FD-E23E-4922-92A5-384F503C8817}" type="pres">
      <dgm:prSet presAssocID="{543B4697-2017-4D4B-A247-3CA6E549F6AE}" presName="connectorText" presStyleLbl="sibTrans1D1" presStyleIdx="9" presStyleCnt="11"/>
      <dgm:spPr/>
    </dgm:pt>
    <dgm:pt modelId="{1DF2EFB6-90F8-45EB-8B65-F6329FDC4EC2}" type="pres">
      <dgm:prSet presAssocID="{35AAD61F-9FD5-4629-8F12-FD28A5FBF426}" presName="node" presStyleLbl="node1" presStyleIdx="10" presStyleCnt="12">
        <dgm:presLayoutVars>
          <dgm:bulletEnabled val="1"/>
        </dgm:presLayoutVars>
      </dgm:prSet>
      <dgm:spPr/>
    </dgm:pt>
    <dgm:pt modelId="{A252D6BD-E147-4A12-B1DF-2B5ABC264690}" type="pres">
      <dgm:prSet presAssocID="{9D32005C-4C5E-4183-BB48-652D29BC7EDC}" presName="sibTrans" presStyleLbl="sibTrans1D1" presStyleIdx="10" presStyleCnt="11"/>
      <dgm:spPr/>
    </dgm:pt>
    <dgm:pt modelId="{7C19DE06-C931-4188-BAF0-D17B9B054083}" type="pres">
      <dgm:prSet presAssocID="{9D32005C-4C5E-4183-BB48-652D29BC7EDC}" presName="connectorText" presStyleLbl="sibTrans1D1" presStyleIdx="10" presStyleCnt="11"/>
      <dgm:spPr/>
    </dgm:pt>
    <dgm:pt modelId="{58281BE3-40FD-4602-AF1F-4E771D6F5E03}" type="pres">
      <dgm:prSet presAssocID="{102BFCD3-682C-4604-9917-4E66E5544A11}" presName="node" presStyleLbl="node1" presStyleIdx="11" presStyleCnt="12">
        <dgm:presLayoutVars>
          <dgm:bulletEnabled val="1"/>
        </dgm:presLayoutVars>
      </dgm:prSet>
      <dgm:spPr/>
    </dgm:pt>
  </dgm:ptLst>
  <dgm:cxnLst>
    <dgm:cxn modelId="{4DB43014-9921-49D3-A634-3AAEE4A3ADA2}" srcId="{6E860687-B6B7-4E16-B7CF-6CABEFC9145D}" destId="{35AAD61F-9FD5-4629-8F12-FD28A5FBF426}" srcOrd="10" destOrd="0" parTransId="{EC2D5FB7-DAC9-47F1-96A4-2002B0D07C36}" sibTransId="{9D32005C-4C5E-4183-BB48-652D29BC7EDC}"/>
    <dgm:cxn modelId="{73724F18-12F6-476D-84A1-5632F5B625DD}" type="presOf" srcId="{35AAD61F-9FD5-4629-8F12-FD28A5FBF426}" destId="{1DF2EFB6-90F8-45EB-8B65-F6329FDC4EC2}" srcOrd="0" destOrd="0" presId="urn:microsoft.com/office/officeart/2005/8/layout/bProcess3"/>
    <dgm:cxn modelId="{178B4F18-164E-4A5E-88D3-FCADF2F31D94}" srcId="{6E860687-B6B7-4E16-B7CF-6CABEFC9145D}" destId="{637FF5F7-7273-429C-B47A-1F258A3A5C9A}" srcOrd="9" destOrd="0" parTransId="{2CAD64EA-A819-49DC-BB9E-2CA735AA1BE4}" sibTransId="{543B4697-2017-4D4B-A247-3CA6E549F6AE}"/>
    <dgm:cxn modelId="{6EC81A1D-4903-4595-AAD8-83FEBE42EACA}" type="presOf" srcId="{543B4697-2017-4D4B-A247-3CA6E549F6AE}" destId="{70B093FD-E23E-4922-92A5-384F503C8817}" srcOrd="1" destOrd="0" presId="urn:microsoft.com/office/officeart/2005/8/layout/bProcess3"/>
    <dgm:cxn modelId="{7A1E531E-B04B-44F8-9B43-7D865C31F351}" type="presOf" srcId="{28BE253F-B894-41EC-A0ED-D9383A18E4E7}" destId="{89A73057-039D-498A-AB41-76B51BB3BFF2}" srcOrd="0" destOrd="0" presId="urn:microsoft.com/office/officeart/2005/8/layout/bProcess3"/>
    <dgm:cxn modelId="{550A8822-0755-46A2-8B3F-A2FC2B47E10B}" type="presOf" srcId="{9D32005C-4C5E-4183-BB48-652D29BC7EDC}" destId="{7C19DE06-C931-4188-BAF0-D17B9B054083}" srcOrd="1" destOrd="0" presId="urn:microsoft.com/office/officeart/2005/8/layout/bProcess3"/>
    <dgm:cxn modelId="{BFB75536-9068-497B-AB23-65F3AC89D28F}" type="presOf" srcId="{28BE253F-B894-41EC-A0ED-D9383A18E4E7}" destId="{9446BAF3-7E8D-4551-BCC7-E6108F71334A}" srcOrd="1" destOrd="0" presId="urn:microsoft.com/office/officeart/2005/8/layout/bProcess3"/>
    <dgm:cxn modelId="{BA97633B-EE98-4572-B88F-CE208122841E}" type="presOf" srcId="{2D870B61-7AB7-4CDB-8855-A0F699739041}" destId="{8AEFD518-14E6-489F-9259-15E0D1C88407}" srcOrd="0" destOrd="0" presId="urn:microsoft.com/office/officeart/2005/8/layout/bProcess3"/>
    <dgm:cxn modelId="{6A6E3B5E-B150-4D19-AB12-4FC181EC32CD}" type="presOf" srcId="{6E860687-B6B7-4E16-B7CF-6CABEFC9145D}" destId="{C6BD491F-80D4-43F0-86DD-AEBBD5FF9EA2}" srcOrd="0" destOrd="0" presId="urn:microsoft.com/office/officeart/2005/8/layout/bProcess3"/>
    <dgm:cxn modelId="{7FB42363-F3D7-4524-90A7-34CE8F6C7972}" type="presOf" srcId="{8DEC5CB5-823E-4F21-8776-001408E46ADA}" destId="{8D5F0812-6C7E-4211-8E1A-D1B82C4686FA}" srcOrd="0" destOrd="0" presId="urn:microsoft.com/office/officeart/2005/8/layout/bProcess3"/>
    <dgm:cxn modelId="{26EFC565-715B-4432-93B0-F312093216B5}" type="presOf" srcId="{55C420D6-F90F-4A06-B399-161621C2B5F5}" destId="{F3678641-FFC1-46D9-9407-A2E39D9E484A}" srcOrd="0" destOrd="0" presId="urn:microsoft.com/office/officeart/2005/8/layout/bProcess3"/>
    <dgm:cxn modelId="{3D859A66-7A88-4634-AF1E-39CBF7D07C2A}" srcId="{6E860687-B6B7-4E16-B7CF-6CABEFC9145D}" destId="{E5A2A937-795F-4FC2-A336-E5095EA9BCC6}" srcOrd="7" destOrd="0" parTransId="{558D816E-A65B-4298-B15E-B57CAA2DA207}" sibTransId="{46DAAD66-0C1F-498E-8CCB-7F73F118349A}"/>
    <dgm:cxn modelId="{4851EA4A-6AAF-4F08-883E-0604CCF1CAE8}" type="presOf" srcId="{DAB8A444-CC20-4B1F-AE57-4C82B7ED2442}" destId="{8B82D0FD-05D8-4A85-A5FB-3E861B78A6DD}" srcOrd="0" destOrd="0" presId="urn:microsoft.com/office/officeart/2005/8/layout/bProcess3"/>
    <dgm:cxn modelId="{8DAC614B-AAFE-4E61-A71D-539452D46299}" type="presOf" srcId="{102BFCD3-682C-4604-9917-4E66E5544A11}" destId="{58281BE3-40FD-4602-AF1F-4E771D6F5E03}" srcOrd="0" destOrd="0" presId="urn:microsoft.com/office/officeart/2005/8/layout/bProcess3"/>
    <dgm:cxn modelId="{6855BA6B-E2E1-40D3-B823-362D0A49B168}" type="presOf" srcId="{983C0714-5637-44AD-80D2-ADE65C85FE63}" destId="{0CD541B2-8EAA-4830-92A0-B99EA0762043}" srcOrd="1" destOrd="0" presId="urn:microsoft.com/office/officeart/2005/8/layout/bProcess3"/>
    <dgm:cxn modelId="{7B454E6E-9ED4-4273-A1FC-F20077C2D134}" type="presOf" srcId="{2D870B61-7AB7-4CDB-8855-A0F699739041}" destId="{AB69DE57-AE93-4AC7-8AC6-5BDA5A2C1A8C}" srcOrd="1" destOrd="0" presId="urn:microsoft.com/office/officeart/2005/8/layout/bProcess3"/>
    <dgm:cxn modelId="{47A6EA50-24F8-4649-929E-7EAD6DB1F741}" type="presOf" srcId="{67DA4E64-6527-475F-B9B9-439A476F545A}" destId="{AC13777F-BE27-4177-ABC4-6329881F842B}" srcOrd="0" destOrd="0" presId="urn:microsoft.com/office/officeart/2005/8/layout/bProcess3"/>
    <dgm:cxn modelId="{46B51851-9B80-4022-9F21-085C989AAED6}" type="presOf" srcId="{983C0714-5637-44AD-80D2-ADE65C85FE63}" destId="{43E01326-4912-465F-BC3F-14E66D681C5E}" srcOrd="0" destOrd="0" presId="urn:microsoft.com/office/officeart/2005/8/layout/bProcess3"/>
    <dgm:cxn modelId="{A99F0674-1BFF-49DB-90BB-AB20DB5E542D}" type="presOf" srcId="{29C3AB47-00AE-4048-A783-FB01A48F7E5C}" destId="{7BB1DA43-E627-448E-9ACE-119F516B2B62}" srcOrd="1" destOrd="0" presId="urn:microsoft.com/office/officeart/2005/8/layout/bProcess3"/>
    <dgm:cxn modelId="{AB405458-3348-4F3B-AB11-5CE061C65F0C}" type="presOf" srcId="{9D32005C-4C5E-4183-BB48-652D29BC7EDC}" destId="{A252D6BD-E147-4A12-B1DF-2B5ABC264690}" srcOrd="0" destOrd="0" presId="urn:microsoft.com/office/officeart/2005/8/layout/bProcess3"/>
    <dgm:cxn modelId="{12F97B7A-4306-4CAE-9CDF-C4E1EE0F7FB9}" type="presOf" srcId="{46DAAD66-0C1F-498E-8CCB-7F73F118349A}" destId="{F3534E74-DDED-4773-86C2-5CA951B95EEE}" srcOrd="1" destOrd="0" presId="urn:microsoft.com/office/officeart/2005/8/layout/bProcess3"/>
    <dgm:cxn modelId="{BA10865A-A72E-4508-883E-02097E6EF533}" type="presOf" srcId="{019C0E84-6A1B-4A69-A3DC-0A1B099B8863}" destId="{EAF0AF95-2430-43CE-9034-820DBA9A5C1F}" srcOrd="0" destOrd="0" presId="urn:microsoft.com/office/officeart/2005/8/layout/bProcess3"/>
    <dgm:cxn modelId="{6C23407F-6DD8-40D2-8048-2007CF8B2683}" type="presOf" srcId="{637FF5F7-7273-429C-B47A-1F258A3A5C9A}" destId="{20A729B1-C921-4723-B47C-129916D6DDCC}" srcOrd="0" destOrd="0" presId="urn:microsoft.com/office/officeart/2005/8/layout/bProcess3"/>
    <dgm:cxn modelId="{6E396F85-C78F-49A6-B96C-01808BAD311F}" type="presOf" srcId="{898AD056-074D-4E9E-81BC-031F9BECE01F}" destId="{72C4ACBC-56F1-49CD-9BD4-0226C19E4EDF}" srcOrd="0" destOrd="0" presId="urn:microsoft.com/office/officeart/2005/8/layout/bProcess3"/>
    <dgm:cxn modelId="{0776C986-D51B-451F-BF5C-FF930066BBA9}" srcId="{6E860687-B6B7-4E16-B7CF-6CABEFC9145D}" destId="{67DA4E64-6527-475F-B9B9-439A476F545A}" srcOrd="1" destOrd="0" parTransId="{6C6003F8-E68D-40F5-9E8D-EA557E7A3603}" sibTransId="{7808F1C9-0D32-43AC-8327-ABAF34FB0A3E}"/>
    <dgm:cxn modelId="{78F2E787-6077-4535-AD15-505AFE3A912A}" type="presOf" srcId="{60FDACF8-F23F-4B74-B203-53EB4E6188AE}" destId="{28C641D1-1035-4A1C-9CA9-3402DB3016DB}" srcOrd="0" destOrd="0" presId="urn:microsoft.com/office/officeart/2005/8/layout/bProcess3"/>
    <dgm:cxn modelId="{D3756889-C5D7-4BCD-B16A-BC1D8A721E78}" srcId="{6E860687-B6B7-4E16-B7CF-6CABEFC9145D}" destId="{8DEC5CB5-823E-4F21-8776-001408E46ADA}" srcOrd="4" destOrd="0" parTransId="{062BEDBA-29AE-402E-9830-CED5487A1A30}" sibTransId="{2D870B61-7AB7-4CDB-8855-A0F699739041}"/>
    <dgm:cxn modelId="{02F9799A-4ED8-48AB-A5F8-57C55DB7666E}" type="presOf" srcId="{7808F1C9-0D32-43AC-8327-ABAF34FB0A3E}" destId="{CB57AC27-F4FB-4FFF-ADB6-54FF7943721B}" srcOrd="1" destOrd="0" presId="urn:microsoft.com/office/officeart/2005/8/layout/bProcess3"/>
    <dgm:cxn modelId="{52AE8EA3-9C16-4DD5-9DED-7667A1BE1C47}" srcId="{6E860687-B6B7-4E16-B7CF-6CABEFC9145D}" destId="{DAB8A444-CC20-4B1F-AE57-4C82B7ED2442}" srcOrd="5" destOrd="0" parTransId="{AE819553-CABF-4F99-B2BD-FF5AA46CF952}" sibTransId="{60FDACF8-F23F-4B74-B203-53EB4E6188AE}"/>
    <dgm:cxn modelId="{D6524EA7-898E-4887-88BB-0D014C151531}" type="presOf" srcId="{CC93C1BD-67ED-4652-BA02-A636D3002470}" destId="{86EBB43E-BF19-4B0D-81EF-2CC6E09C5CB6}" srcOrd="0" destOrd="0" presId="urn:microsoft.com/office/officeart/2005/8/layout/bProcess3"/>
    <dgm:cxn modelId="{2DD7EDAA-ED24-4ADF-BB76-57F63C6E1144}" type="presOf" srcId="{67DDA747-8801-48C3-8567-C03CDA6D9564}" destId="{4D0C544E-A845-42FC-A651-6DF864F18C2C}" srcOrd="1" destOrd="0" presId="urn:microsoft.com/office/officeart/2005/8/layout/bProcess3"/>
    <dgm:cxn modelId="{A2E859AB-C6ED-42E8-B56A-CDF05E6E27A5}" srcId="{6E860687-B6B7-4E16-B7CF-6CABEFC9145D}" destId="{102BFCD3-682C-4604-9917-4E66E5544A11}" srcOrd="11" destOrd="0" parTransId="{D3A528DF-EEAC-4190-86A6-5DB43E54EE29}" sibTransId="{CAB8942E-13AB-4BCB-B054-F09A4F744D99}"/>
    <dgm:cxn modelId="{95FE5FAE-0A8B-43FA-BC40-5BBDAFF59FF2}" type="presOf" srcId="{6DC2DF52-2BFA-4131-BD44-B8D516F6693F}" destId="{00C5D773-EF3E-4DF1-A179-551E1AE80BC1}" srcOrd="1" destOrd="0" presId="urn:microsoft.com/office/officeart/2005/8/layout/bProcess3"/>
    <dgm:cxn modelId="{E75F92B0-56CB-46B1-BA03-DC0567370C0D}" srcId="{6E860687-B6B7-4E16-B7CF-6CABEFC9145D}" destId="{CC93C1BD-67ED-4652-BA02-A636D3002470}" srcOrd="3" destOrd="0" parTransId="{7E1CDFC9-7F52-4AB1-9CD5-B27EA38EE42A}" sibTransId="{6DC2DF52-2BFA-4131-BD44-B8D516F6693F}"/>
    <dgm:cxn modelId="{CC3D05B1-0724-4E44-B570-5A8F43FFFB05}" type="presOf" srcId="{543B4697-2017-4D4B-A247-3CA6E549F6AE}" destId="{F033BF9A-BC0A-40A7-A7BA-18F4258676F7}" srcOrd="0" destOrd="0" presId="urn:microsoft.com/office/officeart/2005/8/layout/bProcess3"/>
    <dgm:cxn modelId="{872BD6BE-BCD9-4AC8-B402-A0EDA94E385D}" type="presOf" srcId="{46DAAD66-0C1F-498E-8CCB-7F73F118349A}" destId="{CAAC4958-B6BA-4AC0-9291-31928134ADB0}" srcOrd="0" destOrd="0" presId="urn:microsoft.com/office/officeart/2005/8/layout/bProcess3"/>
    <dgm:cxn modelId="{7C7E81C1-90D8-42D4-ABD8-9876C2133102}" type="presOf" srcId="{67DDA747-8801-48C3-8567-C03CDA6D9564}" destId="{B20E3499-3B7F-4CDB-9001-A594852DBE60}" srcOrd="0" destOrd="0" presId="urn:microsoft.com/office/officeart/2005/8/layout/bProcess3"/>
    <dgm:cxn modelId="{811E0BC4-D95F-458F-A748-FF3B3B3FC950}" type="presOf" srcId="{42999FD4-1F54-475E-873E-4F9B4158AF1A}" destId="{CC61E206-A64E-46CC-B364-F51BB6C8F04D}" srcOrd="0" destOrd="0" presId="urn:microsoft.com/office/officeart/2005/8/layout/bProcess3"/>
    <dgm:cxn modelId="{879ADCC4-2560-4247-B756-9B09C518C53D}" srcId="{6E860687-B6B7-4E16-B7CF-6CABEFC9145D}" destId="{55C420D6-F90F-4A06-B399-161621C2B5F5}" srcOrd="6" destOrd="0" parTransId="{3199FFAA-1F01-4D94-90A9-44CDE577E7E3}" sibTransId="{983C0714-5637-44AD-80D2-ADE65C85FE63}"/>
    <dgm:cxn modelId="{B9C4AAD4-A01D-4385-89EA-52E0BFF99456}" type="presOf" srcId="{7808F1C9-0D32-43AC-8327-ABAF34FB0A3E}" destId="{FFA6C023-B478-4896-AFF2-EB9FF1FFA4D7}" srcOrd="0" destOrd="0" presId="urn:microsoft.com/office/officeart/2005/8/layout/bProcess3"/>
    <dgm:cxn modelId="{9BB003DC-4E6D-487E-8605-785C8F3C1C58}" srcId="{6E860687-B6B7-4E16-B7CF-6CABEFC9145D}" destId="{019C0E84-6A1B-4A69-A3DC-0A1B099B8863}" srcOrd="0" destOrd="0" parTransId="{BCB14135-B029-42F5-A383-B12612225D60}" sibTransId="{67DDA747-8801-48C3-8567-C03CDA6D9564}"/>
    <dgm:cxn modelId="{E5FEB5E4-6934-46DA-B4DC-DDEB51634B20}" type="presOf" srcId="{6DC2DF52-2BFA-4131-BD44-B8D516F6693F}" destId="{DC130ADE-D689-4169-BAA0-6C3FA8015E5A}" srcOrd="0" destOrd="0" presId="urn:microsoft.com/office/officeart/2005/8/layout/bProcess3"/>
    <dgm:cxn modelId="{6E9E61EA-B111-4BC0-B4E3-D7D094C3F3C9}" type="presOf" srcId="{60FDACF8-F23F-4B74-B203-53EB4E6188AE}" destId="{864A727A-96B7-4BBF-8C31-D47266B62160}" srcOrd="1" destOrd="0" presId="urn:microsoft.com/office/officeart/2005/8/layout/bProcess3"/>
    <dgm:cxn modelId="{FD1AC5FA-B45B-45C2-9E19-401927C94A22}" srcId="{6E860687-B6B7-4E16-B7CF-6CABEFC9145D}" destId="{42999FD4-1F54-475E-873E-4F9B4158AF1A}" srcOrd="2" destOrd="0" parTransId="{A99419CF-0F1A-458F-9C5B-F2EFADE8AB58}" sibTransId="{29C3AB47-00AE-4048-A783-FB01A48F7E5C}"/>
    <dgm:cxn modelId="{FAB59DFC-C05E-47D3-A414-776C3F325210}" srcId="{6E860687-B6B7-4E16-B7CF-6CABEFC9145D}" destId="{898AD056-074D-4E9E-81BC-031F9BECE01F}" srcOrd="8" destOrd="0" parTransId="{A5D41158-4655-47F2-81C2-403A4B42C806}" sibTransId="{28BE253F-B894-41EC-A0ED-D9383A18E4E7}"/>
    <dgm:cxn modelId="{C30E0BFD-1834-45C2-A976-31F3B775CC67}" type="presOf" srcId="{E5A2A937-795F-4FC2-A336-E5095EA9BCC6}" destId="{1C84DA43-371E-433B-9B96-506B527B3F7B}" srcOrd="0" destOrd="0" presId="urn:microsoft.com/office/officeart/2005/8/layout/bProcess3"/>
    <dgm:cxn modelId="{A35251FF-74C0-4FF3-B431-794509DF0EF2}" type="presOf" srcId="{29C3AB47-00AE-4048-A783-FB01A48F7E5C}" destId="{60C84980-86A3-4B55-8598-DCC24A3EEF59}" srcOrd="0" destOrd="0" presId="urn:microsoft.com/office/officeart/2005/8/layout/bProcess3"/>
    <dgm:cxn modelId="{BEF1A9C8-CA98-4BBC-B1C2-95B6F0FF23A7}" type="presParOf" srcId="{C6BD491F-80D4-43F0-86DD-AEBBD5FF9EA2}" destId="{EAF0AF95-2430-43CE-9034-820DBA9A5C1F}" srcOrd="0" destOrd="0" presId="urn:microsoft.com/office/officeart/2005/8/layout/bProcess3"/>
    <dgm:cxn modelId="{8F83628A-A8B0-4D8B-8FD9-3731B8AD8D68}" type="presParOf" srcId="{C6BD491F-80D4-43F0-86DD-AEBBD5FF9EA2}" destId="{B20E3499-3B7F-4CDB-9001-A594852DBE60}" srcOrd="1" destOrd="0" presId="urn:microsoft.com/office/officeart/2005/8/layout/bProcess3"/>
    <dgm:cxn modelId="{0178833D-7E2E-401E-8B85-B1B8FF6D5479}" type="presParOf" srcId="{B20E3499-3B7F-4CDB-9001-A594852DBE60}" destId="{4D0C544E-A845-42FC-A651-6DF864F18C2C}" srcOrd="0" destOrd="0" presId="urn:microsoft.com/office/officeart/2005/8/layout/bProcess3"/>
    <dgm:cxn modelId="{D6359511-AF62-4026-A08B-A5EF71CF1E9F}" type="presParOf" srcId="{C6BD491F-80D4-43F0-86DD-AEBBD5FF9EA2}" destId="{AC13777F-BE27-4177-ABC4-6329881F842B}" srcOrd="2" destOrd="0" presId="urn:microsoft.com/office/officeart/2005/8/layout/bProcess3"/>
    <dgm:cxn modelId="{11189021-4C04-4665-B9C0-31E0D2313670}" type="presParOf" srcId="{C6BD491F-80D4-43F0-86DD-AEBBD5FF9EA2}" destId="{FFA6C023-B478-4896-AFF2-EB9FF1FFA4D7}" srcOrd="3" destOrd="0" presId="urn:microsoft.com/office/officeart/2005/8/layout/bProcess3"/>
    <dgm:cxn modelId="{8A71F9EF-0179-4FCE-BC70-21CAD215E21F}" type="presParOf" srcId="{FFA6C023-B478-4896-AFF2-EB9FF1FFA4D7}" destId="{CB57AC27-F4FB-4FFF-ADB6-54FF7943721B}" srcOrd="0" destOrd="0" presId="urn:microsoft.com/office/officeart/2005/8/layout/bProcess3"/>
    <dgm:cxn modelId="{BAD7F3BC-6DBD-409E-8AA1-BC6053FDC62E}" type="presParOf" srcId="{C6BD491F-80D4-43F0-86DD-AEBBD5FF9EA2}" destId="{CC61E206-A64E-46CC-B364-F51BB6C8F04D}" srcOrd="4" destOrd="0" presId="urn:microsoft.com/office/officeart/2005/8/layout/bProcess3"/>
    <dgm:cxn modelId="{AEBE60A3-43D6-4E64-BE26-F5CF0A6BB199}" type="presParOf" srcId="{C6BD491F-80D4-43F0-86DD-AEBBD5FF9EA2}" destId="{60C84980-86A3-4B55-8598-DCC24A3EEF59}" srcOrd="5" destOrd="0" presId="urn:microsoft.com/office/officeart/2005/8/layout/bProcess3"/>
    <dgm:cxn modelId="{B654F5CF-0C0B-408C-8645-0398FF7263E5}" type="presParOf" srcId="{60C84980-86A3-4B55-8598-DCC24A3EEF59}" destId="{7BB1DA43-E627-448E-9ACE-119F516B2B62}" srcOrd="0" destOrd="0" presId="urn:microsoft.com/office/officeart/2005/8/layout/bProcess3"/>
    <dgm:cxn modelId="{D4478389-A1C7-4407-9282-75C0283574F4}" type="presParOf" srcId="{C6BD491F-80D4-43F0-86DD-AEBBD5FF9EA2}" destId="{86EBB43E-BF19-4B0D-81EF-2CC6E09C5CB6}" srcOrd="6" destOrd="0" presId="urn:microsoft.com/office/officeart/2005/8/layout/bProcess3"/>
    <dgm:cxn modelId="{C8A18680-3B67-4022-96F7-82874166A3B2}" type="presParOf" srcId="{C6BD491F-80D4-43F0-86DD-AEBBD5FF9EA2}" destId="{DC130ADE-D689-4169-BAA0-6C3FA8015E5A}" srcOrd="7" destOrd="0" presId="urn:microsoft.com/office/officeart/2005/8/layout/bProcess3"/>
    <dgm:cxn modelId="{DAFBA32E-C7F8-4933-9DF6-E9A93B8F1D36}" type="presParOf" srcId="{DC130ADE-D689-4169-BAA0-6C3FA8015E5A}" destId="{00C5D773-EF3E-4DF1-A179-551E1AE80BC1}" srcOrd="0" destOrd="0" presId="urn:microsoft.com/office/officeart/2005/8/layout/bProcess3"/>
    <dgm:cxn modelId="{968F307A-4143-4C2C-A91A-17E7980A9380}" type="presParOf" srcId="{C6BD491F-80D4-43F0-86DD-AEBBD5FF9EA2}" destId="{8D5F0812-6C7E-4211-8E1A-D1B82C4686FA}" srcOrd="8" destOrd="0" presId="urn:microsoft.com/office/officeart/2005/8/layout/bProcess3"/>
    <dgm:cxn modelId="{765484B6-CB7A-4CB4-B09E-414153148C21}" type="presParOf" srcId="{C6BD491F-80D4-43F0-86DD-AEBBD5FF9EA2}" destId="{8AEFD518-14E6-489F-9259-15E0D1C88407}" srcOrd="9" destOrd="0" presId="urn:microsoft.com/office/officeart/2005/8/layout/bProcess3"/>
    <dgm:cxn modelId="{BA486DDE-4952-433A-86C7-8FFE54E9AB32}" type="presParOf" srcId="{8AEFD518-14E6-489F-9259-15E0D1C88407}" destId="{AB69DE57-AE93-4AC7-8AC6-5BDA5A2C1A8C}" srcOrd="0" destOrd="0" presId="urn:microsoft.com/office/officeart/2005/8/layout/bProcess3"/>
    <dgm:cxn modelId="{2BA7FD86-CFEA-4740-B6AF-919BF1FE24AF}" type="presParOf" srcId="{C6BD491F-80D4-43F0-86DD-AEBBD5FF9EA2}" destId="{8B82D0FD-05D8-4A85-A5FB-3E861B78A6DD}" srcOrd="10" destOrd="0" presId="urn:microsoft.com/office/officeart/2005/8/layout/bProcess3"/>
    <dgm:cxn modelId="{70891F0B-683D-4696-A1D0-631E2390F14E}" type="presParOf" srcId="{C6BD491F-80D4-43F0-86DD-AEBBD5FF9EA2}" destId="{28C641D1-1035-4A1C-9CA9-3402DB3016DB}" srcOrd="11" destOrd="0" presId="urn:microsoft.com/office/officeart/2005/8/layout/bProcess3"/>
    <dgm:cxn modelId="{8031872B-C305-47B6-B679-A34D067B3309}" type="presParOf" srcId="{28C641D1-1035-4A1C-9CA9-3402DB3016DB}" destId="{864A727A-96B7-4BBF-8C31-D47266B62160}" srcOrd="0" destOrd="0" presId="urn:microsoft.com/office/officeart/2005/8/layout/bProcess3"/>
    <dgm:cxn modelId="{6A1E123F-0806-4701-8AA3-3F289E8B2BBF}" type="presParOf" srcId="{C6BD491F-80D4-43F0-86DD-AEBBD5FF9EA2}" destId="{F3678641-FFC1-46D9-9407-A2E39D9E484A}" srcOrd="12" destOrd="0" presId="urn:microsoft.com/office/officeart/2005/8/layout/bProcess3"/>
    <dgm:cxn modelId="{6B66B7B5-13CF-4D02-B3FB-5A38205F99D4}" type="presParOf" srcId="{C6BD491F-80D4-43F0-86DD-AEBBD5FF9EA2}" destId="{43E01326-4912-465F-BC3F-14E66D681C5E}" srcOrd="13" destOrd="0" presId="urn:microsoft.com/office/officeart/2005/8/layout/bProcess3"/>
    <dgm:cxn modelId="{F42F90C8-2D70-453A-B5BA-4D2A79FAB71F}" type="presParOf" srcId="{43E01326-4912-465F-BC3F-14E66D681C5E}" destId="{0CD541B2-8EAA-4830-92A0-B99EA0762043}" srcOrd="0" destOrd="0" presId="urn:microsoft.com/office/officeart/2005/8/layout/bProcess3"/>
    <dgm:cxn modelId="{52EB0341-E333-4131-80C5-55A01C2A2CE5}" type="presParOf" srcId="{C6BD491F-80D4-43F0-86DD-AEBBD5FF9EA2}" destId="{1C84DA43-371E-433B-9B96-506B527B3F7B}" srcOrd="14" destOrd="0" presId="urn:microsoft.com/office/officeart/2005/8/layout/bProcess3"/>
    <dgm:cxn modelId="{2C8574DD-C7B1-4056-A19A-FE344CDFACFE}" type="presParOf" srcId="{C6BD491F-80D4-43F0-86DD-AEBBD5FF9EA2}" destId="{CAAC4958-B6BA-4AC0-9291-31928134ADB0}" srcOrd="15" destOrd="0" presId="urn:microsoft.com/office/officeart/2005/8/layout/bProcess3"/>
    <dgm:cxn modelId="{B1695739-EFA0-4553-8A39-618E8A3B79BE}" type="presParOf" srcId="{CAAC4958-B6BA-4AC0-9291-31928134ADB0}" destId="{F3534E74-DDED-4773-86C2-5CA951B95EEE}" srcOrd="0" destOrd="0" presId="urn:microsoft.com/office/officeart/2005/8/layout/bProcess3"/>
    <dgm:cxn modelId="{99159A15-D8CE-46F1-8FF3-30BF158B14F7}" type="presParOf" srcId="{C6BD491F-80D4-43F0-86DD-AEBBD5FF9EA2}" destId="{72C4ACBC-56F1-49CD-9BD4-0226C19E4EDF}" srcOrd="16" destOrd="0" presId="urn:microsoft.com/office/officeart/2005/8/layout/bProcess3"/>
    <dgm:cxn modelId="{40511E9A-F6DB-44F1-B0F4-312524FBAF78}" type="presParOf" srcId="{C6BD491F-80D4-43F0-86DD-AEBBD5FF9EA2}" destId="{89A73057-039D-498A-AB41-76B51BB3BFF2}" srcOrd="17" destOrd="0" presId="urn:microsoft.com/office/officeart/2005/8/layout/bProcess3"/>
    <dgm:cxn modelId="{FFC48845-997E-4862-A0AC-08040C55985B}" type="presParOf" srcId="{89A73057-039D-498A-AB41-76B51BB3BFF2}" destId="{9446BAF3-7E8D-4551-BCC7-E6108F71334A}" srcOrd="0" destOrd="0" presId="urn:microsoft.com/office/officeart/2005/8/layout/bProcess3"/>
    <dgm:cxn modelId="{2A4542D0-ECEC-4200-9AE0-40656F12569D}" type="presParOf" srcId="{C6BD491F-80D4-43F0-86DD-AEBBD5FF9EA2}" destId="{20A729B1-C921-4723-B47C-129916D6DDCC}" srcOrd="18" destOrd="0" presId="urn:microsoft.com/office/officeart/2005/8/layout/bProcess3"/>
    <dgm:cxn modelId="{6BEE950A-FEDB-45E1-9B12-35C30CBE9529}" type="presParOf" srcId="{C6BD491F-80D4-43F0-86DD-AEBBD5FF9EA2}" destId="{F033BF9A-BC0A-40A7-A7BA-18F4258676F7}" srcOrd="19" destOrd="0" presId="urn:microsoft.com/office/officeart/2005/8/layout/bProcess3"/>
    <dgm:cxn modelId="{8C257CFC-C6A1-4F86-821B-68B1A6C64125}" type="presParOf" srcId="{F033BF9A-BC0A-40A7-A7BA-18F4258676F7}" destId="{70B093FD-E23E-4922-92A5-384F503C8817}" srcOrd="0" destOrd="0" presId="urn:microsoft.com/office/officeart/2005/8/layout/bProcess3"/>
    <dgm:cxn modelId="{8EC276BA-79D3-4932-98F0-74FDA9CC710C}" type="presParOf" srcId="{C6BD491F-80D4-43F0-86DD-AEBBD5FF9EA2}" destId="{1DF2EFB6-90F8-45EB-8B65-F6329FDC4EC2}" srcOrd="20" destOrd="0" presId="urn:microsoft.com/office/officeart/2005/8/layout/bProcess3"/>
    <dgm:cxn modelId="{3B1B829A-0321-4D6B-910E-16AB5D72D853}" type="presParOf" srcId="{C6BD491F-80D4-43F0-86DD-AEBBD5FF9EA2}" destId="{A252D6BD-E147-4A12-B1DF-2B5ABC264690}" srcOrd="21" destOrd="0" presId="urn:microsoft.com/office/officeart/2005/8/layout/bProcess3"/>
    <dgm:cxn modelId="{EC9C947A-977B-4941-8B7C-90EDD75C94B9}" type="presParOf" srcId="{A252D6BD-E147-4A12-B1DF-2B5ABC264690}" destId="{7C19DE06-C931-4188-BAF0-D17B9B054083}" srcOrd="0" destOrd="0" presId="urn:microsoft.com/office/officeart/2005/8/layout/bProcess3"/>
    <dgm:cxn modelId="{C9F5DB92-2BCC-418E-BDBA-B8484A653226}" type="presParOf" srcId="{C6BD491F-80D4-43F0-86DD-AEBBD5FF9EA2}" destId="{58281BE3-40FD-4602-AF1F-4E771D6F5E03}" srcOrd="2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D3368D-8F31-4C1C-A814-F984F0ECFBAA}" type="doc">
      <dgm:prSet loTypeId="urn:microsoft.com/office/officeart/2005/8/layout/hList6" loCatId="list" qsTypeId="urn:microsoft.com/office/officeart/2005/8/quickstyle/simple2" qsCatId="simple" csTypeId="urn:microsoft.com/office/officeart/2005/8/colors/accent0_2" csCatId="mainScheme" phldr="1"/>
      <dgm:spPr/>
      <dgm:t>
        <a:bodyPr/>
        <a:lstStyle/>
        <a:p>
          <a:endParaRPr lang="en-US"/>
        </a:p>
      </dgm:t>
    </dgm:pt>
    <dgm:pt modelId="{5FFE8C13-2CE7-4D60-A17B-AF5A5D95328C}">
      <dgm:prSet phldrT="[Text]" custT="1"/>
      <dgm:spPr/>
      <dgm:t>
        <a:bodyPr/>
        <a:lstStyle/>
        <a:p>
          <a:r>
            <a:rPr lang="en-US" sz="1800" b="1">
              <a:solidFill>
                <a:srgbClr val="002060"/>
              </a:solidFill>
              <a:latin typeface="Bahnschrift Light SemiCondensed" panose="020B0502040204020203" pitchFamily="34" charset="0"/>
            </a:rPr>
            <a:t>Talent </a:t>
          </a:r>
        </a:p>
        <a:p>
          <a:endParaRPr lang="en-US" sz="1800">
            <a:solidFill>
              <a:srgbClr val="002060"/>
            </a:solidFill>
            <a:latin typeface="Bahnschrift Light SemiCondensed" panose="020B0502040204020203" pitchFamily="34" charset="0"/>
          </a:endParaRPr>
        </a:p>
        <a:p>
          <a:r>
            <a:rPr lang="en-GB" sz="1800">
              <a:solidFill>
                <a:srgbClr val="002060"/>
              </a:solidFill>
              <a:latin typeface="Bahnschrift Light SemiCondensed" panose="020B0502040204020203" pitchFamily="34" charset="0"/>
            </a:rPr>
            <a:t>The ability to attract, develop and retain talent in three key domains, namely finance, </a:t>
          </a:r>
          <a:r>
            <a:rPr lang="en-GB" sz="1800" u="sng">
              <a:solidFill>
                <a:srgbClr val="002060"/>
              </a:solidFill>
              <a:latin typeface="Bahnschrift Light SemiCondensed" panose="020B0502040204020203" pitchFamily="34" charset="0"/>
            </a:rPr>
            <a:t>t</a:t>
          </a:r>
          <a:r>
            <a:rPr lang="en-GB" sz="1800">
              <a:solidFill>
                <a:srgbClr val="002060"/>
              </a:solidFill>
              <a:latin typeface="Bahnschrift Light SemiCondensed" panose="020B0502040204020203" pitchFamily="34" charset="0"/>
            </a:rPr>
            <a:t>Technology and entrepreneurship </a:t>
          </a:r>
          <a:endParaRPr lang="en-US" sz="1800">
            <a:solidFill>
              <a:srgbClr val="002060"/>
            </a:solidFill>
            <a:latin typeface="Bahnschrift Light SemiCondensed" panose="020B0502040204020203" pitchFamily="34" charset="0"/>
          </a:endParaRPr>
        </a:p>
      </dgm:t>
    </dgm:pt>
    <dgm:pt modelId="{93F9C7DC-E817-4347-9521-39DA231C9CC4}" type="parTrans" cxnId="{1F20D983-4AD2-4A51-9981-794F7B2E053E}">
      <dgm:prSet/>
      <dgm:spPr/>
      <dgm:t>
        <a:bodyPr/>
        <a:lstStyle/>
        <a:p>
          <a:endParaRPr lang="en-US" sz="1800">
            <a:solidFill>
              <a:srgbClr val="002060"/>
            </a:solidFill>
            <a:latin typeface="Bahnschrift Light SemiCondensed" panose="020B0502040204020203" pitchFamily="34" charset="0"/>
          </a:endParaRPr>
        </a:p>
      </dgm:t>
    </dgm:pt>
    <dgm:pt modelId="{68BB201E-CD27-4A30-AA22-ECBE0FF96CFD}" type="sibTrans" cxnId="{1F20D983-4AD2-4A51-9981-794F7B2E053E}">
      <dgm:prSet/>
      <dgm:spPr/>
      <dgm:t>
        <a:bodyPr/>
        <a:lstStyle/>
        <a:p>
          <a:endParaRPr lang="en-US" sz="1800">
            <a:solidFill>
              <a:srgbClr val="002060"/>
            </a:solidFill>
            <a:latin typeface="Bahnschrift Light SemiCondensed" panose="020B0502040204020203" pitchFamily="34" charset="0"/>
          </a:endParaRPr>
        </a:p>
      </dgm:t>
    </dgm:pt>
    <dgm:pt modelId="{6A28583C-1398-456A-8CE9-1E385A5DF6C3}">
      <dgm:prSet phldrT="[Text]" custT="1"/>
      <dgm:spPr/>
      <dgm:t>
        <a:bodyPr/>
        <a:lstStyle/>
        <a:p>
          <a:r>
            <a:rPr lang="en-US" sz="1800" b="1" dirty="0">
              <a:solidFill>
                <a:srgbClr val="002060"/>
              </a:solidFill>
              <a:latin typeface="Bahnschrift Light SemiCondensed" panose="020B0502040204020203" pitchFamily="34" charset="0"/>
            </a:rPr>
            <a:t>Access to capital </a:t>
          </a:r>
        </a:p>
        <a:p>
          <a:r>
            <a:rPr lang="en-GB" sz="1800" dirty="0" err="1">
              <a:solidFill>
                <a:srgbClr val="002060"/>
              </a:solidFill>
              <a:latin typeface="Bahnschrift Light SemiCondensed" panose="020B0502040204020203" pitchFamily="34" charset="0"/>
            </a:rPr>
            <a:t>Startups</a:t>
          </a:r>
          <a:r>
            <a:rPr lang="en-GB" sz="1800" dirty="0">
              <a:solidFill>
                <a:srgbClr val="002060"/>
              </a:solidFill>
              <a:latin typeface="Bahnschrift Light SemiCondensed" panose="020B0502040204020203" pitchFamily="34" charset="0"/>
            </a:rPr>
            <a:t> need to have access to capital from private investors (e.g. angel investors, venture capital, and private equity communities), governments or corporates</a:t>
          </a:r>
          <a:endParaRPr lang="en-US" sz="1800" dirty="0">
            <a:solidFill>
              <a:srgbClr val="002060"/>
            </a:solidFill>
            <a:latin typeface="Bahnschrift Light SemiCondensed" panose="020B0502040204020203" pitchFamily="34" charset="0"/>
          </a:endParaRPr>
        </a:p>
      </dgm:t>
    </dgm:pt>
    <dgm:pt modelId="{439DCAFB-46A8-4381-82C3-30F58DD5EBE2}" type="parTrans" cxnId="{8382B699-793B-48B8-8DD3-ECB8C605724A}">
      <dgm:prSet/>
      <dgm:spPr/>
      <dgm:t>
        <a:bodyPr/>
        <a:lstStyle/>
        <a:p>
          <a:endParaRPr lang="en-US" sz="1800">
            <a:solidFill>
              <a:srgbClr val="002060"/>
            </a:solidFill>
            <a:latin typeface="Bahnschrift Light SemiCondensed" panose="020B0502040204020203" pitchFamily="34" charset="0"/>
          </a:endParaRPr>
        </a:p>
      </dgm:t>
    </dgm:pt>
    <dgm:pt modelId="{0EBD9AD8-E4E1-49FD-B784-FCC67B397864}" type="sibTrans" cxnId="{8382B699-793B-48B8-8DD3-ECB8C605724A}">
      <dgm:prSet/>
      <dgm:spPr/>
      <dgm:t>
        <a:bodyPr/>
        <a:lstStyle/>
        <a:p>
          <a:endParaRPr lang="en-US" sz="1800">
            <a:solidFill>
              <a:srgbClr val="002060"/>
            </a:solidFill>
            <a:latin typeface="Bahnschrift Light SemiCondensed" panose="020B0502040204020203" pitchFamily="34" charset="0"/>
          </a:endParaRPr>
        </a:p>
      </dgm:t>
    </dgm:pt>
    <dgm:pt modelId="{C3FD76D8-2553-407A-BA90-A60BCD57E5F5}">
      <dgm:prSet phldrT="[Text]" custT="1"/>
      <dgm:spPr/>
      <dgm:t>
        <a:bodyPr/>
        <a:lstStyle/>
        <a:p>
          <a:r>
            <a:rPr lang="en-US" sz="1800" b="1" dirty="0">
              <a:solidFill>
                <a:srgbClr val="002060"/>
              </a:solidFill>
              <a:latin typeface="Bahnschrift Light SemiCondensed" panose="020B0502040204020203" pitchFamily="34" charset="0"/>
            </a:rPr>
            <a:t>Awareness to foster demand</a:t>
          </a:r>
        </a:p>
        <a:p>
          <a:r>
            <a:rPr lang="en-GB" sz="1800" dirty="0">
              <a:solidFill>
                <a:srgbClr val="002060"/>
              </a:solidFill>
              <a:latin typeface="Bahnschrift Light SemiCondensed" panose="020B0502040204020203" pitchFamily="34" charset="0"/>
            </a:rPr>
            <a:t>Consumers needs to be educated about financial </a:t>
          </a:r>
          <a:r>
            <a:rPr lang="en-GB" sz="1800" dirty="0" err="1">
              <a:solidFill>
                <a:srgbClr val="002060"/>
              </a:solidFill>
              <a:latin typeface="Bahnschrift Light SemiCondensed" panose="020B0502040204020203" pitchFamily="34" charset="0"/>
            </a:rPr>
            <a:t>products,t</a:t>
          </a:r>
          <a:r>
            <a:rPr lang="en-GB" sz="1800" dirty="0">
              <a:solidFill>
                <a:srgbClr val="002060"/>
              </a:solidFill>
              <a:latin typeface="Bahnschrift Light SemiCondensed" panose="020B0502040204020203" pitchFamily="34" charset="0"/>
            </a:rPr>
            <a:t> </a:t>
          </a:r>
          <a:r>
            <a:rPr lang="en-GB" sz="1800" u="sng" dirty="0">
              <a:solidFill>
                <a:srgbClr val="002060"/>
              </a:solidFill>
              <a:latin typeface="Bahnschrift Light SemiCondensed" panose="020B0502040204020203" pitchFamily="34" charset="0"/>
            </a:rPr>
            <a:t>t</a:t>
          </a:r>
          <a:r>
            <a:rPr lang="en-GB" sz="1800" dirty="0">
              <a:solidFill>
                <a:srgbClr val="002060"/>
              </a:solidFill>
              <a:latin typeface="Bahnschrift Light SemiCondensed" panose="020B0502040204020203" pitchFamily="34" charset="0"/>
            </a:rPr>
            <a:t>herefore they will be less averse to trying new financial products and services. </a:t>
          </a:r>
          <a:r>
            <a:rPr lang="en-US" sz="1800" dirty="0">
              <a:solidFill>
                <a:srgbClr val="002060"/>
              </a:solidFill>
              <a:latin typeface="Bahnschrift Light SemiCondensed" panose="020B0502040204020203" pitchFamily="34" charset="0"/>
            </a:rPr>
            <a:t> </a:t>
          </a:r>
        </a:p>
      </dgm:t>
    </dgm:pt>
    <dgm:pt modelId="{202FD3CA-F59F-4ADA-9FF9-5377052A3FFE}" type="parTrans" cxnId="{09D0DCDC-EFB2-45EF-8B0E-0802CEDBC3ED}">
      <dgm:prSet/>
      <dgm:spPr/>
      <dgm:t>
        <a:bodyPr/>
        <a:lstStyle/>
        <a:p>
          <a:endParaRPr lang="en-US" sz="1800">
            <a:solidFill>
              <a:srgbClr val="002060"/>
            </a:solidFill>
            <a:latin typeface="Bahnschrift Light SemiCondensed" panose="020B0502040204020203" pitchFamily="34" charset="0"/>
          </a:endParaRPr>
        </a:p>
      </dgm:t>
    </dgm:pt>
    <dgm:pt modelId="{27E207B1-253C-419A-9877-C6FA875FC568}" type="sibTrans" cxnId="{09D0DCDC-EFB2-45EF-8B0E-0802CEDBC3ED}">
      <dgm:prSet/>
      <dgm:spPr/>
      <dgm:t>
        <a:bodyPr/>
        <a:lstStyle/>
        <a:p>
          <a:endParaRPr lang="en-US" sz="1800">
            <a:solidFill>
              <a:srgbClr val="002060"/>
            </a:solidFill>
            <a:latin typeface="Bahnschrift Light SemiCondensed" panose="020B0502040204020203" pitchFamily="34" charset="0"/>
          </a:endParaRPr>
        </a:p>
      </dgm:t>
    </dgm:pt>
    <dgm:pt modelId="{61C93750-7041-4200-9037-2BBAB73F98A3}">
      <dgm:prSet phldrT="[Text]" custT="1"/>
      <dgm:spPr/>
      <dgm:t>
        <a:bodyPr/>
        <a:lstStyle/>
        <a:p>
          <a:endParaRPr lang="en-US" sz="1800" b="1" dirty="0">
            <a:solidFill>
              <a:srgbClr val="002060"/>
            </a:solidFill>
            <a:latin typeface="Bahnschrift Light SemiCondensed" panose="020B0502040204020203" pitchFamily="34" charset="0"/>
          </a:endParaRPr>
        </a:p>
        <a:p>
          <a:r>
            <a:rPr lang="en-US" sz="1800" b="1" dirty="0">
              <a:solidFill>
                <a:srgbClr val="002060"/>
              </a:solidFill>
              <a:latin typeface="Bahnschrift Light SemiCondensed" panose="020B0502040204020203" pitchFamily="34" charset="0"/>
            </a:rPr>
            <a:t>Policy and regulations </a:t>
          </a:r>
        </a:p>
        <a:p>
          <a:r>
            <a:rPr lang="en-GB" sz="1800" dirty="0">
              <a:solidFill>
                <a:srgbClr val="002060"/>
              </a:solidFill>
              <a:latin typeface="Bahnschrift Light SemiCondensed" panose="020B0502040204020203" pitchFamily="34" charset="0"/>
            </a:rPr>
            <a:t>Relevant bodies to put in place the framework, policies and procedures that both encourage and safeguard FinTech within the hub.</a:t>
          </a:r>
          <a:endParaRPr lang="en-US" sz="1800" dirty="0">
            <a:solidFill>
              <a:srgbClr val="002060"/>
            </a:solidFill>
            <a:latin typeface="Bahnschrift Light SemiCondensed" panose="020B0502040204020203" pitchFamily="34" charset="0"/>
          </a:endParaRPr>
        </a:p>
      </dgm:t>
    </dgm:pt>
    <dgm:pt modelId="{78119C1D-D69E-49C7-9C74-6F67A7708A81}" type="parTrans" cxnId="{49973472-5425-4F0E-8BA7-03E1E1A7764E}">
      <dgm:prSet/>
      <dgm:spPr/>
      <dgm:t>
        <a:bodyPr/>
        <a:lstStyle/>
        <a:p>
          <a:endParaRPr lang="en-US" sz="1800">
            <a:solidFill>
              <a:srgbClr val="002060"/>
            </a:solidFill>
            <a:latin typeface="Bahnschrift Light SemiCondensed" panose="020B0502040204020203" pitchFamily="34" charset="0"/>
          </a:endParaRPr>
        </a:p>
      </dgm:t>
    </dgm:pt>
    <dgm:pt modelId="{0A738E13-F7AB-4571-A9C8-FFF31BB3E092}" type="sibTrans" cxnId="{49973472-5425-4F0E-8BA7-03E1E1A7764E}">
      <dgm:prSet/>
      <dgm:spPr/>
      <dgm:t>
        <a:bodyPr/>
        <a:lstStyle/>
        <a:p>
          <a:endParaRPr lang="en-US" sz="1800">
            <a:solidFill>
              <a:srgbClr val="002060"/>
            </a:solidFill>
            <a:latin typeface="Bahnschrift Light SemiCondensed" panose="020B0502040204020203" pitchFamily="34" charset="0"/>
          </a:endParaRPr>
        </a:p>
      </dgm:t>
    </dgm:pt>
    <dgm:pt modelId="{D6BA76E6-9E04-4FC3-9356-DEBA307D77D5}">
      <dgm:prSet custT="1"/>
      <dgm:spPr/>
      <dgm:t>
        <a:bodyPr/>
        <a:lstStyle/>
        <a:p>
          <a:endParaRPr lang="en-US" sz="1800">
            <a:solidFill>
              <a:srgbClr val="002060"/>
            </a:solidFill>
            <a:latin typeface="Bahnschrift Light SemiCondensed" panose="020B0502040204020203" pitchFamily="34" charset="0"/>
          </a:endParaRPr>
        </a:p>
      </dgm:t>
    </dgm:pt>
    <dgm:pt modelId="{D634BDD0-53A0-4277-B3CB-2597591D2F7B}" type="parTrans" cxnId="{4CE40911-34DE-4EA8-BA82-69BABC1DE964}">
      <dgm:prSet/>
      <dgm:spPr/>
      <dgm:t>
        <a:bodyPr/>
        <a:lstStyle/>
        <a:p>
          <a:endParaRPr lang="en-US" sz="1800">
            <a:solidFill>
              <a:srgbClr val="002060"/>
            </a:solidFill>
            <a:latin typeface="Bahnschrift Light SemiCondensed" panose="020B0502040204020203" pitchFamily="34" charset="0"/>
          </a:endParaRPr>
        </a:p>
      </dgm:t>
    </dgm:pt>
    <dgm:pt modelId="{94AC0908-EE43-4FB7-9E2A-CD7E3BFD86EA}" type="sibTrans" cxnId="{4CE40911-34DE-4EA8-BA82-69BABC1DE964}">
      <dgm:prSet/>
      <dgm:spPr/>
      <dgm:t>
        <a:bodyPr/>
        <a:lstStyle/>
        <a:p>
          <a:endParaRPr lang="en-US" sz="1800">
            <a:solidFill>
              <a:srgbClr val="002060"/>
            </a:solidFill>
            <a:latin typeface="Bahnschrift Light SemiCondensed" panose="020B0502040204020203" pitchFamily="34" charset="0"/>
          </a:endParaRPr>
        </a:p>
      </dgm:t>
    </dgm:pt>
    <dgm:pt modelId="{61233BAF-78BA-417D-8073-2A957C0C5881}">
      <dgm:prSet custT="1"/>
      <dgm:spPr/>
      <dgm:t>
        <a:bodyPr/>
        <a:lstStyle/>
        <a:p>
          <a:endParaRPr lang="en-US" sz="1800">
            <a:solidFill>
              <a:srgbClr val="002060"/>
            </a:solidFill>
            <a:latin typeface="Bahnschrift Light SemiCondensed" panose="020B0502040204020203" pitchFamily="34" charset="0"/>
          </a:endParaRPr>
        </a:p>
      </dgm:t>
    </dgm:pt>
    <dgm:pt modelId="{F63A2AB4-F7B6-48F8-9239-9086D73A95FF}" type="parTrans" cxnId="{C0D505EB-44B0-45B5-8E71-30F24E8E2793}">
      <dgm:prSet/>
      <dgm:spPr/>
      <dgm:t>
        <a:bodyPr/>
        <a:lstStyle/>
        <a:p>
          <a:endParaRPr lang="en-US" sz="1800">
            <a:solidFill>
              <a:srgbClr val="002060"/>
            </a:solidFill>
            <a:latin typeface="Bahnschrift Light SemiCondensed" panose="020B0502040204020203" pitchFamily="34" charset="0"/>
          </a:endParaRPr>
        </a:p>
      </dgm:t>
    </dgm:pt>
    <dgm:pt modelId="{FAE6F3F6-3B8B-4F3E-84D3-881CC5D91502}" type="sibTrans" cxnId="{C0D505EB-44B0-45B5-8E71-30F24E8E2793}">
      <dgm:prSet/>
      <dgm:spPr/>
      <dgm:t>
        <a:bodyPr/>
        <a:lstStyle/>
        <a:p>
          <a:endParaRPr lang="en-US" sz="1800">
            <a:solidFill>
              <a:srgbClr val="002060"/>
            </a:solidFill>
            <a:latin typeface="Bahnschrift Light SemiCondensed" panose="020B0502040204020203" pitchFamily="34" charset="0"/>
          </a:endParaRPr>
        </a:p>
      </dgm:t>
    </dgm:pt>
    <dgm:pt modelId="{9ADF2BDD-B6B2-4E9E-963E-3BFFE56997B4}" type="pres">
      <dgm:prSet presAssocID="{81D3368D-8F31-4C1C-A814-F984F0ECFBAA}" presName="Name0" presStyleCnt="0">
        <dgm:presLayoutVars>
          <dgm:dir/>
          <dgm:resizeHandles val="exact"/>
        </dgm:presLayoutVars>
      </dgm:prSet>
      <dgm:spPr/>
    </dgm:pt>
    <dgm:pt modelId="{4A216F86-0BF0-499D-B089-1F84C382180C}" type="pres">
      <dgm:prSet presAssocID="{5FFE8C13-2CE7-4D60-A17B-AF5A5D95328C}" presName="node" presStyleLbl="node1" presStyleIdx="0" presStyleCnt="4">
        <dgm:presLayoutVars>
          <dgm:bulletEnabled val="1"/>
        </dgm:presLayoutVars>
      </dgm:prSet>
      <dgm:spPr/>
    </dgm:pt>
    <dgm:pt modelId="{D76DFDAE-1BD2-4B7B-9ED8-E7F9928E0F3A}" type="pres">
      <dgm:prSet presAssocID="{68BB201E-CD27-4A30-AA22-ECBE0FF96CFD}" presName="sibTrans" presStyleCnt="0"/>
      <dgm:spPr/>
    </dgm:pt>
    <dgm:pt modelId="{2CCB8ADD-C274-4BC3-A266-1EA780059B38}" type="pres">
      <dgm:prSet presAssocID="{6A28583C-1398-456A-8CE9-1E385A5DF6C3}" presName="node" presStyleLbl="node1" presStyleIdx="1" presStyleCnt="4">
        <dgm:presLayoutVars>
          <dgm:bulletEnabled val="1"/>
        </dgm:presLayoutVars>
      </dgm:prSet>
      <dgm:spPr/>
    </dgm:pt>
    <dgm:pt modelId="{95D61BE4-68ED-420B-AEA1-D3C03010D9EE}" type="pres">
      <dgm:prSet presAssocID="{0EBD9AD8-E4E1-49FD-B784-FCC67B397864}" presName="sibTrans" presStyleCnt="0"/>
      <dgm:spPr/>
    </dgm:pt>
    <dgm:pt modelId="{52193B04-2C5E-4218-BA7F-E8C2BC3216E5}" type="pres">
      <dgm:prSet presAssocID="{C3FD76D8-2553-407A-BA90-A60BCD57E5F5}" presName="node" presStyleLbl="node1" presStyleIdx="2" presStyleCnt="4">
        <dgm:presLayoutVars>
          <dgm:bulletEnabled val="1"/>
        </dgm:presLayoutVars>
      </dgm:prSet>
      <dgm:spPr/>
    </dgm:pt>
    <dgm:pt modelId="{43D5E44A-3AF0-424F-B196-8CA4DE2C64FB}" type="pres">
      <dgm:prSet presAssocID="{27E207B1-253C-419A-9877-C6FA875FC568}" presName="sibTrans" presStyleCnt="0"/>
      <dgm:spPr/>
    </dgm:pt>
    <dgm:pt modelId="{E6646F33-639A-43B6-A60B-11C4483F2759}" type="pres">
      <dgm:prSet presAssocID="{61C93750-7041-4200-9037-2BBAB73F98A3}" presName="node" presStyleLbl="node1" presStyleIdx="3" presStyleCnt="4">
        <dgm:presLayoutVars>
          <dgm:bulletEnabled val="1"/>
        </dgm:presLayoutVars>
      </dgm:prSet>
      <dgm:spPr/>
    </dgm:pt>
  </dgm:ptLst>
  <dgm:cxnLst>
    <dgm:cxn modelId="{2DD8880B-5C18-4E6C-A8AF-ECF48A59FB40}" type="presOf" srcId="{61C93750-7041-4200-9037-2BBAB73F98A3}" destId="{E6646F33-639A-43B6-A60B-11C4483F2759}" srcOrd="0" destOrd="0" presId="urn:microsoft.com/office/officeart/2005/8/layout/hList6"/>
    <dgm:cxn modelId="{4CE40911-34DE-4EA8-BA82-69BABC1DE964}" srcId="{61C93750-7041-4200-9037-2BBAB73F98A3}" destId="{D6BA76E6-9E04-4FC3-9356-DEBA307D77D5}" srcOrd="0" destOrd="0" parTransId="{D634BDD0-53A0-4277-B3CB-2597591D2F7B}" sibTransId="{94AC0908-EE43-4FB7-9E2A-CD7E3BFD86EA}"/>
    <dgm:cxn modelId="{3AC2C440-2D5E-49CD-94F1-2A32651DE8CC}" type="presOf" srcId="{C3FD76D8-2553-407A-BA90-A60BCD57E5F5}" destId="{52193B04-2C5E-4218-BA7F-E8C2BC3216E5}" srcOrd="0" destOrd="0" presId="urn:microsoft.com/office/officeart/2005/8/layout/hList6"/>
    <dgm:cxn modelId="{49973472-5425-4F0E-8BA7-03E1E1A7764E}" srcId="{81D3368D-8F31-4C1C-A814-F984F0ECFBAA}" destId="{61C93750-7041-4200-9037-2BBAB73F98A3}" srcOrd="3" destOrd="0" parTransId="{78119C1D-D69E-49C7-9C74-6F67A7708A81}" sibTransId="{0A738E13-F7AB-4571-A9C8-FFF31BB3E092}"/>
    <dgm:cxn modelId="{1F20D983-4AD2-4A51-9981-794F7B2E053E}" srcId="{81D3368D-8F31-4C1C-A814-F984F0ECFBAA}" destId="{5FFE8C13-2CE7-4D60-A17B-AF5A5D95328C}" srcOrd="0" destOrd="0" parTransId="{93F9C7DC-E817-4347-9521-39DA231C9CC4}" sibTransId="{68BB201E-CD27-4A30-AA22-ECBE0FF96CFD}"/>
    <dgm:cxn modelId="{8382B699-793B-48B8-8DD3-ECB8C605724A}" srcId="{81D3368D-8F31-4C1C-A814-F984F0ECFBAA}" destId="{6A28583C-1398-456A-8CE9-1E385A5DF6C3}" srcOrd="1" destOrd="0" parTransId="{439DCAFB-46A8-4381-82C3-30F58DD5EBE2}" sibTransId="{0EBD9AD8-E4E1-49FD-B784-FCC67B397864}"/>
    <dgm:cxn modelId="{C0C77AAA-4492-497A-B2A4-8B8E6D9B8712}" type="presOf" srcId="{61233BAF-78BA-417D-8073-2A957C0C5881}" destId="{E6646F33-639A-43B6-A60B-11C4483F2759}" srcOrd="0" destOrd="2" presId="urn:microsoft.com/office/officeart/2005/8/layout/hList6"/>
    <dgm:cxn modelId="{1D3DD4AB-2DFA-47EF-B69E-73ED664193D0}" type="presOf" srcId="{5FFE8C13-2CE7-4D60-A17B-AF5A5D95328C}" destId="{4A216F86-0BF0-499D-B089-1F84C382180C}" srcOrd="0" destOrd="0" presId="urn:microsoft.com/office/officeart/2005/8/layout/hList6"/>
    <dgm:cxn modelId="{5F96EFD9-B491-49BC-856E-FE1DAA564DF7}" type="presOf" srcId="{81D3368D-8F31-4C1C-A814-F984F0ECFBAA}" destId="{9ADF2BDD-B6B2-4E9E-963E-3BFFE56997B4}" srcOrd="0" destOrd="0" presId="urn:microsoft.com/office/officeart/2005/8/layout/hList6"/>
    <dgm:cxn modelId="{09D0DCDC-EFB2-45EF-8B0E-0802CEDBC3ED}" srcId="{81D3368D-8F31-4C1C-A814-F984F0ECFBAA}" destId="{C3FD76D8-2553-407A-BA90-A60BCD57E5F5}" srcOrd="2" destOrd="0" parTransId="{202FD3CA-F59F-4ADA-9FF9-5377052A3FFE}" sibTransId="{27E207B1-253C-419A-9877-C6FA875FC568}"/>
    <dgm:cxn modelId="{B9CAD0E4-C56F-4F03-8E7D-15348FC480A5}" type="presOf" srcId="{6A28583C-1398-456A-8CE9-1E385A5DF6C3}" destId="{2CCB8ADD-C274-4BC3-A266-1EA780059B38}" srcOrd="0" destOrd="0" presId="urn:microsoft.com/office/officeart/2005/8/layout/hList6"/>
    <dgm:cxn modelId="{C0D505EB-44B0-45B5-8E71-30F24E8E2793}" srcId="{61C93750-7041-4200-9037-2BBAB73F98A3}" destId="{61233BAF-78BA-417D-8073-2A957C0C5881}" srcOrd="1" destOrd="0" parTransId="{F63A2AB4-F7B6-48F8-9239-9086D73A95FF}" sibTransId="{FAE6F3F6-3B8B-4F3E-84D3-881CC5D91502}"/>
    <dgm:cxn modelId="{189A28F9-8B99-4C6D-A87C-523D4C97F0A8}" type="presOf" srcId="{D6BA76E6-9E04-4FC3-9356-DEBA307D77D5}" destId="{E6646F33-639A-43B6-A60B-11C4483F2759}" srcOrd="0" destOrd="1" presId="urn:microsoft.com/office/officeart/2005/8/layout/hList6"/>
    <dgm:cxn modelId="{07AEA58E-32A9-4909-9E71-7A89EC532246}" type="presParOf" srcId="{9ADF2BDD-B6B2-4E9E-963E-3BFFE56997B4}" destId="{4A216F86-0BF0-499D-B089-1F84C382180C}" srcOrd="0" destOrd="0" presId="urn:microsoft.com/office/officeart/2005/8/layout/hList6"/>
    <dgm:cxn modelId="{D742C830-F614-4358-BE97-F153692EC8F4}" type="presParOf" srcId="{9ADF2BDD-B6B2-4E9E-963E-3BFFE56997B4}" destId="{D76DFDAE-1BD2-4B7B-9ED8-E7F9928E0F3A}" srcOrd="1" destOrd="0" presId="urn:microsoft.com/office/officeart/2005/8/layout/hList6"/>
    <dgm:cxn modelId="{5BE521D0-93D1-46D1-91EF-B54AA820DD3D}" type="presParOf" srcId="{9ADF2BDD-B6B2-4E9E-963E-3BFFE56997B4}" destId="{2CCB8ADD-C274-4BC3-A266-1EA780059B38}" srcOrd="2" destOrd="0" presId="urn:microsoft.com/office/officeart/2005/8/layout/hList6"/>
    <dgm:cxn modelId="{3849BED8-73C7-47DB-9200-64AF96322028}" type="presParOf" srcId="{9ADF2BDD-B6B2-4E9E-963E-3BFFE56997B4}" destId="{95D61BE4-68ED-420B-AEA1-D3C03010D9EE}" srcOrd="3" destOrd="0" presId="urn:microsoft.com/office/officeart/2005/8/layout/hList6"/>
    <dgm:cxn modelId="{F56AE803-B5E8-431D-A0DF-16009193F152}" type="presParOf" srcId="{9ADF2BDD-B6B2-4E9E-963E-3BFFE56997B4}" destId="{52193B04-2C5E-4218-BA7F-E8C2BC3216E5}" srcOrd="4" destOrd="0" presId="urn:microsoft.com/office/officeart/2005/8/layout/hList6"/>
    <dgm:cxn modelId="{06BA3DAB-25E7-41C2-8F36-B99EA83674AD}" type="presParOf" srcId="{9ADF2BDD-B6B2-4E9E-963E-3BFFE56997B4}" destId="{43D5E44A-3AF0-424F-B196-8CA4DE2C64FB}" srcOrd="5" destOrd="0" presId="urn:microsoft.com/office/officeart/2005/8/layout/hList6"/>
    <dgm:cxn modelId="{E863DBC3-7124-4E65-855D-F4C1A973BF92}" type="presParOf" srcId="{9ADF2BDD-B6B2-4E9E-963E-3BFFE56997B4}" destId="{E6646F33-639A-43B6-A60B-11C4483F2759}"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91D481-D993-40E7-94A3-6143D691AB93}" type="doc">
      <dgm:prSet loTypeId="urn:microsoft.com/office/officeart/2011/layout/CircleProcess" loCatId="process" qsTypeId="urn:microsoft.com/office/officeart/2005/8/quickstyle/simple1" qsCatId="simple" csTypeId="urn:microsoft.com/office/officeart/2005/8/colors/accent0_3" csCatId="mainScheme" phldr="1"/>
      <dgm:spPr/>
      <dgm:t>
        <a:bodyPr/>
        <a:lstStyle/>
        <a:p>
          <a:endParaRPr lang="en-GB"/>
        </a:p>
      </dgm:t>
    </dgm:pt>
    <dgm:pt modelId="{796A18D6-EF4C-42B4-B508-C899CB7CE79B}">
      <dgm:prSet phldrT="[Text]"/>
      <dgm:spPr/>
      <dgm:t>
        <a:bodyPr/>
        <a:lstStyle/>
        <a:p>
          <a:r>
            <a:rPr lang="en-GB" dirty="0"/>
            <a:t>Regulatory Uncertainty </a:t>
          </a:r>
        </a:p>
      </dgm:t>
    </dgm:pt>
    <dgm:pt modelId="{0BCBBEB1-81A7-42EB-85A4-5C99252A814F}" type="parTrans" cxnId="{3A982173-798F-48ED-BFEC-8653C5E0B7BF}">
      <dgm:prSet/>
      <dgm:spPr/>
      <dgm:t>
        <a:bodyPr/>
        <a:lstStyle/>
        <a:p>
          <a:endParaRPr lang="en-GB"/>
        </a:p>
      </dgm:t>
    </dgm:pt>
    <dgm:pt modelId="{DD293531-8E9B-4DB0-87DD-2FFF4307A70E}" type="sibTrans" cxnId="{3A982173-798F-48ED-BFEC-8653C5E0B7BF}">
      <dgm:prSet/>
      <dgm:spPr/>
      <dgm:t>
        <a:bodyPr/>
        <a:lstStyle/>
        <a:p>
          <a:endParaRPr lang="en-GB"/>
        </a:p>
      </dgm:t>
    </dgm:pt>
    <dgm:pt modelId="{36F7B36E-6704-4EE8-8117-C77029FF8EC7}">
      <dgm:prSet phldrT="[Text]"/>
      <dgm:spPr/>
      <dgm:t>
        <a:bodyPr/>
        <a:lstStyle/>
        <a:p>
          <a:r>
            <a:rPr lang="en-GB" dirty="0"/>
            <a:t>Lack of Monitoring by the RSC</a:t>
          </a:r>
        </a:p>
      </dgm:t>
    </dgm:pt>
    <dgm:pt modelId="{9129A1ED-BD32-4033-9A4E-FD86969093C5}" type="parTrans" cxnId="{513D3DEE-5BA6-4795-BC14-907646573C09}">
      <dgm:prSet/>
      <dgm:spPr/>
      <dgm:t>
        <a:bodyPr/>
        <a:lstStyle/>
        <a:p>
          <a:endParaRPr lang="en-GB"/>
        </a:p>
      </dgm:t>
    </dgm:pt>
    <dgm:pt modelId="{69370105-2916-46FE-A435-D9E953EEF421}" type="sibTrans" cxnId="{513D3DEE-5BA6-4795-BC14-907646573C09}">
      <dgm:prSet/>
      <dgm:spPr/>
      <dgm:t>
        <a:bodyPr/>
        <a:lstStyle/>
        <a:p>
          <a:endParaRPr lang="en-GB"/>
        </a:p>
      </dgm:t>
    </dgm:pt>
    <dgm:pt modelId="{AA0DA932-7196-477A-8358-A7DCB28E8E61}">
      <dgm:prSet phldrT="[Text]"/>
      <dgm:spPr/>
      <dgm:t>
        <a:bodyPr/>
        <a:lstStyle/>
        <a:p>
          <a:r>
            <a:rPr lang="en-GB" dirty="0"/>
            <a:t>Lack of Talent </a:t>
          </a:r>
        </a:p>
      </dgm:t>
    </dgm:pt>
    <dgm:pt modelId="{215AF639-AA81-410C-B946-7B85BF96069B}" type="parTrans" cxnId="{D2397285-3CCB-4A82-B111-8112AF3ADD8F}">
      <dgm:prSet/>
      <dgm:spPr/>
      <dgm:t>
        <a:bodyPr/>
        <a:lstStyle/>
        <a:p>
          <a:endParaRPr lang="en-GB"/>
        </a:p>
      </dgm:t>
    </dgm:pt>
    <dgm:pt modelId="{AD6FA464-77CC-46BC-A0C2-401DEA3D36F5}" type="sibTrans" cxnId="{D2397285-3CCB-4A82-B111-8112AF3ADD8F}">
      <dgm:prSet/>
      <dgm:spPr/>
      <dgm:t>
        <a:bodyPr/>
        <a:lstStyle/>
        <a:p>
          <a:endParaRPr lang="en-GB"/>
        </a:p>
      </dgm:t>
    </dgm:pt>
    <dgm:pt modelId="{F1A27A2E-C0C3-4296-813F-FB142E9CC20D}">
      <dgm:prSet phldrT="[Text]"/>
      <dgm:spPr/>
      <dgm:t>
        <a:bodyPr/>
        <a:lstStyle/>
        <a:p>
          <a:r>
            <a:rPr lang="en-GB" dirty="0"/>
            <a:t>Taxation </a:t>
          </a:r>
        </a:p>
      </dgm:t>
    </dgm:pt>
    <dgm:pt modelId="{5A144376-1F98-4C94-9AC9-89E830055712}" type="parTrans" cxnId="{DBC4613B-81E9-4B17-894C-FC3DCC2C7AC4}">
      <dgm:prSet/>
      <dgm:spPr/>
      <dgm:t>
        <a:bodyPr/>
        <a:lstStyle/>
        <a:p>
          <a:endParaRPr lang="en-GB"/>
        </a:p>
      </dgm:t>
    </dgm:pt>
    <dgm:pt modelId="{9E74AEB2-33C7-4CA1-BCB4-E1E70DD21AF5}" type="sibTrans" cxnId="{DBC4613B-81E9-4B17-894C-FC3DCC2C7AC4}">
      <dgm:prSet/>
      <dgm:spPr/>
      <dgm:t>
        <a:bodyPr/>
        <a:lstStyle/>
        <a:p>
          <a:endParaRPr lang="en-GB"/>
        </a:p>
      </dgm:t>
    </dgm:pt>
    <dgm:pt modelId="{E0226EF5-CB8C-4CD6-90F7-36F50F639190}">
      <dgm:prSet phldrT="[Text]"/>
      <dgm:spPr/>
      <dgm:t>
        <a:bodyPr/>
        <a:lstStyle/>
        <a:p>
          <a:r>
            <a:rPr lang="en-GB" dirty="0"/>
            <a:t>Limited Access to Capital and Funding </a:t>
          </a:r>
        </a:p>
      </dgm:t>
    </dgm:pt>
    <dgm:pt modelId="{A434E253-B626-4416-917C-16DBEE309C85}" type="parTrans" cxnId="{F05B7CCC-4D2E-4152-9055-82F2C262AB93}">
      <dgm:prSet/>
      <dgm:spPr/>
      <dgm:t>
        <a:bodyPr/>
        <a:lstStyle/>
        <a:p>
          <a:endParaRPr lang="en-GB"/>
        </a:p>
      </dgm:t>
    </dgm:pt>
    <dgm:pt modelId="{A939FC66-9711-4ABD-AE84-D74EECF4C59B}" type="sibTrans" cxnId="{F05B7CCC-4D2E-4152-9055-82F2C262AB93}">
      <dgm:prSet/>
      <dgm:spPr/>
      <dgm:t>
        <a:bodyPr/>
        <a:lstStyle/>
        <a:p>
          <a:endParaRPr lang="en-GB"/>
        </a:p>
      </dgm:t>
    </dgm:pt>
    <dgm:pt modelId="{3F11BA93-AD02-4AFD-BF82-4F6502CF5B85}">
      <dgm:prSet phldrT="[Text]"/>
      <dgm:spPr/>
      <dgm:t>
        <a:bodyPr/>
        <a:lstStyle/>
        <a:p>
          <a:r>
            <a:rPr lang="en-GB" dirty="0"/>
            <a:t>Lack of Open API </a:t>
          </a:r>
        </a:p>
      </dgm:t>
    </dgm:pt>
    <dgm:pt modelId="{DAF8DBFD-6114-445E-8234-93246E48024C}" type="parTrans" cxnId="{01278496-191A-4772-A570-146CACF06599}">
      <dgm:prSet/>
      <dgm:spPr/>
      <dgm:t>
        <a:bodyPr/>
        <a:lstStyle/>
        <a:p>
          <a:endParaRPr lang="en-GB"/>
        </a:p>
      </dgm:t>
    </dgm:pt>
    <dgm:pt modelId="{6637EE12-17FA-495C-81B1-7DA825C464B2}" type="sibTrans" cxnId="{01278496-191A-4772-A570-146CACF06599}">
      <dgm:prSet/>
      <dgm:spPr/>
      <dgm:t>
        <a:bodyPr/>
        <a:lstStyle/>
        <a:p>
          <a:endParaRPr lang="en-GB"/>
        </a:p>
      </dgm:t>
    </dgm:pt>
    <dgm:pt modelId="{C26988A6-3B5F-4540-A66D-7A9C3F322AC5}" type="pres">
      <dgm:prSet presAssocID="{FA91D481-D993-40E7-94A3-6143D691AB93}" presName="Name0" presStyleCnt="0">
        <dgm:presLayoutVars>
          <dgm:chMax val="11"/>
          <dgm:chPref val="11"/>
          <dgm:dir/>
          <dgm:resizeHandles/>
        </dgm:presLayoutVars>
      </dgm:prSet>
      <dgm:spPr/>
    </dgm:pt>
    <dgm:pt modelId="{06218038-C7D7-4EBC-870F-36E4F1F41D59}" type="pres">
      <dgm:prSet presAssocID="{3F11BA93-AD02-4AFD-BF82-4F6502CF5B85}" presName="Accent6" presStyleCnt="0"/>
      <dgm:spPr/>
    </dgm:pt>
    <dgm:pt modelId="{78D09A1D-CA5B-4096-93F9-F92A2D570666}" type="pres">
      <dgm:prSet presAssocID="{3F11BA93-AD02-4AFD-BF82-4F6502CF5B85}" presName="Accent" presStyleLbl="node1" presStyleIdx="0" presStyleCnt="6"/>
      <dgm:spPr/>
    </dgm:pt>
    <dgm:pt modelId="{2D96A448-C489-421B-9B25-6FAFDE3542A9}" type="pres">
      <dgm:prSet presAssocID="{3F11BA93-AD02-4AFD-BF82-4F6502CF5B85}" presName="ParentBackground6" presStyleCnt="0"/>
      <dgm:spPr/>
    </dgm:pt>
    <dgm:pt modelId="{2ADDA968-BFE1-40EE-BA47-3E7A8AE3FC65}" type="pres">
      <dgm:prSet presAssocID="{3F11BA93-AD02-4AFD-BF82-4F6502CF5B85}" presName="ParentBackground" presStyleLbl="fgAcc1" presStyleIdx="0" presStyleCnt="6"/>
      <dgm:spPr/>
    </dgm:pt>
    <dgm:pt modelId="{2B3A4AC2-9099-4D15-B4B1-F5EF3EFE8774}" type="pres">
      <dgm:prSet presAssocID="{3F11BA93-AD02-4AFD-BF82-4F6502CF5B85}" presName="Parent6" presStyleLbl="revTx" presStyleIdx="0" presStyleCnt="0">
        <dgm:presLayoutVars>
          <dgm:chMax val="1"/>
          <dgm:chPref val="1"/>
          <dgm:bulletEnabled val="1"/>
        </dgm:presLayoutVars>
      </dgm:prSet>
      <dgm:spPr/>
    </dgm:pt>
    <dgm:pt modelId="{62E9D399-28A6-4A2B-843F-D9BFC430AA50}" type="pres">
      <dgm:prSet presAssocID="{E0226EF5-CB8C-4CD6-90F7-36F50F639190}" presName="Accent5" presStyleCnt="0"/>
      <dgm:spPr/>
    </dgm:pt>
    <dgm:pt modelId="{CF36E39A-FF81-4BA2-BB49-FCE2A5E9304E}" type="pres">
      <dgm:prSet presAssocID="{E0226EF5-CB8C-4CD6-90F7-36F50F639190}" presName="Accent" presStyleLbl="node1" presStyleIdx="1" presStyleCnt="6"/>
      <dgm:spPr/>
    </dgm:pt>
    <dgm:pt modelId="{5D790403-CD29-4719-8AF9-08386A6488E3}" type="pres">
      <dgm:prSet presAssocID="{E0226EF5-CB8C-4CD6-90F7-36F50F639190}" presName="ParentBackground5" presStyleCnt="0"/>
      <dgm:spPr/>
    </dgm:pt>
    <dgm:pt modelId="{E3021E93-E091-41DE-8D03-A31C405F1A17}" type="pres">
      <dgm:prSet presAssocID="{E0226EF5-CB8C-4CD6-90F7-36F50F639190}" presName="ParentBackground" presStyleLbl="fgAcc1" presStyleIdx="1" presStyleCnt="6"/>
      <dgm:spPr/>
    </dgm:pt>
    <dgm:pt modelId="{455CDF34-A313-44ED-B1D3-1F9D1590E297}" type="pres">
      <dgm:prSet presAssocID="{E0226EF5-CB8C-4CD6-90F7-36F50F639190}" presName="Parent5" presStyleLbl="revTx" presStyleIdx="0" presStyleCnt="0">
        <dgm:presLayoutVars>
          <dgm:chMax val="1"/>
          <dgm:chPref val="1"/>
          <dgm:bulletEnabled val="1"/>
        </dgm:presLayoutVars>
      </dgm:prSet>
      <dgm:spPr/>
    </dgm:pt>
    <dgm:pt modelId="{56536927-8A73-4C13-B411-EF2729CDFA96}" type="pres">
      <dgm:prSet presAssocID="{F1A27A2E-C0C3-4296-813F-FB142E9CC20D}" presName="Accent4" presStyleCnt="0"/>
      <dgm:spPr/>
    </dgm:pt>
    <dgm:pt modelId="{D50B71AA-5D17-467F-85CE-E3A17789AFE1}" type="pres">
      <dgm:prSet presAssocID="{F1A27A2E-C0C3-4296-813F-FB142E9CC20D}" presName="Accent" presStyleLbl="node1" presStyleIdx="2" presStyleCnt="6"/>
      <dgm:spPr/>
    </dgm:pt>
    <dgm:pt modelId="{DF26E517-1907-4749-9734-BCDD7627328F}" type="pres">
      <dgm:prSet presAssocID="{F1A27A2E-C0C3-4296-813F-FB142E9CC20D}" presName="ParentBackground4" presStyleCnt="0"/>
      <dgm:spPr/>
    </dgm:pt>
    <dgm:pt modelId="{4D0CAE92-3F72-46FE-A8E2-6CC8E1C285A8}" type="pres">
      <dgm:prSet presAssocID="{F1A27A2E-C0C3-4296-813F-FB142E9CC20D}" presName="ParentBackground" presStyleLbl="fgAcc1" presStyleIdx="2" presStyleCnt="6"/>
      <dgm:spPr/>
    </dgm:pt>
    <dgm:pt modelId="{2F1753D2-7C59-4182-85AB-BB1867CECBF6}" type="pres">
      <dgm:prSet presAssocID="{F1A27A2E-C0C3-4296-813F-FB142E9CC20D}" presName="Parent4" presStyleLbl="revTx" presStyleIdx="0" presStyleCnt="0">
        <dgm:presLayoutVars>
          <dgm:chMax val="1"/>
          <dgm:chPref val="1"/>
          <dgm:bulletEnabled val="1"/>
        </dgm:presLayoutVars>
      </dgm:prSet>
      <dgm:spPr/>
    </dgm:pt>
    <dgm:pt modelId="{7BEDA961-C42D-4670-A665-DE0D770CB721}" type="pres">
      <dgm:prSet presAssocID="{AA0DA932-7196-477A-8358-A7DCB28E8E61}" presName="Accent3" presStyleCnt="0"/>
      <dgm:spPr/>
    </dgm:pt>
    <dgm:pt modelId="{FC53B491-0061-47E3-A74C-6B311D023F3C}" type="pres">
      <dgm:prSet presAssocID="{AA0DA932-7196-477A-8358-A7DCB28E8E61}" presName="Accent" presStyleLbl="node1" presStyleIdx="3" presStyleCnt="6"/>
      <dgm:spPr/>
    </dgm:pt>
    <dgm:pt modelId="{23E8D44E-5F3D-4D96-8AC3-D537B70E354D}" type="pres">
      <dgm:prSet presAssocID="{AA0DA932-7196-477A-8358-A7DCB28E8E61}" presName="ParentBackground3" presStyleCnt="0"/>
      <dgm:spPr/>
    </dgm:pt>
    <dgm:pt modelId="{DFD803FD-A3E4-44C6-BE3B-1A07BF37F0FB}" type="pres">
      <dgm:prSet presAssocID="{AA0DA932-7196-477A-8358-A7DCB28E8E61}" presName="ParentBackground" presStyleLbl="fgAcc1" presStyleIdx="3" presStyleCnt="6"/>
      <dgm:spPr/>
    </dgm:pt>
    <dgm:pt modelId="{07C3FFA4-8D76-4954-A52A-F987D048A371}" type="pres">
      <dgm:prSet presAssocID="{AA0DA932-7196-477A-8358-A7DCB28E8E61}" presName="Parent3" presStyleLbl="revTx" presStyleIdx="0" presStyleCnt="0">
        <dgm:presLayoutVars>
          <dgm:chMax val="1"/>
          <dgm:chPref val="1"/>
          <dgm:bulletEnabled val="1"/>
        </dgm:presLayoutVars>
      </dgm:prSet>
      <dgm:spPr/>
    </dgm:pt>
    <dgm:pt modelId="{6387A88B-805A-48F1-86B3-9DF383B5A13E}" type="pres">
      <dgm:prSet presAssocID="{36F7B36E-6704-4EE8-8117-C77029FF8EC7}" presName="Accent2" presStyleCnt="0"/>
      <dgm:spPr/>
    </dgm:pt>
    <dgm:pt modelId="{24C40E61-B2B3-43F5-821D-E366CFF081BB}" type="pres">
      <dgm:prSet presAssocID="{36F7B36E-6704-4EE8-8117-C77029FF8EC7}" presName="Accent" presStyleLbl="node1" presStyleIdx="4" presStyleCnt="6"/>
      <dgm:spPr/>
    </dgm:pt>
    <dgm:pt modelId="{51043E7D-2037-42FA-B6F0-DDB7893E6EEA}" type="pres">
      <dgm:prSet presAssocID="{36F7B36E-6704-4EE8-8117-C77029FF8EC7}" presName="ParentBackground2" presStyleCnt="0"/>
      <dgm:spPr/>
    </dgm:pt>
    <dgm:pt modelId="{E815FACE-BDBC-4BC8-AAEE-6C30BB39F503}" type="pres">
      <dgm:prSet presAssocID="{36F7B36E-6704-4EE8-8117-C77029FF8EC7}" presName="ParentBackground" presStyleLbl="fgAcc1" presStyleIdx="4" presStyleCnt="6"/>
      <dgm:spPr/>
    </dgm:pt>
    <dgm:pt modelId="{862794CC-824C-4FB0-B11A-DE887B7C18E1}" type="pres">
      <dgm:prSet presAssocID="{36F7B36E-6704-4EE8-8117-C77029FF8EC7}" presName="Parent2" presStyleLbl="revTx" presStyleIdx="0" presStyleCnt="0">
        <dgm:presLayoutVars>
          <dgm:chMax val="1"/>
          <dgm:chPref val="1"/>
          <dgm:bulletEnabled val="1"/>
        </dgm:presLayoutVars>
      </dgm:prSet>
      <dgm:spPr/>
    </dgm:pt>
    <dgm:pt modelId="{D6B2DAFA-4BFE-412C-948D-B23CB1F605BA}" type="pres">
      <dgm:prSet presAssocID="{796A18D6-EF4C-42B4-B508-C899CB7CE79B}" presName="Accent1" presStyleCnt="0"/>
      <dgm:spPr/>
    </dgm:pt>
    <dgm:pt modelId="{8F8EC912-C0F1-43BF-B271-009892590F8A}" type="pres">
      <dgm:prSet presAssocID="{796A18D6-EF4C-42B4-B508-C899CB7CE79B}" presName="Accent" presStyleLbl="node1" presStyleIdx="5" presStyleCnt="6"/>
      <dgm:spPr/>
    </dgm:pt>
    <dgm:pt modelId="{176C84C8-CDC7-40CF-8E3B-F4E06B3D29F1}" type="pres">
      <dgm:prSet presAssocID="{796A18D6-EF4C-42B4-B508-C899CB7CE79B}" presName="ParentBackground1" presStyleCnt="0"/>
      <dgm:spPr/>
    </dgm:pt>
    <dgm:pt modelId="{41308DB0-44BE-4F5B-B05E-3F37094DA1A1}" type="pres">
      <dgm:prSet presAssocID="{796A18D6-EF4C-42B4-B508-C899CB7CE79B}" presName="ParentBackground" presStyleLbl="fgAcc1" presStyleIdx="5" presStyleCnt="6"/>
      <dgm:spPr/>
    </dgm:pt>
    <dgm:pt modelId="{AE2EDE25-1291-48A9-AF61-F81CF206C0EE}" type="pres">
      <dgm:prSet presAssocID="{796A18D6-EF4C-42B4-B508-C899CB7CE79B}" presName="Parent1" presStyleLbl="revTx" presStyleIdx="0" presStyleCnt="0">
        <dgm:presLayoutVars>
          <dgm:chMax val="1"/>
          <dgm:chPref val="1"/>
          <dgm:bulletEnabled val="1"/>
        </dgm:presLayoutVars>
      </dgm:prSet>
      <dgm:spPr/>
    </dgm:pt>
  </dgm:ptLst>
  <dgm:cxnLst>
    <dgm:cxn modelId="{42A14E01-FA65-48DA-A337-26F1F5735210}" type="presOf" srcId="{36F7B36E-6704-4EE8-8117-C77029FF8EC7}" destId="{E815FACE-BDBC-4BC8-AAEE-6C30BB39F503}" srcOrd="0" destOrd="0" presId="urn:microsoft.com/office/officeart/2011/layout/CircleProcess"/>
    <dgm:cxn modelId="{7FBE6C08-2C96-4874-A912-79776AD47EA6}" type="presOf" srcId="{E0226EF5-CB8C-4CD6-90F7-36F50F639190}" destId="{455CDF34-A313-44ED-B1D3-1F9D1590E297}" srcOrd="1" destOrd="0" presId="urn:microsoft.com/office/officeart/2011/layout/CircleProcess"/>
    <dgm:cxn modelId="{DBC4613B-81E9-4B17-894C-FC3DCC2C7AC4}" srcId="{FA91D481-D993-40E7-94A3-6143D691AB93}" destId="{F1A27A2E-C0C3-4296-813F-FB142E9CC20D}" srcOrd="3" destOrd="0" parTransId="{5A144376-1F98-4C94-9AC9-89E830055712}" sibTransId="{9E74AEB2-33C7-4CA1-BCB4-E1E70DD21AF5}"/>
    <dgm:cxn modelId="{CA9BAF70-E5D7-4BAF-83EA-94B9E7370967}" type="presOf" srcId="{F1A27A2E-C0C3-4296-813F-FB142E9CC20D}" destId="{2F1753D2-7C59-4182-85AB-BB1867CECBF6}" srcOrd="1" destOrd="0" presId="urn:microsoft.com/office/officeart/2011/layout/CircleProcess"/>
    <dgm:cxn modelId="{3A982173-798F-48ED-BFEC-8653C5E0B7BF}" srcId="{FA91D481-D993-40E7-94A3-6143D691AB93}" destId="{796A18D6-EF4C-42B4-B508-C899CB7CE79B}" srcOrd="0" destOrd="0" parTransId="{0BCBBEB1-81A7-42EB-85A4-5C99252A814F}" sibTransId="{DD293531-8E9B-4DB0-87DD-2FFF4307A70E}"/>
    <dgm:cxn modelId="{D8D8D174-6C8F-4C23-9F0D-C29DCBFF4B00}" type="presOf" srcId="{FA91D481-D993-40E7-94A3-6143D691AB93}" destId="{C26988A6-3B5F-4540-A66D-7A9C3F322AC5}" srcOrd="0" destOrd="0" presId="urn:microsoft.com/office/officeart/2011/layout/CircleProcess"/>
    <dgm:cxn modelId="{D2397285-3CCB-4A82-B111-8112AF3ADD8F}" srcId="{FA91D481-D993-40E7-94A3-6143D691AB93}" destId="{AA0DA932-7196-477A-8358-A7DCB28E8E61}" srcOrd="2" destOrd="0" parTransId="{215AF639-AA81-410C-B946-7B85BF96069B}" sibTransId="{AD6FA464-77CC-46BC-A0C2-401DEA3D36F5}"/>
    <dgm:cxn modelId="{01278496-191A-4772-A570-146CACF06599}" srcId="{FA91D481-D993-40E7-94A3-6143D691AB93}" destId="{3F11BA93-AD02-4AFD-BF82-4F6502CF5B85}" srcOrd="5" destOrd="0" parTransId="{DAF8DBFD-6114-445E-8234-93246E48024C}" sibTransId="{6637EE12-17FA-495C-81B1-7DA825C464B2}"/>
    <dgm:cxn modelId="{7C101097-72DD-4D76-A579-67DDF48B1A62}" type="presOf" srcId="{AA0DA932-7196-477A-8358-A7DCB28E8E61}" destId="{07C3FFA4-8D76-4954-A52A-F987D048A371}" srcOrd="1" destOrd="0" presId="urn:microsoft.com/office/officeart/2011/layout/CircleProcess"/>
    <dgm:cxn modelId="{A51F6A9A-D254-47F3-B315-A99FB333FBBB}" type="presOf" srcId="{E0226EF5-CB8C-4CD6-90F7-36F50F639190}" destId="{E3021E93-E091-41DE-8D03-A31C405F1A17}" srcOrd="0" destOrd="0" presId="urn:microsoft.com/office/officeart/2011/layout/CircleProcess"/>
    <dgm:cxn modelId="{661B379E-F832-40F9-9866-4A40A1E6FC86}" type="presOf" srcId="{F1A27A2E-C0C3-4296-813F-FB142E9CC20D}" destId="{4D0CAE92-3F72-46FE-A8E2-6CC8E1C285A8}" srcOrd="0" destOrd="0" presId="urn:microsoft.com/office/officeart/2011/layout/CircleProcess"/>
    <dgm:cxn modelId="{EB89E5A3-7AF0-48A0-AE33-B6D657FF060D}" type="presOf" srcId="{796A18D6-EF4C-42B4-B508-C899CB7CE79B}" destId="{41308DB0-44BE-4F5B-B05E-3F37094DA1A1}" srcOrd="0" destOrd="0" presId="urn:microsoft.com/office/officeart/2011/layout/CircleProcess"/>
    <dgm:cxn modelId="{4DE2FBBD-7006-4CC1-8F87-9EC3F9FAB237}" type="presOf" srcId="{3F11BA93-AD02-4AFD-BF82-4F6502CF5B85}" destId="{2B3A4AC2-9099-4D15-B4B1-F5EF3EFE8774}" srcOrd="1" destOrd="0" presId="urn:microsoft.com/office/officeart/2011/layout/CircleProcess"/>
    <dgm:cxn modelId="{FADD33C2-CF19-4175-9F60-43AEBDA7828F}" type="presOf" srcId="{AA0DA932-7196-477A-8358-A7DCB28E8E61}" destId="{DFD803FD-A3E4-44C6-BE3B-1A07BF37F0FB}" srcOrd="0" destOrd="0" presId="urn:microsoft.com/office/officeart/2011/layout/CircleProcess"/>
    <dgm:cxn modelId="{F05B7CCC-4D2E-4152-9055-82F2C262AB93}" srcId="{FA91D481-D993-40E7-94A3-6143D691AB93}" destId="{E0226EF5-CB8C-4CD6-90F7-36F50F639190}" srcOrd="4" destOrd="0" parTransId="{A434E253-B626-4416-917C-16DBEE309C85}" sibTransId="{A939FC66-9711-4ABD-AE84-D74EECF4C59B}"/>
    <dgm:cxn modelId="{4C673ED5-F8AD-4D69-B8A3-EFD6B53D169B}" type="presOf" srcId="{796A18D6-EF4C-42B4-B508-C899CB7CE79B}" destId="{AE2EDE25-1291-48A9-AF61-F81CF206C0EE}" srcOrd="1" destOrd="0" presId="urn:microsoft.com/office/officeart/2011/layout/CircleProcess"/>
    <dgm:cxn modelId="{1BDAEEE2-079E-4004-8236-B528D23A3437}" type="presOf" srcId="{36F7B36E-6704-4EE8-8117-C77029FF8EC7}" destId="{862794CC-824C-4FB0-B11A-DE887B7C18E1}" srcOrd="1" destOrd="0" presId="urn:microsoft.com/office/officeart/2011/layout/CircleProcess"/>
    <dgm:cxn modelId="{F96D9CE3-8781-4DB8-90CD-49C411D25A13}" type="presOf" srcId="{3F11BA93-AD02-4AFD-BF82-4F6502CF5B85}" destId="{2ADDA968-BFE1-40EE-BA47-3E7A8AE3FC65}" srcOrd="0" destOrd="0" presId="urn:microsoft.com/office/officeart/2011/layout/CircleProcess"/>
    <dgm:cxn modelId="{513D3DEE-5BA6-4795-BC14-907646573C09}" srcId="{FA91D481-D993-40E7-94A3-6143D691AB93}" destId="{36F7B36E-6704-4EE8-8117-C77029FF8EC7}" srcOrd="1" destOrd="0" parTransId="{9129A1ED-BD32-4033-9A4E-FD86969093C5}" sibTransId="{69370105-2916-46FE-A435-D9E953EEF421}"/>
    <dgm:cxn modelId="{4FB79FD5-3E03-4B47-8211-F2F22BFCD191}" type="presParOf" srcId="{C26988A6-3B5F-4540-A66D-7A9C3F322AC5}" destId="{06218038-C7D7-4EBC-870F-36E4F1F41D59}" srcOrd="0" destOrd="0" presId="urn:microsoft.com/office/officeart/2011/layout/CircleProcess"/>
    <dgm:cxn modelId="{54310558-07CD-417A-AEAF-7849FF01B5E8}" type="presParOf" srcId="{06218038-C7D7-4EBC-870F-36E4F1F41D59}" destId="{78D09A1D-CA5B-4096-93F9-F92A2D570666}" srcOrd="0" destOrd="0" presId="urn:microsoft.com/office/officeart/2011/layout/CircleProcess"/>
    <dgm:cxn modelId="{664F298A-968A-441D-A7E4-568DB0D32443}" type="presParOf" srcId="{C26988A6-3B5F-4540-A66D-7A9C3F322AC5}" destId="{2D96A448-C489-421B-9B25-6FAFDE3542A9}" srcOrd="1" destOrd="0" presId="urn:microsoft.com/office/officeart/2011/layout/CircleProcess"/>
    <dgm:cxn modelId="{FE8456BD-2AF8-4E0E-A61B-F18E848C786E}" type="presParOf" srcId="{2D96A448-C489-421B-9B25-6FAFDE3542A9}" destId="{2ADDA968-BFE1-40EE-BA47-3E7A8AE3FC65}" srcOrd="0" destOrd="0" presId="urn:microsoft.com/office/officeart/2011/layout/CircleProcess"/>
    <dgm:cxn modelId="{5F2C1042-3CA6-4A6B-8CE9-6AF757B92C44}" type="presParOf" srcId="{C26988A6-3B5F-4540-A66D-7A9C3F322AC5}" destId="{2B3A4AC2-9099-4D15-B4B1-F5EF3EFE8774}" srcOrd="2" destOrd="0" presId="urn:microsoft.com/office/officeart/2011/layout/CircleProcess"/>
    <dgm:cxn modelId="{F9E667D3-EC4B-4D68-AD3D-F6051DC22C13}" type="presParOf" srcId="{C26988A6-3B5F-4540-A66D-7A9C3F322AC5}" destId="{62E9D399-28A6-4A2B-843F-D9BFC430AA50}" srcOrd="3" destOrd="0" presId="urn:microsoft.com/office/officeart/2011/layout/CircleProcess"/>
    <dgm:cxn modelId="{BB638830-DB74-487E-B592-2A67251B5D9C}" type="presParOf" srcId="{62E9D399-28A6-4A2B-843F-D9BFC430AA50}" destId="{CF36E39A-FF81-4BA2-BB49-FCE2A5E9304E}" srcOrd="0" destOrd="0" presId="urn:microsoft.com/office/officeart/2011/layout/CircleProcess"/>
    <dgm:cxn modelId="{88EF458A-B10F-4863-922D-FF4162E241D6}" type="presParOf" srcId="{C26988A6-3B5F-4540-A66D-7A9C3F322AC5}" destId="{5D790403-CD29-4719-8AF9-08386A6488E3}" srcOrd="4" destOrd="0" presId="urn:microsoft.com/office/officeart/2011/layout/CircleProcess"/>
    <dgm:cxn modelId="{03018369-E4CA-4EF9-9BBF-7C5C89820618}" type="presParOf" srcId="{5D790403-CD29-4719-8AF9-08386A6488E3}" destId="{E3021E93-E091-41DE-8D03-A31C405F1A17}" srcOrd="0" destOrd="0" presId="urn:microsoft.com/office/officeart/2011/layout/CircleProcess"/>
    <dgm:cxn modelId="{8CD4AB67-E4F7-4D5A-812E-F656AF03091A}" type="presParOf" srcId="{C26988A6-3B5F-4540-A66D-7A9C3F322AC5}" destId="{455CDF34-A313-44ED-B1D3-1F9D1590E297}" srcOrd="5" destOrd="0" presId="urn:microsoft.com/office/officeart/2011/layout/CircleProcess"/>
    <dgm:cxn modelId="{8DE18580-5EFE-45DD-A62C-8B60071D377A}" type="presParOf" srcId="{C26988A6-3B5F-4540-A66D-7A9C3F322AC5}" destId="{56536927-8A73-4C13-B411-EF2729CDFA96}" srcOrd="6" destOrd="0" presId="urn:microsoft.com/office/officeart/2011/layout/CircleProcess"/>
    <dgm:cxn modelId="{594CB023-E8F6-4B10-A48F-27AD043A7620}" type="presParOf" srcId="{56536927-8A73-4C13-B411-EF2729CDFA96}" destId="{D50B71AA-5D17-467F-85CE-E3A17789AFE1}" srcOrd="0" destOrd="0" presId="urn:microsoft.com/office/officeart/2011/layout/CircleProcess"/>
    <dgm:cxn modelId="{C55FF0B4-3F84-4C2D-B228-98E9C53B9499}" type="presParOf" srcId="{C26988A6-3B5F-4540-A66D-7A9C3F322AC5}" destId="{DF26E517-1907-4749-9734-BCDD7627328F}" srcOrd="7" destOrd="0" presId="urn:microsoft.com/office/officeart/2011/layout/CircleProcess"/>
    <dgm:cxn modelId="{DD6E45E9-DC6D-4B9C-881D-705D8CC65724}" type="presParOf" srcId="{DF26E517-1907-4749-9734-BCDD7627328F}" destId="{4D0CAE92-3F72-46FE-A8E2-6CC8E1C285A8}" srcOrd="0" destOrd="0" presId="urn:microsoft.com/office/officeart/2011/layout/CircleProcess"/>
    <dgm:cxn modelId="{51354D92-B461-4508-8363-8C320FEF3475}" type="presParOf" srcId="{C26988A6-3B5F-4540-A66D-7A9C3F322AC5}" destId="{2F1753D2-7C59-4182-85AB-BB1867CECBF6}" srcOrd="8" destOrd="0" presId="urn:microsoft.com/office/officeart/2011/layout/CircleProcess"/>
    <dgm:cxn modelId="{6569FEC2-B5DB-4E8F-9377-CF8F9F8A4551}" type="presParOf" srcId="{C26988A6-3B5F-4540-A66D-7A9C3F322AC5}" destId="{7BEDA961-C42D-4670-A665-DE0D770CB721}" srcOrd="9" destOrd="0" presId="urn:microsoft.com/office/officeart/2011/layout/CircleProcess"/>
    <dgm:cxn modelId="{335DFBAB-177C-42A0-92CC-42ADA0026378}" type="presParOf" srcId="{7BEDA961-C42D-4670-A665-DE0D770CB721}" destId="{FC53B491-0061-47E3-A74C-6B311D023F3C}" srcOrd="0" destOrd="0" presId="urn:microsoft.com/office/officeart/2011/layout/CircleProcess"/>
    <dgm:cxn modelId="{BDD8E28A-15B0-479F-8006-8CCDA08DD8A7}" type="presParOf" srcId="{C26988A6-3B5F-4540-A66D-7A9C3F322AC5}" destId="{23E8D44E-5F3D-4D96-8AC3-D537B70E354D}" srcOrd="10" destOrd="0" presId="urn:microsoft.com/office/officeart/2011/layout/CircleProcess"/>
    <dgm:cxn modelId="{03EA6C8A-5D75-4EA7-9D1B-09304F8B4927}" type="presParOf" srcId="{23E8D44E-5F3D-4D96-8AC3-D537B70E354D}" destId="{DFD803FD-A3E4-44C6-BE3B-1A07BF37F0FB}" srcOrd="0" destOrd="0" presId="urn:microsoft.com/office/officeart/2011/layout/CircleProcess"/>
    <dgm:cxn modelId="{D09F4808-7322-4B22-8B67-BC95B2ACDD0D}" type="presParOf" srcId="{C26988A6-3B5F-4540-A66D-7A9C3F322AC5}" destId="{07C3FFA4-8D76-4954-A52A-F987D048A371}" srcOrd="11" destOrd="0" presId="urn:microsoft.com/office/officeart/2011/layout/CircleProcess"/>
    <dgm:cxn modelId="{CBC732E3-9F4F-4770-81FC-F1728C495406}" type="presParOf" srcId="{C26988A6-3B5F-4540-A66D-7A9C3F322AC5}" destId="{6387A88B-805A-48F1-86B3-9DF383B5A13E}" srcOrd="12" destOrd="0" presId="urn:microsoft.com/office/officeart/2011/layout/CircleProcess"/>
    <dgm:cxn modelId="{F0741C4B-A5AC-48E3-B262-1C9EBBDB44F7}" type="presParOf" srcId="{6387A88B-805A-48F1-86B3-9DF383B5A13E}" destId="{24C40E61-B2B3-43F5-821D-E366CFF081BB}" srcOrd="0" destOrd="0" presId="urn:microsoft.com/office/officeart/2011/layout/CircleProcess"/>
    <dgm:cxn modelId="{3F4951E6-6697-4FEA-9D3A-BF9DA550A7E8}" type="presParOf" srcId="{C26988A6-3B5F-4540-A66D-7A9C3F322AC5}" destId="{51043E7D-2037-42FA-B6F0-DDB7893E6EEA}" srcOrd="13" destOrd="0" presId="urn:microsoft.com/office/officeart/2011/layout/CircleProcess"/>
    <dgm:cxn modelId="{9495B11A-E957-4A7A-B73B-5707E79F60C6}" type="presParOf" srcId="{51043E7D-2037-42FA-B6F0-DDB7893E6EEA}" destId="{E815FACE-BDBC-4BC8-AAEE-6C30BB39F503}" srcOrd="0" destOrd="0" presId="urn:microsoft.com/office/officeart/2011/layout/CircleProcess"/>
    <dgm:cxn modelId="{7D54F733-740A-4BF5-A974-8224AC6068CA}" type="presParOf" srcId="{C26988A6-3B5F-4540-A66D-7A9C3F322AC5}" destId="{862794CC-824C-4FB0-B11A-DE887B7C18E1}" srcOrd="14" destOrd="0" presId="urn:microsoft.com/office/officeart/2011/layout/CircleProcess"/>
    <dgm:cxn modelId="{448C1664-D5B7-45F1-953E-6336DA583753}" type="presParOf" srcId="{C26988A6-3B5F-4540-A66D-7A9C3F322AC5}" destId="{D6B2DAFA-4BFE-412C-948D-B23CB1F605BA}" srcOrd="15" destOrd="0" presId="urn:microsoft.com/office/officeart/2011/layout/CircleProcess"/>
    <dgm:cxn modelId="{DFFD8270-384D-405B-A968-57124CED718C}" type="presParOf" srcId="{D6B2DAFA-4BFE-412C-948D-B23CB1F605BA}" destId="{8F8EC912-C0F1-43BF-B271-009892590F8A}" srcOrd="0" destOrd="0" presId="urn:microsoft.com/office/officeart/2011/layout/CircleProcess"/>
    <dgm:cxn modelId="{B28CAC51-67EC-4796-AEF9-F70531D0476E}" type="presParOf" srcId="{C26988A6-3B5F-4540-A66D-7A9C3F322AC5}" destId="{176C84C8-CDC7-40CF-8E3B-F4E06B3D29F1}" srcOrd="16" destOrd="0" presId="urn:microsoft.com/office/officeart/2011/layout/CircleProcess"/>
    <dgm:cxn modelId="{3ED6C961-0F68-4413-AA7B-DDCC047124C5}" type="presParOf" srcId="{176C84C8-CDC7-40CF-8E3B-F4E06B3D29F1}" destId="{41308DB0-44BE-4F5B-B05E-3F37094DA1A1}" srcOrd="0" destOrd="0" presId="urn:microsoft.com/office/officeart/2011/layout/CircleProcess"/>
    <dgm:cxn modelId="{9B3AC9DF-5002-44E4-ABFD-52B1732DB098}" type="presParOf" srcId="{C26988A6-3B5F-4540-A66D-7A9C3F322AC5}" destId="{AE2EDE25-1291-48A9-AF61-F81CF206C0EE}" srcOrd="17" destOrd="0" presId="urn:microsoft.com/office/officeart/2011/layout/Circle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DC621C-3F3E-4EB0-8712-7696D63D5769}"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GB"/>
        </a:p>
      </dgm:t>
    </dgm:pt>
    <dgm:pt modelId="{FF264AAD-D186-4335-81B3-C73458897D65}">
      <dgm:prSet phldrT="[Text]"/>
      <dgm:spPr/>
      <dgm:t>
        <a:bodyPr/>
        <a:lstStyle/>
        <a:p>
          <a:r>
            <a:rPr lang="en-GB" dirty="0"/>
            <a:t>Financial Literacy</a:t>
          </a:r>
        </a:p>
      </dgm:t>
    </dgm:pt>
    <dgm:pt modelId="{E7FAFC77-4516-49FE-9563-E6A3A308E53B}" type="parTrans" cxnId="{B7D5E564-091C-42E2-8AA0-09350D5A0352}">
      <dgm:prSet/>
      <dgm:spPr/>
      <dgm:t>
        <a:bodyPr/>
        <a:lstStyle/>
        <a:p>
          <a:endParaRPr lang="en-GB"/>
        </a:p>
      </dgm:t>
    </dgm:pt>
    <dgm:pt modelId="{0CC81F96-2465-464A-A42A-911F206B55E2}" type="sibTrans" cxnId="{B7D5E564-091C-42E2-8AA0-09350D5A0352}">
      <dgm:prSet/>
      <dgm:spPr/>
      <dgm:t>
        <a:bodyPr/>
        <a:lstStyle/>
        <a:p>
          <a:endParaRPr lang="en-GB"/>
        </a:p>
      </dgm:t>
    </dgm:pt>
    <dgm:pt modelId="{7DBB8EFC-1BB8-419E-90FD-A5768D35CC45}">
      <dgm:prSet phldrT="[Text]"/>
      <dgm:spPr/>
      <dgm:t>
        <a:bodyPr/>
        <a:lstStyle/>
        <a:p>
          <a:r>
            <a:rPr lang="en-GB" dirty="0"/>
            <a:t>Open Banking </a:t>
          </a:r>
        </a:p>
      </dgm:t>
    </dgm:pt>
    <dgm:pt modelId="{5DA8E189-7BE5-4F61-B2EC-1A833B6FE3A7}" type="parTrans" cxnId="{F0778B32-85E9-4F21-8816-87FCF9D2EC05}">
      <dgm:prSet/>
      <dgm:spPr/>
      <dgm:t>
        <a:bodyPr/>
        <a:lstStyle/>
        <a:p>
          <a:endParaRPr lang="en-GB"/>
        </a:p>
      </dgm:t>
    </dgm:pt>
    <dgm:pt modelId="{BF4BEF05-2790-4E28-AF7E-A25AC3BD68CE}" type="sibTrans" cxnId="{F0778B32-85E9-4F21-8816-87FCF9D2EC05}">
      <dgm:prSet/>
      <dgm:spPr/>
      <dgm:t>
        <a:bodyPr/>
        <a:lstStyle/>
        <a:p>
          <a:endParaRPr lang="en-GB"/>
        </a:p>
      </dgm:t>
    </dgm:pt>
    <dgm:pt modelId="{31F34BC5-08FF-430C-A573-311381011B54}">
      <dgm:prSet phldrT="[Text]"/>
      <dgm:spPr/>
      <dgm:t>
        <a:bodyPr/>
        <a:lstStyle/>
        <a:p>
          <a:r>
            <a:rPr lang="en-GB" dirty="0"/>
            <a:t>Establish a Fintech Consolidated Fund </a:t>
          </a:r>
        </a:p>
      </dgm:t>
    </dgm:pt>
    <dgm:pt modelId="{48378392-A18C-4EA8-8504-D1C1BE22CF45}" type="parTrans" cxnId="{9D3A1C8A-8446-44A3-BF25-D799EE8642CB}">
      <dgm:prSet/>
      <dgm:spPr/>
      <dgm:t>
        <a:bodyPr/>
        <a:lstStyle/>
        <a:p>
          <a:endParaRPr lang="en-GB"/>
        </a:p>
      </dgm:t>
    </dgm:pt>
    <dgm:pt modelId="{9BA50AF2-81D1-40D4-AF9B-00564207CA2E}" type="sibTrans" cxnId="{9D3A1C8A-8446-44A3-BF25-D799EE8642CB}">
      <dgm:prSet/>
      <dgm:spPr/>
      <dgm:t>
        <a:bodyPr/>
        <a:lstStyle/>
        <a:p>
          <a:endParaRPr lang="en-GB"/>
        </a:p>
      </dgm:t>
    </dgm:pt>
    <dgm:pt modelId="{0D3C6741-45DB-4591-8F57-10304184DE99}">
      <dgm:prSet phldrT="[Text]"/>
      <dgm:spPr/>
      <dgm:t>
        <a:bodyPr/>
        <a:lstStyle/>
        <a:p>
          <a:r>
            <a:rPr lang="en-GB" dirty="0"/>
            <a:t>Digital ID </a:t>
          </a:r>
        </a:p>
      </dgm:t>
    </dgm:pt>
    <dgm:pt modelId="{C0E30C3D-CA96-4DD0-BD16-755E22AC418B}" type="parTrans" cxnId="{F88640F6-7C3F-4194-A4C8-12B81BC8EA29}">
      <dgm:prSet/>
      <dgm:spPr/>
      <dgm:t>
        <a:bodyPr/>
        <a:lstStyle/>
        <a:p>
          <a:endParaRPr lang="en-GB"/>
        </a:p>
      </dgm:t>
    </dgm:pt>
    <dgm:pt modelId="{6BEA791B-5E5E-4884-AF86-D2AAF3279516}" type="sibTrans" cxnId="{F88640F6-7C3F-4194-A4C8-12B81BC8EA29}">
      <dgm:prSet/>
      <dgm:spPr/>
      <dgm:t>
        <a:bodyPr/>
        <a:lstStyle/>
        <a:p>
          <a:endParaRPr lang="en-GB"/>
        </a:p>
      </dgm:t>
    </dgm:pt>
    <dgm:pt modelId="{C4AFCDF5-81C8-4A46-BE06-0C847E0CA8EF}">
      <dgm:prSet phldrT="[Text]"/>
      <dgm:spPr/>
      <dgm:t>
        <a:bodyPr/>
        <a:lstStyle/>
        <a:p>
          <a:r>
            <a:rPr lang="en-GB" dirty="0"/>
            <a:t>Digital KYC Process </a:t>
          </a:r>
        </a:p>
      </dgm:t>
    </dgm:pt>
    <dgm:pt modelId="{3019D687-E741-470B-BA20-234D90F7BC2D}" type="parTrans" cxnId="{CDE2A4D9-6DB5-444D-BC15-582DE0E69856}">
      <dgm:prSet/>
      <dgm:spPr/>
      <dgm:t>
        <a:bodyPr/>
        <a:lstStyle/>
        <a:p>
          <a:endParaRPr lang="en-GB"/>
        </a:p>
      </dgm:t>
    </dgm:pt>
    <dgm:pt modelId="{69FF3DE1-A7DC-46AD-9B0E-1DDA8DAD0A54}" type="sibTrans" cxnId="{CDE2A4D9-6DB5-444D-BC15-582DE0E69856}">
      <dgm:prSet/>
      <dgm:spPr/>
      <dgm:t>
        <a:bodyPr/>
        <a:lstStyle/>
        <a:p>
          <a:endParaRPr lang="en-GB"/>
        </a:p>
      </dgm:t>
    </dgm:pt>
    <dgm:pt modelId="{EEB87B8E-640F-46F3-A236-E940E09B2CEA}">
      <dgm:prSet phldrT="[Text]"/>
      <dgm:spPr/>
      <dgm:t>
        <a:bodyPr/>
        <a:lstStyle/>
        <a:p>
          <a:endParaRPr lang="en-GB"/>
        </a:p>
      </dgm:t>
    </dgm:pt>
    <dgm:pt modelId="{9B32BD7D-C9F4-4299-80BA-F7B6216A4DF4}" type="parTrans" cxnId="{9E94A622-5ADA-4604-9155-E0AA25F05C22}">
      <dgm:prSet/>
      <dgm:spPr/>
      <dgm:t>
        <a:bodyPr/>
        <a:lstStyle/>
        <a:p>
          <a:endParaRPr lang="en-GB"/>
        </a:p>
      </dgm:t>
    </dgm:pt>
    <dgm:pt modelId="{38375309-F53D-4B9A-9B02-8A3179EAB3C7}" type="sibTrans" cxnId="{9E94A622-5ADA-4604-9155-E0AA25F05C22}">
      <dgm:prSet/>
      <dgm:spPr/>
      <dgm:t>
        <a:bodyPr/>
        <a:lstStyle/>
        <a:p>
          <a:endParaRPr lang="en-GB"/>
        </a:p>
      </dgm:t>
    </dgm:pt>
    <dgm:pt modelId="{BF033FAD-8F66-48A5-A44B-7720B754D16E}" type="pres">
      <dgm:prSet presAssocID="{A0DC621C-3F3E-4EB0-8712-7696D63D5769}" presName="outerComposite" presStyleCnt="0">
        <dgm:presLayoutVars>
          <dgm:chMax val="5"/>
          <dgm:dir/>
          <dgm:resizeHandles val="exact"/>
        </dgm:presLayoutVars>
      </dgm:prSet>
      <dgm:spPr/>
    </dgm:pt>
    <dgm:pt modelId="{0CB3380D-DDD4-4478-AE72-7AA9803BECF6}" type="pres">
      <dgm:prSet presAssocID="{A0DC621C-3F3E-4EB0-8712-7696D63D5769}" presName="dummyMaxCanvas" presStyleCnt="0">
        <dgm:presLayoutVars/>
      </dgm:prSet>
      <dgm:spPr/>
    </dgm:pt>
    <dgm:pt modelId="{18504841-9D0D-431C-B120-A2D94642FA5F}" type="pres">
      <dgm:prSet presAssocID="{A0DC621C-3F3E-4EB0-8712-7696D63D5769}" presName="FiveNodes_1" presStyleLbl="node1" presStyleIdx="0" presStyleCnt="5">
        <dgm:presLayoutVars>
          <dgm:bulletEnabled val="1"/>
        </dgm:presLayoutVars>
      </dgm:prSet>
      <dgm:spPr/>
    </dgm:pt>
    <dgm:pt modelId="{9E9C9644-993C-4F9C-A0CB-00D0577A86B2}" type="pres">
      <dgm:prSet presAssocID="{A0DC621C-3F3E-4EB0-8712-7696D63D5769}" presName="FiveNodes_2" presStyleLbl="node1" presStyleIdx="1" presStyleCnt="5">
        <dgm:presLayoutVars>
          <dgm:bulletEnabled val="1"/>
        </dgm:presLayoutVars>
      </dgm:prSet>
      <dgm:spPr/>
    </dgm:pt>
    <dgm:pt modelId="{C32D32D2-1658-401B-811F-91134E3A54E5}" type="pres">
      <dgm:prSet presAssocID="{A0DC621C-3F3E-4EB0-8712-7696D63D5769}" presName="FiveNodes_3" presStyleLbl="node1" presStyleIdx="2" presStyleCnt="5">
        <dgm:presLayoutVars>
          <dgm:bulletEnabled val="1"/>
        </dgm:presLayoutVars>
      </dgm:prSet>
      <dgm:spPr/>
    </dgm:pt>
    <dgm:pt modelId="{B8D0EDFC-9242-40A4-A30F-61A2E5C1D63C}" type="pres">
      <dgm:prSet presAssocID="{A0DC621C-3F3E-4EB0-8712-7696D63D5769}" presName="FiveNodes_4" presStyleLbl="node1" presStyleIdx="3" presStyleCnt="5">
        <dgm:presLayoutVars>
          <dgm:bulletEnabled val="1"/>
        </dgm:presLayoutVars>
      </dgm:prSet>
      <dgm:spPr/>
    </dgm:pt>
    <dgm:pt modelId="{D25B3F49-3359-4D78-85EE-D19FB997B9C3}" type="pres">
      <dgm:prSet presAssocID="{A0DC621C-3F3E-4EB0-8712-7696D63D5769}" presName="FiveNodes_5" presStyleLbl="node1" presStyleIdx="4" presStyleCnt="5">
        <dgm:presLayoutVars>
          <dgm:bulletEnabled val="1"/>
        </dgm:presLayoutVars>
      </dgm:prSet>
      <dgm:spPr/>
    </dgm:pt>
    <dgm:pt modelId="{ACA8D590-98D7-4958-A6D0-81B26426F009}" type="pres">
      <dgm:prSet presAssocID="{A0DC621C-3F3E-4EB0-8712-7696D63D5769}" presName="FiveConn_1-2" presStyleLbl="fgAccFollowNode1" presStyleIdx="0" presStyleCnt="4">
        <dgm:presLayoutVars>
          <dgm:bulletEnabled val="1"/>
        </dgm:presLayoutVars>
      </dgm:prSet>
      <dgm:spPr/>
    </dgm:pt>
    <dgm:pt modelId="{BEE40F09-837B-4207-B981-1BE93D1C39E7}" type="pres">
      <dgm:prSet presAssocID="{A0DC621C-3F3E-4EB0-8712-7696D63D5769}" presName="FiveConn_2-3" presStyleLbl="fgAccFollowNode1" presStyleIdx="1" presStyleCnt="4">
        <dgm:presLayoutVars>
          <dgm:bulletEnabled val="1"/>
        </dgm:presLayoutVars>
      </dgm:prSet>
      <dgm:spPr/>
    </dgm:pt>
    <dgm:pt modelId="{2B51917D-2411-4940-8642-00990CC1CBB3}" type="pres">
      <dgm:prSet presAssocID="{A0DC621C-3F3E-4EB0-8712-7696D63D5769}" presName="FiveConn_3-4" presStyleLbl="fgAccFollowNode1" presStyleIdx="2" presStyleCnt="4">
        <dgm:presLayoutVars>
          <dgm:bulletEnabled val="1"/>
        </dgm:presLayoutVars>
      </dgm:prSet>
      <dgm:spPr/>
    </dgm:pt>
    <dgm:pt modelId="{C4A83C84-B8C0-466F-9EEC-4A3BF24794BE}" type="pres">
      <dgm:prSet presAssocID="{A0DC621C-3F3E-4EB0-8712-7696D63D5769}" presName="FiveConn_4-5" presStyleLbl="fgAccFollowNode1" presStyleIdx="3" presStyleCnt="4">
        <dgm:presLayoutVars>
          <dgm:bulletEnabled val="1"/>
        </dgm:presLayoutVars>
      </dgm:prSet>
      <dgm:spPr/>
    </dgm:pt>
    <dgm:pt modelId="{035810BE-295A-416E-BFE3-8749B00064FF}" type="pres">
      <dgm:prSet presAssocID="{A0DC621C-3F3E-4EB0-8712-7696D63D5769}" presName="FiveNodes_1_text" presStyleLbl="node1" presStyleIdx="4" presStyleCnt="5">
        <dgm:presLayoutVars>
          <dgm:bulletEnabled val="1"/>
        </dgm:presLayoutVars>
      </dgm:prSet>
      <dgm:spPr/>
    </dgm:pt>
    <dgm:pt modelId="{8FD69BA5-184F-476B-842F-8F82F85E5A3B}" type="pres">
      <dgm:prSet presAssocID="{A0DC621C-3F3E-4EB0-8712-7696D63D5769}" presName="FiveNodes_2_text" presStyleLbl="node1" presStyleIdx="4" presStyleCnt="5">
        <dgm:presLayoutVars>
          <dgm:bulletEnabled val="1"/>
        </dgm:presLayoutVars>
      </dgm:prSet>
      <dgm:spPr/>
    </dgm:pt>
    <dgm:pt modelId="{9069E630-5230-4DD5-8D33-2BC7C743335C}" type="pres">
      <dgm:prSet presAssocID="{A0DC621C-3F3E-4EB0-8712-7696D63D5769}" presName="FiveNodes_3_text" presStyleLbl="node1" presStyleIdx="4" presStyleCnt="5">
        <dgm:presLayoutVars>
          <dgm:bulletEnabled val="1"/>
        </dgm:presLayoutVars>
      </dgm:prSet>
      <dgm:spPr/>
    </dgm:pt>
    <dgm:pt modelId="{2FCA8BD5-0D01-47D0-A074-6E613BB25C8F}" type="pres">
      <dgm:prSet presAssocID="{A0DC621C-3F3E-4EB0-8712-7696D63D5769}" presName="FiveNodes_4_text" presStyleLbl="node1" presStyleIdx="4" presStyleCnt="5">
        <dgm:presLayoutVars>
          <dgm:bulletEnabled val="1"/>
        </dgm:presLayoutVars>
      </dgm:prSet>
      <dgm:spPr/>
    </dgm:pt>
    <dgm:pt modelId="{172EEBC4-909F-4783-AC4A-0613B1097E40}" type="pres">
      <dgm:prSet presAssocID="{A0DC621C-3F3E-4EB0-8712-7696D63D5769}" presName="FiveNodes_5_text" presStyleLbl="node1" presStyleIdx="4" presStyleCnt="5">
        <dgm:presLayoutVars>
          <dgm:bulletEnabled val="1"/>
        </dgm:presLayoutVars>
      </dgm:prSet>
      <dgm:spPr/>
    </dgm:pt>
  </dgm:ptLst>
  <dgm:cxnLst>
    <dgm:cxn modelId="{76919A03-2206-4119-AF37-529AEA8289A8}" type="presOf" srcId="{0CC81F96-2465-464A-A42A-911F206B55E2}" destId="{ACA8D590-98D7-4958-A6D0-81B26426F009}" srcOrd="0" destOrd="0" presId="urn:microsoft.com/office/officeart/2005/8/layout/vProcess5"/>
    <dgm:cxn modelId="{D48FC00C-534C-40AF-B60E-B1B3B333D4EE}" type="presOf" srcId="{31F34BC5-08FF-430C-A573-311381011B54}" destId="{C32D32D2-1658-401B-811F-91134E3A54E5}" srcOrd="0" destOrd="0" presId="urn:microsoft.com/office/officeart/2005/8/layout/vProcess5"/>
    <dgm:cxn modelId="{D040580D-62BB-4409-A60A-58A2922BF4DE}" type="presOf" srcId="{9BA50AF2-81D1-40D4-AF9B-00564207CA2E}" destId="{2B51917D-2411-4940-8642-00990CC1CBB3}" srcOrd="0" destOrd="0" presId="urn:microsoft.com/office/officeart/2005/8/layout/vProcess5"/>
    <dgm:cxn modelId="{759C9A1C-508D-4BC9-B24A-BCFC9A0A5999}" type="presOf" srcId="{6BEA791B-5E5E-4884-AF86-D2AAF3279516}" destId="{C4A83C84-B8C0-466F-9EEC-4A3BF24794BE}" srcOrd="0" destOrd="0" presId="urn:microsoft.com/office/officeart/2005/8/layout/vProcess5"/>
    <dgm:cxn modelId="{9E94A622-5ADA-4604-9155-E0AA25F05C22}" srcId="{A0DC621C-3F3E-4EB0-8712-7696D63D5769}" destId="{EEB87B8E-640F-46F3-A236-E940E09B2CEA}" srcOrd="5" destOrd="0" parTransId="{9B32BD7D-C9F4-4299-80BA-F7B6216A4DF4}" sibTransId="{38375309-F53D-4B9A-9B02-8A3179EAB3C7}"/>
    <dgm:cxn modelId="{F0778B32-85E9-4F21-8816-87FCF9D2EC05}" srcId="{A0DC621C-3F3E-4EB0-8712-7696D63D5769}" destId="{7DBB8EFC-1BB8-419E-90FD-A5768D35CC45}" srcOrd="1" destOrd="0" parTransId="{5DA8E189-7BE5-4F61-B2EC-1A833B6FE3A7}" sibTransId="{BF4BEF05-2790-4E28-AF7E-A25AC3BD68CE}"/>
    <dgm:cxn modelId="{CC39255E-F5CD-448B-B4F1-5F3A518DDE34}" type="presOf" srcId="{FF264AAD-D186-4335-81B3-C73458897D65}" destId="{035810BE-295A-416E-BFE3-8749B00064FF}" srcOrd="1" destOrd="0" presId="urn:microsoft.com/office/officeart/2005/8/layout/vProcess5"/>
    <dgm:cxn modelId="{B7D5E564-091C-42E2-8AA0-09350D5A0352}" srcId="{A0DC621C-3F3E-4EB0-8712-7696D63D5769}" destId="{FF264AAD-D186-4335-81B3-C73458897D65}" srcOrd="0" destOrd="0" parTransId="{E7FAFC77-4516-49FE-9563-E6A3A308E53B}" sibTransId="{0CC81F96-2465-464A-A42A-911F206B55E2}"/>
    <dgm:cxn modelId="{945DEF44-EF54-40B4-8A1B-76FCB7D544DC}" type="presOf" srcId="{7DBB8EFC-1BB8-419E-90FD-A5768D35CC45}" destId="{9E9C9644-993C-4F9C-A0CB-00D0577A86B2}" srcOrd="0" destOrd="0" presId="urn:microsoft.com/office/officeart/2005/8/layout/vProcess5"/>
    <dgm:cxn modelId="{E370746E-7F40-4A39-A38F-8B726AA0736A}" type="presOf" srcId="{C4AFCDF5-81C8-4A46-BE06-0C847E0CA8EF}" destId="{D25B3F49-3359-4D78-85EE-D19FB997B9C3}" srcOrd="0" destOrd="0" presId="urn:microsoft.com/office/officeart/2005/8/layout/vProcess5"/>
    <dgm:cxn modelId="{AC803E6F-AC40-4E67-8B7C-6099BB35D2FF}" type="presOf" srcId="{7DBB8EFC-1BB8-419E-90FD-A5768D35CC45}" destId="{8FD69BA5-184F-476B-842F-8F82F85E5A3B}" srcOrd="1" destOrd="0" presId="urn:microsoft.com/office/officeart/2005/8/layout/vProcess5"/>
    <dgm:cxn modelId="{AB48EA58-AB0F-4262-9AEA-59EE7FC0A480}" type="presOf" srcId="{BF4BEF05-2790-4E28-AF7E-A25AC3BD68CE}" destId="{BEE40F09-837B-4207-B981-1BE93D1C39E7}" srcOrd="0" destOrd="0" presId="urn:microsoft.com/office/officeart/2005/8/layout/vProcess5"/>
    <dgm:cxn modelId="{9D3A1C8A-8446-44A3-BF25-D799EE8642CB}" srcId="{A0DC621C-3F3E-4EB0-8712-7696D63D5769}" destId="{31F34BC5-08FF-430C-A573-311381011B54}" srcOrd="2" destOrd="0" parTransId="{48378392-A18C-4EA8-8504-D1C1BE22CF45}" sibTransId="{9BA50AF2-81D1-40D4-AF9B-00564207CA2E}"/>
    <dgm:cxn modelId="{D710E29A-28BB-4A5F-A380-A95C1D22835D}" type="presOf" srcId="{31F34BC5-08FF-430C-A573-311381011B54}" destId="{9069E630-5230-4DD5-8D33-2BC7C743335C}" srcOrd="1" destOrd="0" presId="urn:microsoft.com/office/officeart/2005/8/layout/vProcess5"/>
    <dgm:cxn modelId="{5F9469AD-B404-406E-8384-8550082A1FBA}" type="presOf" srcId="{FF264AAD-D186-4335-81B3-C73458897D65}" destId="{18504841-9D0D-431C-B120-A2D94642FA5F}" srcOrd="0" destOrd="0" presId="urn:microsoft.com/office/officeart/2005/8/layout/vProcess5"/>
    <dgm:cxn modelId="{BD4174CC-DDAC-4E8D-A85F-405E5C451C75}" type="presOf" srcId="{C4AFCDF5-81C8-4A46-BE06-0C847E0CA8EF}" destId="{172EEBC4-909F-4783-AC4A-0613B1097E40}" srcOrd="1" destOrd="0" presId="urn:microsoft.com/office/officeart/2005/8/layout/vProcess5"/>
    <dgm:cxn modelId="{CDE2A4D9-6DB5-444D-BC15-582DE0E69856}" srcId="{A0DC621C-3F3E-4EB0-8712-7696D63D5769}" destId="{C4AFCDF5-81C8-4A46-BE06-0C847E0CA8EF}" srcOrd="4" destOrd="0" parTransId="{3019D687-E741-470B-BA20-234D90F7BC2D}" sibTransId="{69FF3DE1-A7DC-46AD-9B0E-1DDA8DAD0A54}"/>
    <dgm:cxn modelId="{F5C7DBE2-2650-4D2A-969D-570A40EDDFFA}" type="presOf" srcId="{A0DC621C-3F3E-4EB0-8712-7696D63D5769}" destId="{BF033FAD-8F66-48A5-A44B-7720B754D16E}" srcOrd="0" destOrd="0" presId="urn:microsoft.com/office/officeart/2005/8/layout/vProcess5"/>
    <dgm:cxn modelId="{51541FE5-18A1-40CE-9674-3622D5669700}" type="presOf" srcId="{0D3C6741-45DB-4591-8F57-10304184DE99}" destId="{2FCA8BD5-0D01-47D0-A074-6E613BB25C8F}" srcOrd="1" destOrd="0" presId="urn:microsoft.com/office/officeart/2005/8/layout/vProcess5"/>
    <dgm:cxn modelId="{F88640F6-7C3F-4194-A4C8-12B81BC8EA29}" srcId="{A0DC621C-3F3E-4EB0-8712-7696D63D5769}" destId="{0D3C6741-45DB-4591-8F57-10304184DE99}" srcOrd="3" destOrd="0" parTransId="{C0E30C3D-CA96-4DD0-BD16-755E22AC418B}" sibTransId="{6BEA791B-5E5E-4884-AF86-D2AAF3279516}"/>
    <dgm:cxn modelId="{90654AFF-D31D-44E7-B42E-37ACC28AC1EB}" type="presOf" srcId="{0D3C6741-45DB-4591-8F57-10304184DE99}" destId="{B8D0EDFC-9242-40A4-A30F-61A2E5C1D63C}" srcOrd="0" destOrd="0" presId="urn:microsoft.com/office/officeart/2005/8/layout/vProcess5"/>
    <dgm:cxn modelId="{934CE641-0A08-4782-90AE-39912ABA6145}" type="presParOf" srcId="{BF033FAD-8F66-48A5-A44B-7720B754D16E}" destId="{0CB3380D-DDD4-4478-AE72-7AA9803BECF6}" srcOrd="0" destOrd="0" presId="urn:microsoft.com/office/officeart/2005/8/layout/vProcess5"/>
    <dgm:cxn modelId="{5A764C65-DEAF-4FD1-8884-7AADB72E17CE}" type="presParOf" srcId="{BF033FAD-8F66-48A5-A44B-7720B754D16E}" destId="{18504841-9D0D-431C-B120-A2D94642FA5F}" srcOrd="1" destOrd="0" presId="urn:microsoft.com/office/officeart/2005/8/layout/vProcess5"/>
    <dgm:cxn modelId="{208A10C5-4041-4935-97D4-0AB91F97B5FC}" type="presParOf" srcId="{BF033FAD-8F66-48A5-A44B-7720B754D16E}" destId="{9E9C9644-993C-4F9C-A0CB-00D0577A86B2}" srcOrd="2" destOrd="0" presId="urn:microsoft.com/office/officeart/2005/8/layout/vProcess5"/>
    <dgm:cxn modelId="{91775FB9-A5CA-4087-891B-A7B7A1967619}" type="presParOf" srcId="{BF033FAD-8F66-48A5-A44B-7720B754D16E}" destId="{C32D32D2-1658-401B-811F-91134E3A54E5}" srcOrd="3" destOrd="0" presId="urn:microsoft.com/office/officeart/2005/8/layout/vProcess5"/>
    <dgm:cxn modelId="{F553B597-7E71-4037-8A7C-E49B9B5FC593}" type="presParOf" srcId="{BF033FAD-8F66-48A5-A44B-7720B754D16E}" destId="{B8D0EDFC-9242-40A4-A30F-61A2E5C1D63C}" srcOrd="4" destOrd="0" presId="urn:microsoft.com/office/officeart/2005/8/layout/vProcess5"/>
    <dgm:cxn modelId="{26717036-36A0-4D71-A332-D1FDC1F64F9E}" type="presParOf" srcId="{BF033FAD-8F66-48A5-A44B-7720B754D16E}" destId="{D25B3F49-3359-4D78-85EE-D19FB997B9C3}" srcOrd="5" destOrd="0" presId="urn:microsoft.com/office/officeart/2005/8/layout/vProcess5"/>
    <dgm:cxn modelId="{572B82FF-EDC8-45D8-BBB9-FBE1201C2BC6}" type="presParOf" srcId="{BF033FAD-8F66-48A5-A44B-7720B754D16E}" destId="{ACA8D590-98D7-4958-A6D0-81B26426F009}" srcOrd="6" destOrd="0" presId="urn:microsoft.com/office/officeart/2005/8/layout/vProcess5"/>
    <dgm:cxn modelId="{FEE0C4C7-0343-4E61-8733-A0FB7CCEF4D5}" type="presParOf" srcId="{BF033FAD-8F66-48A5-A44B-7720B754D16E}" destId="{BEE40F09-837B-4207-B981-1BE93D1C39E7}" srcOrd="7" destOrd="0" presId="urn:microsoft.com/office/officeart/2005/8/layout/vProcess5"/>
    <dgm:cxn modelId="{9BCBF197-A316-433E-A750-3EC5F376AD36}" type="presParOf" srcId="{BF033FAD-8F66-48A5-A44B-7720B754D16E}" destId="{2B51917D-2411-4940-8642-00990CC1CBB3}" srcOrd="8" destOrd="0" presId="urn:microsoft.com/office/officeart/2005/8/layout/vProcess5"/>
    <dgm:cxn modelId="{8C89481A-B1D3-490F-B90A-E3727A5C6756}" type="presParOf" srcId="{BF033FAD-8F66-48A5-A44B-7720B754D16E}" destId="{C4A83C84-B8C0-466F-9EEC-4A3BF24794BE}" srcOrd="9" destOrd="0" presId="urn:microsoft.com/office/officeart/2005/8/layout/vProcess5"/>
    <dgm:cxn modelId="{F08C358F-99CB-4D08-82C4-60AFF019F378}" type="presParOf" srcId="{BF033FAD-8F66-48A5-A44B-7720B754D16E}" destId="{035810BE-295A-416E-BFE3-8749B00064FF}" srcOrd="10" destOrd="0" presId="urn:microsoft.com/office/officeart/2005/8/layout/vProcess5"/>
    <dgm:cxn modelId="{0E38C535-25FB-48CC-8B87-B84746B63AA0}" type="presParOf" srcId="{BF033FAD-8F66-48A5-A44B-7720B754D16E}" destId="{8FD69BA5-184F-476B-842F-8F82F85E5A3B}" srcOrd="11" destOrd="0" presId="urn:microsoft.com/office/officeart/2005/8/layout/vProcess5"/>
    <dgm:cxn modelId="{070B9CC0-1925-42B2-AE51-90556ECE5C84}" type="presParOf" srcId="{BF033FAD-8F66-48A5-A44B-7720B754D16E}" destId="{9069E630-5230-4DD5-8D33-2BC7C743335C}" srcOrd="12" destOrd="0" presId="urn:microsoft.com/office/officeart/2005/8/layout/vProcess5"/>
    <dgm:cxn modelId="{3C5DE9F9-BE36-43D3-B9C4-B80D65183883}" type="presParOf" srcId="{BF033FAD-8F66-48A5-A44B-7720B754D16E}" destId="{2FCA8BD5-0D01-47D0-A074-6E613BB25C8F}" srcOrd="13" destOrd="0" presId="urn:microsoft.com/office/officeart/2005/8/layout/vProcess5"/>
    <dgm:cxn modelId="{CBDE29B0-6290-492F-ACE0-D1F1813BE7C6}" type="presParOf" srcId="{BF033FAD-8F66-48A5-A44B-7720B754D16E}" destId="{172EEBC4-909F-4783-AC4A-0613B1097E4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272891-7976-4019-A624-787911056084}" type="doc">
      <dgm:prSet loTypeId="urn:microsoft.com/office/officeart/2005/8/layout/pList2" loCatId="picture" qsTypeId="urn:microsoft.com/office/officeart/2005/8/quickstyle/simple1" qsCatId="simple" csTypeId="urn:microsoft.com/office/officeart/2005/8/colors/accent0_2" csCatId="mainScheme" phldr="1"/>
      <dgm:spPr/>
    </dgm:pt>
    <dgm:pt modelId="{35F03BDD-1E0C-4D2F-9D8E-08FF2C933597}">
      <dgm:prSet phldrT="[Text]"/>
      <dgm:spPr/>
      <dgm:t>
        <a:bodyPr/>
        <a:lstStyle/>
        <a:p>
          <a:r>
            <a:rPr lang="en-US" dirty="0"/>
            <a:t>Creation of Digital ID for natural and legal person </a:t>
          </a:r>
          <a:endParaRPr lang="en-GB" dirty="0"/>
        </a:p>
      </dgm:t>
    </dgm:pt>
    <dgm:pt modelId="{1FE7491E-1642-4E31-90C6-642153637216}" type="parTrans" cxnId="{24A3ADDA-BA79-42E9-8110-66E0FA695D50}">
      <dgm:prSet/>
      <dgm:spPr/>
      <dgm:t>
        <a:bodyPr/>
        <a:lstStyle/>
        <a:p>
          <a:endParaRPr lang="en-GB"/>
        </a:p>
      </dgm:t>
    </dgm:pt>
    <dgm:pt modelId="{9A1B9701-D179-457C-B8D1-5C6157D7FA0E}" type="sibTrans" cxnId="{24A3ADDA-BA79-42E9-8110-66E0FA695D50}">
      <dgm:prSet/>
      <dgm:spPr/>
      <dgm:t>
        <a:bodyPr/>
        <a:lstStyle/>
        <a:p>
          <a:endParaRPr lang="en-GB"/>
        </a:p>
      </dgm:t>
    </dgm:pt>
    <dgm:pt modelId="{3EEB7D70-ED3F-4CF0-916F-7A374825B028}">
      <dgm:prSet phldrT="[Text]"/>
      <dgm:spPr/>
      <dgm:t>
        <a:bodyPr/>
        <a:lstStyle/>
        <a:p>
          <a:r>
            <a:rPr lang="en-US" dirty="0"/>
            <a:t>Setting up of Mauritius FinTech Laboratory </a:t>
          </a:r>
        </a:p>
      </dgm:t>
    </dgm:pt>
    <dgm:pt modelId="{6DEF0AA2-F15E-4EF0-9101-08C93F407B81}" type="parTrans" cxnId="{A9BA21D2-E1C7-47BC-9D3D-96FAA681A02B}">
      <dgm:prSet/>
      <dgm:spPr/>
      <dgm:t>
        <a:bodyPr/>
        <a:lstStyle/>
        <a:p>
          <a:endParaRPr lang="en-GB"/>
        </a:p>
      </dgm:t>
    </dgm:pt>
    <dgm:pt modelId="{65D4E29D-0E65-4507-A2B5-16404BF2A2D7}" type="sibTrans" cxnId="{A9BA21D2-E1C7-47BC-9D3D-96FAA681A02B}">
      <dgm:prSet/>
      <dgm:spPr/>
      <dgm:t>
        <a:bodyPr/>
        <a:lstStyle/>
        <a:p>
          <a:endParaRPr lang="en-GB"/>
        </a:p>
      </dgm:t>
    </dgm:pt>
    <dgm:pt modelId="{D87AD1C8-34F0-44B1-9B10-E7612A94B7DC}">
      <dgm:prSet phldrT="[Text]"/>
      <dgm:spPr/>
      <dgm:t>
        <a:bodyPr/>
        <a:lstStyle/>
        <a:p>
          <a:r>
            <a:rPr lang="en-US" dirty="0"/>
            <a:t>Financing of FinTech Start Ups</a:t>
          </a:r>
        </a:p>
        <a:p>
          <a:r>
            <a:rPr lang="en-US" dirty="0"/>
            <a:t>Attract Angel investors </a:t>
          </a:r>
        </a:p>
        <a:p>
          <a:r>
            <a:rPr lang="en-US" dirty="0"/>
            <a:t>Create schemes for fintech start ups  </a:t>
          </a:r>
          <a:endParaRPr lang="en-GB" dirty="0"/>
        </a:p>
      </dgm:t>
    </dgm:pt>
    <dgm:pt modelId="{EB5D3D4D-E24C-4FD8-A303-FC5E4BA99F54}" type="parTrans" cxnId="{674CB653-B0E1-49A8-B7B1-705AE140713D}">
      <dgm:prSet/>
      <dgm:spPr/>
      <dgm:t>
        <a:bodyPr/>
        <a:lstStyle/>
        <a:p>
          <a:endParaRPr lang="en-GB"/>
        </a:p>
      </dgm:t>
    </dgm:pt>
    <dgm:pt modelId="{482506D2-9770-48C7-9254-CBF54A3D0FA8}" type="sibTrans" cxnId="{674CB653-B0E1-49A8-B7B1-705AE140713D}">
      <dgm:prSet/>
      <dgm:spPr/>
      <dgm:t>
        <a:bodyPr/>
        <a:lstStyle/>
        <a:p>
          <a:endParaRPr lang="en-GB"/>
        </a:p>
      </dgm:t>
    </dgm:pt>
    <dgm:pt modelId="{A87F3325-8779-42C1-AC53-0FC81D2DB910}">
      <dgm:prSet phldrT="[Text]"/>
      <dgm:spPr/>
      <dgm:t>
        <a:bodyPr/>
        <a:lstStyle/>
        <a:p>
          <a:r>
            <a:rPr lang="en-US" dirty="0"/>
            <a:t>Facilitate creation of robust interoperable technological platforms for banks, mobile network operators, and other institutions</a:t>
          </a:r>
          <a:endParaRPr lang="en-GB" dirty="0"/>
        </a:p>
      </dgm:t>
    </dgm:pt>
    <dgm:pt modelId="{91758829-AFFD-4045-B65A-C9116F80CFA5}" type="parTrans" cxnId="{02295B17-D353-4A90-9A70-691D117D723B}">
      <dgm:prSet/>
      <dgm:spPr/>
      <dgm:t>
        <a:bodyPr/>
        <a:lstStyle/>
        <a:p>
          <a:endParaRPr lang="en-GB"/>
        </a:p>
      </dgm:t>
    </dgm:pt>
    <dgm:pt modelId="{C70690F2-2D3B-4025-815B-45753785F2B3}" type="sibTrans" cxnId="{02295B17-D353-4A90-9A70-691D117D723B}">
      <dgm:prSet/>
      <dgm:spPr/>
      <dgm:t>
        <a:bodyPr/>
        <a:lstStyle/>
        <a:p>
          <a:endParaRPr lang="en-GB"/>
        </a:p>
      </dgm:t>
    </dgm:pt>
    <dgm:pt modelId="{28FF0768-32A7-4824-869E-250D64D62869}">
      <dgm:prSet phldrT="[Text]"/>
      <dgm:spPr/>
      <dgm:t>
        <a:bodyPr/>
        <a:lstStyle/>
        <a:p>
          <a:r>
            <a:rPr lang="en-US" dirty="0"/>
            <a:t>Promote education and build capacity in fintech.</a:t>
          </a:r>
        </a:p>
        <a:p>
          <a:r>
            <a:rPr lang="en-US" dirty="0"/>
            <a:t>Risk Assessment and Digital Governance literacy </a:t>
          </a:r>
        </a:p>
        <a:p>
          <a:r>
            <a:rPr lang="en-US" dirty="0"/>
            <a:t>Schemes to attract digital nomads to boost financial innovation locally </a:t>
          </a:r>
          <a:endParaRPr lang="en-GB" dirty="0"/>
        </a:p>
      </dgm:t>
    </dgm:pt>
    <dgm:pt modelId="{A2DE73AD-FBED-4C46-9EAC-49F0E9955820}" type="parTrans" cxnId="{1FDC5C27-D348-44E3-89F2-EDD162853429}">
      <dgm:prSet/>
      <dgm:spPr/>
      <dgm:t>
        <a:bodyPr/>
        <a:lstStyle/>
        <a:p>
          <a:endParaRPr lang="en-GB"/>
        </a:p>
      </dgm:t>
    </dgm:pt>
    <dgm:pt modelId="{FCE1105D-8322-4166-9CFA-0DC6FC7580B8}" type="sibTrans" cxnId="{1FDC5C27-D348-44E3-89F2-EDD162853429}">
      <dgm:prSet/>
      <dgm:spPr/>
      <dgm:t>
        <a:bodyPr/>
        <a:lstStyle/>
        <a:p>
          <a:endParaRPr lang="en-GB"/>
        </a:p>
      </dgm:t>
    </dgm:pt>
    <dgm:pt modelId="{223A777B-1BB6-4C0C-A14B-BCE81647095B}" type="pres">
      <dgm:prSet presAssocID="{8C272891-7976-4019-A624-787911056084}" presName="Name0" presStyleCnt="0">
        <dgm:presLayoutVars>
          <dgm:dir/>
          <dgm:resizeHandles val="exact"/>
        </dgm:presLayoutVars>
      </dgm:prSet>
      <dgm:spPr/>
    </dgm:pt>
    <dgm:pt modelId="{920910C3-BCBC-44A8-9247-328681853534}" type="pres">
      <dgm:prSet presAssocID="{8C272891-7976-4019-A624-787911056084}" presName="bkgdShp" presStyleLbl="alignAccFollowNode1" presStyleIdx="0" presStyleCnt="1"/>
      <dgm:spPr/>
    </dgm:pt>
    <dgm:pt modelId="{E52A4745-E740-41E6-B381-4CA5A2BCF257}" type="pres">
      <dgm:prSet presAssocID="{8C272891-7976-4019-A624-787911056084}" presName="linComp" presStyleCnt="0"/>
      <dgm:spPr/>
    </dgm:pt>
    <dgm:pt modelId="{2A814116-F4DF-4838-9B6E-774A3B9063EF}" type="pres">
      <dgm:prSet presAssocID="{35F03BDD-1E0C-4D2F-9D8E-08FF2C933597}" presName="compNode" presStyleCnt="0"/>
      <dgm:spPr/>
    </dgm:pt>
    <dgm:pt modelId="{B170E207-EB18-4200-8921-A4322BA21B4E}" type="pres">
      <dgm:prSet presAssocID="{35F03BDD-1E0C-4D2F-9D8E-08FF2C933597}" presName="node" presStyleLbl="node1" presStyleIdx="0" presStyleCnt="5">
        <dgm:presLayoutVars>
          <dgm:bulletEnabled val="1"/>
        </dgm:presLayoutVars>
      </dgm:prSet>
      <dgm:spPr/>
    </dgm:pt>
    <dgm:pt modelId="{3EFAA7F7-EEDB-4346-BBA7-82CF47E2E812}" type="pres">
      <dgm:prSet presAssocID="{35F03BDD-1E0C-4D2F-9D8E-08FF2C933597}" presName="invisiNode" presStyleLbl="node1" presStyleIdx="0" presStyleCnt="5"/>
      <dgm:spPr/>
    </dgm:pt>
    <dgm:pt modelId="{54456418-417E-4046-A9EE-FD88500C5005}" type="pres">
      <dgm:prSet presAssocID="{35F03BDD-1E0C-4D2F-9D8E-08FF2C933597}"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Employee badge with solid fill"/>
        </a:ext>
      </dgm:extLst>
    </dgm:pt>
    <dgm:pt modelId="{C3EFB122-298B-46A4-A9A7-6342F8A3D835}" type="pres">
      <dgm:prSet presAssocID="{9A1B9701-D179-457C-B8D1-5C6157D7FA0E}" presName="sibTrans" presStyleLbl="sibTrans2D1" presStyleIdx="0" presStyleCnt="0"/>
      <dgm:spPr/>
    </dgm:pt>
    <dgm:pt modelId="{34917FF3-2AA4-4821-935A-FDDB626DAD51}" type="pres">
      <dgm:prSet presAssocID="{3EEB7D70-ED3F-4CF0-916F-7A374825B028}" presName="compNode" presStyleCnt="0"/>
      <dgm:spPr/>
    </dgm:pt>
    <dgm:pt modelId="{ABCE7707-C161-4ADA-BA97-6487C3EA3A92}" type="pres">
      <dgm:prSet presAssocID="{3EEB7D70-ED3F-4CF0-916F-7A374825B028}" presName="node" presStyleLbl="node1" presStyleIdx="1" presStyleCnt="5">
        <dgm:presLayoutVars>
          <dgm:bulletEnabled val="1"/>
        </dgm:presLayoutVars>
      </dgm:prSet>
      <dgm:spPr/>
    </dgm:pt>
    <dgm:pt modelId="{87735CC9-511D-4CD5-A03D-4FC5A893C735}" type="pres">
      <dgm:prSet presAssocID="{3EEB7D70-ED3F-4CF0-916F-7A374825B028}" presName="invisiNode" presStyleLbl="node1" presStyleIdx="1" presStyleCnt="5"/>
      <dgm:spPr/>
    </dgm:pt>
    <dgm:pt modelId="{7F53CEE4-17A7-4287-921C-B9C31238C5F4}" type="pres">
      <dgm:prSet presAssocID="{3EEB7D70-ED3F-4CF0-916F-7A374825B028}"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extLst>
        <a:ext uri="{E40237B7-FDA0-4F09-8148-C483321AD2D9}">
          <dgm14:cNvPr xmlns:dgm14="http://schemas.microsoft.com/office/drawing/2010/diagram" id="0" name="" descr="Group brainstorm with solid fill"/>
        </a:ext>
      </dgm:extLst>
    </dgm:pt>
    <dgm:pt modelId="{7E12C420-753C-433E-BCB6-BA99D3F65A85}" type="pres">
      <dgm:prSet presAssocID="{65D4E29D-0E65-4507-A2B5-16404BF2A2D7}" presName="sibTrans" presStyleLbl="sibTrans2D1" presStyleIdx="0" presStyleCnt="0"/>
      <dgm:spPr/>
    </dgm:pt>
    <dgm:pt modelId="{737CE2D1-ADCC-4635-AE30-1EF80BAF231F}" type="pres">
      <dgm:prSet presAssocID="{D87AD1C8-34F0-44B1-9B10-E7612A94B7DC}" presName="compNode" presStyleCnt="0"/>
      <dgm:spPr/>
    </dgm:pt>
    <dgm:pt modelId="{9618BE56-38EF-42DE-B725-34935581AB3C}" type="pres">
      <dgm:prSet presAssocID="{D87AD1C8-34F0-44B1-9B10-E7612A94B7DC}" presName="node" presStyleLbl="node1" presStyleIdx="2" presStyleCnt="5">
        <dgm:presLayoutVars>
          <dgm:bulletEnabled val="1"/>
        </dgm:presLayoutVars>
      </dgm:prSet>
      <dgm:spPr/>
    </dgm:pt>
    <dgm:pt modelId="{CA2C1D9A-8F02-4869-85DE-360CCE8C9706}" type="pres">
      <dgm:prSet presAssocID="{D87AD1C8-34F0-44B1-9B10-E7612A94B7DC}" presName="invisiNode" presStyleLbl="node1" presStyleIdx="2" presStyleCnt="5"/>
      <dgm:spPr/>
    </dgm:pt>
    <dgm:pt modelId="{81323AEE-E820-4068-8D14-2DF9A55BB798}" type="pres">
      <dgm:prSet presAssocID="{D87AD1C8-34F0-44B1-9B10-E7612A94B7DC}"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extLst>
        <a:ext uri="{E40237B7-FDA0-4F09-8148-C483321AD2D9}">
          <dgm14:cNvPr xmlns:dgm14="http://schemas.microsoft.com/office/drawing/2010/diagram" id="0" name="" descr="Coins with solid fill"/>
        </a:ext>
      </dgm:extLst>
    </dgm:pt>
    <dgm:pt modelId="{B2576C76-924F-4166-B909-2EC7DBCA32B6}" type="pres">
      <dgm:prSet presAssocID="{482506D2-9770-48C7-9254-CBF54A3D0FA8}" presName="sibTrans" presStyleLbl="sibTrans2D1" presStyleIdx="0" presStyleCnt="0"/>
      <dgm:spPr/>
    </dgm:pt>
    <dgm:pt modelId="{E9F6B33D-753C-4C1E-9B51-C97265E1AA5D}" type="pres">
      <dgm:prSet presAssocID="{28FF0768-32A7-4824-869E-250D64D62869}" presName="compNode" presStyleCnt="0"/>
      <dgm:spPr/>
    </dgm:pt>
    <dgm:pt modelId="{A4D07A34-574D-4E3D-A305-6F6BCD1350CE}" type="pres">
      <dgm:prSet presAssocID="{28FF0768-32A7-4824-869E-250D64D62869}" presName="node" presStyleLbl="node1" presStyleIdx="3" presStyleCnt="5">
        <dgm:presLayoutVars>
          <dgm:bulletEnabled val="1"/>
        </dgm:presLayoutVars>
      </dgm:prSet>
      <dgm:spPr/>
    </dgm:pt>
    <dgm:pt modelId="{EFAD29C3-39A7-48AE-8AD6-BF836DEBC491}" type="pres">
      <dgm:prSet presAssocID="{28FF0768-32A7-4824-869E-250D64D62869}" presName="invisiNode" presStyleLbl="node1" presStyleIdx="3" presStyleCnt="5"/>
      <dgm:spPr/>
    </dgm:pt>
    <dgm:pt modelId="{78BC9F9D-7AA1-4A4C-9C3A-D92E035DE52A}" type="pres">
      <dgm:prSet presAssocID="{28FF0768-32A7-4824-869E-250D64D62869}"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9000" b="-9000"/>
          </a:stretch>
        </a:blipFill>
      </dgm:spPr>
      <dgm:extLst>
        <a:ext uri="{E40237B7-FDA0-4F09-8148-C483321AD2D9}">
          <dgm14:cNvPr xmlns:dgm14="http://schemas.microsoft.com/office/drawing/2010/diagram" id="0" name="" descr="Brain in head with solid fill"/>
        </a:ext>
      </dgm:extLst>
    </dgm:pt>
    <dgm:pt modelId="{9B1775B1-3C3A-4447-853B-5E8711713293}" type="pres">
      <dgm:prSet presAssocID="{FCE1105D-8322-4166-9CFA-0DC6FC7580B8}" presName="sibTrans" presStyleLbl="sibTrans2D1" presStyleIdx="0" presStyleCnt="0"/>
      <dgm:spPr/>
    </dgm:pt>
    <dgm:pt modelId="{B721417A-B784-4A4D-807E-ED1AA0B21553}" type="pres">
      <dgm:prSet presAssocID="{A87F3325-8779-42C1-AC53-0FC81D2DB910}" presName="compNode" presStyleCnt="0"/>
      <dgm:spPr/>
    </dgm:pt>
    <dgm:pt modelId="{B996903B-D0AE-436C-B0DD-15C922DF9B0F}" type="pres">
      <dgm:prSet presAssocID="{A87F3325-8779-42C1-AC53-0FC81D2DB910}" presName="node" presStyleLbl="node1" presStyleIdx="4" presStyleCnt="5">
        <dgm:presLayoutVars>
          <dgm:bulletEnabled val="1"/>
        </dgm:presLayoutVars>
      </dgm:prSet>
      <dgm:spPr/>
    </dgm:pt>
    <dgm:pt modelId="{ADC2610A-6509-4C54-853B-6AD6A6BA821C}" type="pres">
      <dgm:prSet presAssocID="{A87F3325-8779-42C1-AC53-0FC81D2DB910}" presName="invisiNode" presStyleLbl="node1" presStyleIdx="4" presStyleCnt="5"/>
      <dgm:spPr/>
    </dgm:pt>
    <dgm:pt modelId="{F2FC2F21-A922-40A1-BBB7-04B68774B7DF}" type="pres">
      <dgm:prSet presAssocID="{A87F3325-8779-42C1-AC53-0FC81D2DB910}"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9000" b="-9000"/>
          </a:stretch>
        </a:blipFill>
      </dgm:spPr>
      <dgm:extLst>
        <a:ext uri="{E40237B7-FDA0-4F09-8148-C483321AD2D9}">
          <dgm14:cNvPr xmlns:dgm14="http://schemas.microsoft.com/office/drawing/2010/diagram" id="0" name="" descr="Internet with solid fill"/>
        </a:ext>
      </dgm:extLst>
    </dgm:pt>
  </dgm:ptLst>
  <dgm:cxnLst>
    <dgm:cxn modelId="{438EDA01-FB63-44CD-A4BD-401F8CE43C89}" type="presOf" srcId="{3EEB7D70-ED3F-4CF0-916F-7A374825B028}" destId="{ABCE7707-C161-4ADA-BA97-6487C3EA3A92}" srcOrd="0" destOrd="0" presId="urn:microsoft.com/office/officeart/2005/8/layout/pList2"/>
    <dgm:cxn modelId="{02295B17-D353-4A90-9A70-691D117D723B}" srcId="{8C272891-7976-4019-A624-787911056084}" destId="{A87F3325-8779-42C1-AC53-0FC81D2DB910}" srcOrd="4" destOrd="0" parTransId="{91758829-AFFD-4045-B65A-C9116F80CFA5}" sibTransId="{C70690F2-2D3B-4025-815B-45753785F2B3}"/>
    <dgm:cxn modelId="{39359C19-B3B4-46B1-8D53-D94CDD133569}" type="presOf" srcId="{A87F3325-8779-42C1-AC53-0FC81D2DB910}" destId="{B996903B-D0AE-436C-B0DD-15C922DF9B0F}" srcOrd="0" destOrd="0" presId="urn:microsoft.com/office/officeart/2005/8/layout/pList2"/>
    <dgm:cxn modelId="{1FDC5C27-D348-44E3-89F2-EDD162853429}" srcId="{8C272891-7976-4019-A624-787911056084}" destId="{28FF0768-32A7-4824-869E-250D64D62869}" srcOrd="3" destOrd="0" parTransId="{A2DE73AD-FBED-4C46-9EAC-49F0E9955820}" sibTransId="{FCE1105D-8322-4166-9CFA-0DC6FC7580B8}"/>
    <dgm:cxn modelId="{73CAF245-62C6-4B49-A829-C29B5804B541}" type="presOf" srcId="{D87AD1C8-34F0-44B1-9B10-E7612A94B7DC}" destId="{9618BE56-38EF-42DE-B725-34935581AB3C}" srcOrd="0" destOrd="0" presId="urn:microsoft.com/office/officeart/2005/8/layout/pList2"/>
    <dgm:cxn modelId="{33F6CD6D-69CB-4649-9DBC-3208FCCEC82E}" type="presOf" srcId="{FCE1105D-8322-4166-9CFA-0DC6FC7580B8}" destId="{9B1775B1-3C3A-4447-853B-5E8711713293}" srcOrd="0" destOrd="0" presId="urn:microsoft.com/office/officeart/2005/8/layout/pList2"/>
    <dgm:cxn modelId="{674CB653-B0E1-49A8-B7B1-705AE140713D}" srcId="{8C272891-7976-4019-A624-787911056084}" destId="{D87AD1C8-34F0-44B1-9B10-E7612A94B7DC}" srcOrd="2" destOrd="0" parTransId="{EB5D3D4D-E24C-4FD8-A303-FC5E4BA99F54}" sibTransId="{482506D2-9770-48C7-9254-CBF54A3D0FA8}"/>
    <dgm:cxn modelId="{9A0B2BAC-DBB0-4BEC-95AF-36B300030F3A}" type="presOf" srcId="{65D4E29D-0E65-4507-A2B5-16404BF2A2D7}" destId="{7E12C420-753C-433E-BCB6-BA99D3F65A85}" srcOrd="0" destOrd="0" presId="urn:microsoft.com/office/officeart/2005/8/layout/pList2"/>
    <dgm:cxn modelId="{814493B3-FC1C-4EB3-B4AE-E018D74135EC}" type="presOf" srcId="{8C272891-7976-4019-A624-787911056084}" destId="{223A777B-1BB6-4C0C-A14B-BCE81647095B}" srcOrd="0" destOrd="0" presId="urn:microsoft.com/office/officeart/2005/8/layout/pList2"/>
    <dgm:cxn modelId="{A058EDB6-BD8C-4679-B8D0-8C81BE88F038}" type="presOf" srcId="{35F03BDD-1E0C-4D2F-9D8E-08FF2C933597}" destId="{B170E207-EB18-4200-8921-A4322BA21B4E}" srcOrd="0" destOrd="0" presId="urn:microsoft.com/office/officeart/2005/8/layout/pList2"/>
    <dgm:cxn modelId="{A9BA21D2-E1C7-47BC-9D3D-96FAA681A02B}" srcId="{8C272891-7976-4019-A624-787911056084}" destId="{3EEB7D70-ED3F-4CF0-916F-7A374825B028}" srcOrd="1" destOrd="0" parTransId="{6DEF0AA2-F15E-4EF0-9101-08C93F407B81}" sibTransId="{65D4E29D-0E65-4507-A2B5-16404BF2A2D7}"/>
    <dgm:cxn modelId="{24A3ADDA-BA79-42E9-8110-66E0FA695D50}" srcId="{8C272891-7976-4019-A624-787911056084}" destId="{35F03BDD-1E0C-4D2F-9D8E-08FF2C933597}" srcOrd="0" destOrd="0" parTransId="{1FE7491E-1642-4E31-90C6-642153637216}" sibTransId="{9A1B9701-D179-457C-B8D1-5C6157D7FA0E}"/>
    <dgm:cxn modelId="{FC22E7E0-DB16-41FF-8CE6-B474BECD9A28}" type="presOf" srcId="{9A1B9701-D179-457C-B8D1-5C6157D7FA0E}" destId="{C3EFB122-298B-46A4-A9A7-6342F8A3D835}" srcOrd="0" destOrd="0" presId="urn:microsoft.com/office/officeart/2005/8/layout/pList2"/>
    <dgm:cxn modelId="{B87266ED-2213-4452-B0A0-EF1CA9B5185F}" type="presOf" srcId="{482506D2-9770-48C7-9254-CBF54A3D0FA8}" destId="{B2576C76-924F-4166-B909-2EC7DBCA32B6}" srcOrd="0" destOrd="0" presId="urn:microsoft.com/office/officeart/2005/8/layout/pList2"/>
    <dgm:cxn modelId="{0EF313F0-0A56-4212-A160-6C9D47B301A7}" type="presOf" srcId="{28FF0768-32A7-4824-869E-250D64D62869}" destId="{A4D07A34-574D-4E3D-A305-6F6BCD1350CE}" srcOrd="0" destOrd="0" presId="urn:microsoft.com/office/officeart/2005/8/layout/pList2"/>
    <dgm:cxn modelId="{07A4F73C-7DA7-4C16-8C0A-FC9055A965BC}" type="presParOf" srcId="{223A777B-1BB6-4C0C-A14B-BCE81647095B}" destId="{920910C3-BCBC-44A8-9247-328681853534}" srcOrd="0" destOrd="0" presId="urn:microsoft.com/office/officeart/2005/8/layout/pList2"/>
    <dgm:cxn modelId="{79535D3C-4A1D-44D1-9E5F-346D84E140D2}" type="presParOf" srcId="{223A777B-1BB6-4C0C-A14B-BCE81647095B}" destId="{E52A4745-E740-41E6-B381-4CA5A2BCF257}" srcOrd="1" destOrd="0" presId="urn:microsoft.com/office/officeart/2005/8/layout/pList2"/>
    <dgm:cxn modelId="{5D1CFDFB-053C-4F33-9913-9B5BB1B86DCC}" type="presParOf" srcId="{E52A4745-E740-41E6-B381-4CA5A2BCF257}" destId="{2A814116-F4DF-4838-9B6E-774A3B9063EF}" srcOrd="0" destOrd="0" presId="urn:microsoft.com/office/officeart/2005/8/layout/pList2"/>
    <dgm:cxn modelId="{21B7411E-30F3-4121-A0F7-5AC1437226A7}" type="presParOf" srcId="{2A814116-F4DF-4838-9B6E-774A3B9063EF}" destId="{B170E207-EB18-4200-8921-A4322BA21B4E}" srcOrd="0" destOrd="0" presId="urn:microsoft.com/office/officeart/2005/8/layout/pList2"/>
    <dgm:cxn modelId="{107ED412-204A-498B-BE64-76ADF3C09A86}" type="presParOf" srcId="{2A814116-F4DF-4838-9B6E-774A3B9063EF}" destId="{3EFAA7F7-EEDB-4346-BBA7-82CF47E2E812}" srcOrd="1" destOrd="0" presId="urn:microsoft.com/office/officeart/2005/8/layout/pList2"/>
    <dgm:cxn modelId="{3F7E896C-3432-441C-B2B9-A68B1B164D66}" type="presParOf" srcId="{2A814116-F4DF-4838-9B6E-774A3B9063EF}" destId="{54456418-417E-4046-A9EE-FD88500C5005}" srcOrd="2" destOrd="0" presId="urn:microsoft.com/office/officeart/2005/8/layout/pList2"/>
    <dgm:cxn modelId="{87E006AC-2B3E-432A-9CBB-70415E918072}" type="presParOf" srcId="{E52A4745-E740-41E6-B381-4CA5A2BCF257}" destId="{C3EFB122-298B-46A4-A9A7-6342F8A3D835}" srcOrd="1" destOrd="0" presId="urn:microsoft.com/office/officeart/2005/8/layout/pList2"/>
    <dgm:cxn modelId="{B68A1E2C-A3D9-4750-A680-8735DE867CF7}" type="presParOf" srcId="{E52A4745-E740-41E6-B381-4CA5A2BCF257}" destId="{34917FF3-2AA4-4821-935A-FDDB626DAD51}" srcOrd="2" destOrd="0" presId="urn:microsoft.com/office/officeart/2005/8/layout/pList2"/>
    <dgm:cxn modelId="{E7164A9D-A948-43EE-8194-EE6A99CAB968}" type="presParOf" srcId="{34917FF3-2AA4-4821-935A-FDDB626DAD51}" destId="{ABCE7707-C161-4ADA-BA97-6487C3EA3A92}" srcOrd="0" destOrd="0" presId="urn:microsoft.com/office/officeart/2005/8/layout/pList2"/>
    <dgm:cxn modelId="{F54956A2-9107-4DE9-97A1-CEF59ADB442F}" type="presParOf" srcId="{34917FF3-2AA4-4821-935A-FDDB626DAD51}" destId="{87735CC9-511D-4CD5-A03D-4FC5A893C735}" srcOrd="1" destOrd="0" presId="urn:microsoft.com/office/officeart/2005/8/layout/pList2"/>
    <dgm:cxn modelId="{9404DA55-97D0-4B66-8A8A-3B9BC7E7EBD1}" type="presParOf" srcId="{34917FF3-2AA4-4821-935A-FDDB626DAD51}" destId="{7F53CEE4-17A7-4287-921C-B9C31238C5F4}" srcOrd="2" destOrd="0" presId="urn:microsoft.com/office/officeart/2005/8/layout/pList2"/>
    <dgm:cxn modelId="{EDB13CD7-0B80-4E81-AD1A-3B031E5AB51F}" type="presParOf" srcId="{E52A4745-E740-41E6-B381-4CA5A2BCF257}" destId="{7E12C420-753C-433E-BCB6-BA99D3F65A85}" srcOrd="3" destOrd="0" presId="urn:microsoft.com/office/officeart/2005/8/layout/pList2"/>
    <dgm:cxn modelId="{5D6B0D23-65F0-45E7-A96A-5286C0895A32}" type="presParOf" srcId="{E52A4745-E740-41E6-B381-4CA5A2BCF257}" destId="{737CE2D1-ADCC-4635-AE30-1EF80BAF231F}" srcOrd="4" destOrd="0" presId="urn:microsoft.com/office/officeart/2005/8/layout/pList2"/>
    <dgm:cxn modelId="{DFC6F499-A4BE-4CAC-895B-898075596815}" type="presParOf" srcId="{737CE2D1-ADCC-4635-AE30-1EF80BAF231F}" destId="{9618BE56-38EF-42DE-B725-34935581AB3C}" srcOrd="0" destOrd="0" presId="urn:microsoft.com/office/officeart/2005/8/layout/pList2"/>
    <dgm:cxn modelId="{046EC39E-617C-4DB1-913F-29BF727AE79F}" type="presParOf" srcId="{737CE2D1-ADCC-4635-AE30-1EF80BAF231F}" destId="{CA2C1D9A-8F02-4869-85DE-360CCE8C9706}" srcOrd="1" destOrd="0" presId="urn:microsoft.com/office/officeart/2005/8/layout/pList2"/>
    <dgm:cxn modelId="{60503592-3170-4C54-A5A0-D5544625C605}" type="presParOf" srcId="{737CE2D1-ADCC-4635-AE30-1EF80BAF231F}" destId="{81323AEE-E820-4068-8D14-2DF9A55BB798}" srcOrd="2" destOrd="0" presId="urn:microsoft.com/office/officeart/2005/8/layout/pList2"/>
    <dgm:cxn modelId="{22E31EC2-2B23-494B-98D6-A417953C6A1C}" type="presParOf" srcId="{E52A4745-E740-41E6-B381-4CA5A2BCF257}" destId="{B2576C76-924F-4166-B909-2EC7DBCA32B6}" srcOrd="5" destOrd="0" presId="urn:microsoft.com/office/officeart/2005/8/layout/pList2"/>
    <dgm:cxn modelId="{EB617C06-B1AF-4A28-B651-5BB053A9C86E}" type="presParOf" srcId="{E52A4745-E740-41E6-B381-4CA5A2BCF257}" destId="{E9F6B33D-753C-4C1E-9B51-C97265E1AA5D}" srcOrd="6" destOrd="0" presId="urn:microsoft.com/office/officeart/2005/8/layout/pList2"/>
    <dgm:cxn modelId="{F9DB3E70-5B40-45A2-8234-784FB9509E01}" type="presParOf" srcId="{E9F6B33D-753C-4C1E-9B51-C97265E1AA5D}" destId="{A4D07A34-574D-4E3D-A305-6F6BCD1350CE}" srcOrd="0" destOrd="0" presId="urn:microsoft.com/office/officeart/2005/8/layout/pList2"/>
    <dgm:cxn modelId="{4341F708-5B3E-40CD-8061-D262EF6707B1}" type="presParOf" srcId="{E9F6B33D-753C-4C1E-9B51-C97265E1AA5D}" destId="{EFAD29C3-39A7-48AE-8AD6-BF836DEBC491}" srcOrd="1" destOrd="0" presId="urn:microsoft.com/office/officeart/2005/8/layout/pList2"/>
    <dgm:cxn modelId="{638F4B92-D2B7-4AB5-98D5-F60CA06D08B0}" type="presParOf" srcId="{E9F6B33D-753C-4C1E-9B51-C97265E1AA5D}" destId="{78BC9F9D-7AA1-4A4C-9C3A-D92E035DE52A}" srcOrd="2" destOrd="0" presId="urn:microsoft.com/office/officeart/2005/8/layout/pList2"/>
    <dgm:cxn modelId="{76FFEDA2-DF6F-4732-9FB3-5F4016190367}" type="presParOf" srcId="{E52A4745-E740-41E6-B381-4CA5A2BCF257}" destId="{9B1775B1-3C3A-4447-853B-5E8711713293}" srcOrd="7" destOrd="0" presId="urn:microsoft.com/office/officeart/2005/8/layout/pList2"/>
    <dgm:cxn modelId="{D8CD6739-91C5-4464-B172-8A392C778F23}" type="presParOf" srcId="{E52A4745-E740-41E6-B381-4CA5A2BCF257}" destId="{B721417A-B784-4A4D-807E-ED1AA0B21553}" srcOrd="8" destOrd="0" presId="urn:microsoft.com/office/officeart/2005/8/layout/pList2"/>
    <dgm:cxn modelId="{70C65D50-6C94-48A0-8CDC-D68DA4566199}" type="presParOf" srcId="{B721417A-B784-4A4D-807E-ED1AA0B21553}" destId="{B996903B-D0AE-436C-B0DD-15C922DF9B0F}" srcOrd="0" destOrd="0" presId="urn:microsoft.com/office/officeart/2005/8/layout/pList2"/>
    <dgm:cxn modelId="{044DF5E4-6789-4D85-B523-D5C8D2EABAA9}" type="presParOf" srcId="{B721417A-B784-4A4D-807E-ED1AA0B21553}" destId="{ADC2610A-6509-4C54-853B-6AD6A6BA821C}" srcOrd="1" destOrd="0" presId="urn:microsoft.com/office/officeart/2005/8/layout/pList2"/>
    <dgm:cxn modelId="{9EF85C89-DBF8-4091-8995-B12FC1C49CF4}" type="presParOf" srcId="{B721417A-B784-4A4D-807E-ED1AA0B21553}" destId="{F2FC2F21-A922-40A1-BBB7-04B68774B7DF}"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2B2E75D-6782-439C-88DC-FCB552EBBF3B}"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GB"/>
        </a:p>
      </dgm:t>
    </dgm:pt>
    <dgm:pt modelId="{3F25A821-F1A3-49EE-BB9C-05374E1051A4}">
      <dgm:prSet phldrT="[Text]"/>
      <dgm:spPr/>
      <dgm:t>
        <a:bodyPr/>
        <a:lstStyle/>
        <a:p>
          <a:r>
            <a:rPr lang="en-GB" dirty="0"/>
            <a:t>Identification</a:t>
          </a:r>
          <a:r>
            <a:rPr lang="en-GB" baseline="0" dirty="0"/>
            <a:t> requirements </a:t>
          </a:r>
          <a:endParaRPr lang="en-GB" dirty="0"/>
        </a:p>
      </dgm:t>
    </dgm:pt>
    <dgm:pt modelId="{68A93791-0C34-46A0-A26E-EB2AD9469EF8}" type="parTrans" cxnId="{C294712C-985A-4693-8D41-CB18655FA28B}">
      <dgm:prSet/>
      <dgm:spPr/>
      <dgm:t>
        <a:bodyPr/>
        <a:lstStyle/>
        <a:p>
          <a:endParaRPr lang="en-GB"/>
        </a:p>
      </dgm:t>
    </dgm:pt>
    <dgm:pt modelId="{2490591B-0196-4DB6-A46D-F28B4EAB3A35}" type="sibTrans" cxnId="{C294712C-985A-4693-8D41-CB18655FA28B}">
      <dgm:prSet/>
      <dgm:spPr/>
      <dgm:t>
        <a:bodyPr/>
        <a:lstStyle/>
        <a:p>
          <a:endParaRPr lang="en-GB"/>
        </a:p>
      </dgm:t>
    </dgm:pt>
    <dgm:pt modelId="{F50055AB-6007-414A-B5A7-FBD8EB82298E}">
      <dgm:prSet phldrT="[Text]"/>
      <dgm:spPr/>
      <dgm:t>
        <a:bodyPr/>
        <a:lstStyle/>
        <a:p>
          <a:r>
            <a:rPr lang="en-US" dirty="0"/>
            <a:t>Blockchain-based decentralized know-your-customer (KYC) utility pilot project aiming to introduce a more direct customer-bank approach (bringing in more transparency, operational efficiency for banks and customers</a:t>
          </a:r>
          <a:endParaRPr lang="en-GB" dirty="0"/>
        </a:p>
      </dgm:t>
    </dgm:pt>
    <dgm:pt modelId="{401DCD6E-154A-4572-8529-D765A2A65512}" type="parTrans" cxnId="{F7EA4D46-2DEA-4DEB-A3E1-C51E240FBB00}">
      <dgm:prSet/>
      <dgm:spPr/>
      <dgm:t>
        <a:bodyPr/>
        <a:lstStyle/>
        <a:p>
          <a:endParaRPr lang="en-GB"/>
        </a:p>
      </dgm:t>
    </dgm:pt>
    <dgm:pt modelId="{CC7BEC53-193D-499A-8AD0-DDE436B2D9B9}" type="sibTrans" cxnId="{F7EA4D46-2DEA-4DEB-A3E1-C51E240FBB00}">
      <dgm:prSet/>
      <dgm:spPr/>
      <dgm:t>
        <a:bodyPr/>
        <a:lstStyle/>
        <a:p>
          <a:endParaRPr lang="en-GB"/>
        </a:p>
      </dgm:t>
    </dgm:pt>
    <dgm:pt modelId="{D644E4DA-5720-4490-80D4-0650088681CA}">
      <dgm:prSet phldrT="[Text]"/>
      <dgm:spPr/>
      <dgm:t>
        <a:bodyPr/>
        <a:lstStyle/>
        <a:p>
          <a:r>
            <a:rPr lang="en-GB" dirty="0"/>
            <a:t>Enable to integrate transparency on UBO and AML CFT compliance </a:t>
          </a:r>
        </a:p>
      </dgm:t>
    </dgm:pt>
    <dgm:pt modelId="{F3731393-017C-4337-9245-91CAB4D44812}" type="parTrans" cxnId="{9EEBFB21-21EC-4DBA-891D-69DD717E76F4}">
      <dgm:prSet/>
      <dgm:spPr/>
      <dgm:t>
        <a:bodyPr/>
        <a:lstStyle/>
        <a:p>
          <a:endParaRPr lang="en-GB"/>
        </a:p>
      </dgm:t>
    </dgm:pt>
    <dgm:pt modelId="{247A18B3-C252-4889-AD75-07DF98F7DDC0}" type="sibTrans" cxnId="{9EEBFB21-21EC-4DBA-891D-69DD717E76F4}">
      <dgm:prSet/>
      <dgm:spPr/>
      <dgm:t>
        <a:bodyPr/>
        <a:lstStyle/>
        <a:p>
          <a:endParaRPr lang="en-GB"/>
        </a:p>
      </dgm:t>
    </dgm:pt>
    <dgm:pt modelId="{294CFB1F-AE40-461B-9E16-BC97AD3086FC}">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Innovative Payment Systems </a:t>
          </a:r>
        </a:p>
        <a:p>
          <a:pPr marL="0" lvl="0" defTabSz="1466850">
            <a:lnSpc>
              <a:spcPct val="90000"/>
            </a:lnSpc>
            <a:spcBef>
              <a:spcPct val="0"/>
            </a:spcBef>
            <a:spcAft>
              <a:spcPct val="35000"/>
            </a:spcAft>
            <a:buNone/>
          </a:pPr>
          <a:endParaRPr lang="en-GB" dirty="0"/>
        </a:p>
      </dgm:t>
    </dgm:pt>
    <dgm:pt modelId="{5231F13C-03BE-4C4F-929D-1CD34305CE57}" type="parTrans" cxnId="{69150D16-A9A1-451A-A00A-E68529E36637}">
      <dgm:prSet/>
      <dgm:spPr/>
      <dgm:t>
        <a:bodyPr/>
        <a:lstStyle/>
        <a:p>
          <a:endParaRPr lang="en-GB"/>
        </a:p>
      </dgm:t>
    </dgm:pt>
    <dgm:pt modelId="{A7742C64-8BA0-4557-9A10-D3E1B5819896}" type="sibTrans" cxnId="{69150D16-A9A1-451A-A00A-E68529E36637}">
      <dgm:prSet/>
      <dgm:spPr/>
      <dgm:t>
        <a:bodyPr/>
        <a:lstStyle/>
        <a:p>
          <a:endParaRPr lang="en-GB"/>
        </a:p>
      </dgm:t>
    </dgm:pt>
    <dgm:pt modelId="{39D6E44C-F508-439B-8A5D-9981838FFCAB}">
      <dgm:prSet phldrT="[Text]"/>
      <dgm:spPr/>
      <dgm:t>
        <a:bodyPr/>
        <a:lstStyle/>
        <a:p>
          <a:r>
            <a:rPr lang="en-US" dirty="0"/>
            <a:t>Mobile money can be extended beyond payments to offer virtual savings accounts, short-term credit/loans, and insurance.</a:t>
          </a:r>
          <a:endParaRPr lang="en-GB" dirty="0"/>
        </a:p>
      </dgm:t>
    </dgm:pt>
    <dgm:pt modelId="{C3B5DCC7-A1F3-4356-A5B0-342C693B0C85}" type="parTrans" cxnId="{1A0B3E9F-FFD5-4FC2-A47A-DC5F21A6EFE2}">
      <dgm:prSet/>
      <dgm:spPr/>
      <dgm:t>
        <a:bodyPr/>
        <a:lstStyle/>
        <a:p>
          <a:endParaRPr lang="en-GB"/>
        </a:p>
      </dgm:t>
    </dgm:pt>
    <dgm:pt modelId="{CCF42D4A-32E8-401C-93BC-FF583CAC8EBC}" type="sibTrans" cxnId="{1A0B3E9F-FFD5-4FC2-A47A-DC5F21A6EFE2}">
      <dgm:prSet/>
      <dgm:spPr/>
      <dgm:t>
        <a:bodyPr/>
        <a:lstStyle/>
        <a:p>
          <a:endParaRPr lang="en-GB"/>
        </a:p>
      </dgm:t>
    </dgm:pt>
    <dgm:pt modelId="{A0B725DA-930B-4BE3-92F4-3B7F402752C8}">
      <dgm:prSet phldrT="[Text]"/>
      <dgm:spPr/>
      <dgm:t>
        <a:bodyPr/>
        <a:lstStyle/>
        <a:p>
          <a:r>
            <a:rPr lang="en-GB" dirty="0"/>
            <a:t>Access to information on client credit worthiness through profiling of customer </a:t>
          </a:r>
        </a:p>
      </dgm:t>
    </dgm:pt>
    <dgm:pt modelId="{AFBBFB46-A613-43D6-9C5C-FAAD94FD4FA4}" type="parTrans" cxnId="{3E9DF4A7-A2C0-42A1-8EF2-85EA7B3399DA}">
      <dgm:prSet/>
      <dgm:spPr/>
      <dgm:t>
        <a:bodyPr/>
        <a:lstStyle/>
        <a:p>
          <a:endParaRPr lang="en-GB"/>
        </a:p>
      </dgm:t>
    </dgm:pt>
    <dgm:pt modelId="{9AEEDE2F-DCFC-442F-81C2-3FFBF782EBB5}" type="sibTrans" cxnId="{3E9DF4A7-A2C0-42A1-8EF2-85EA7B3399DA}">
      <dgm:prSet/>
      <dgm:spPr/>
      <dgm:t>
        <a:bodyPr/>
        <a:lstStyle/>
        <a:p>
          <a:endParaRPr lang="en-GB"/>
        </a:p>
      </dgm:t>
    </dgm:pt>
    <dgm:pt modelId="{10A93125-ADB8-44E2-BF9C-EF5C1C00DC67}">
      <dgm:prSet phldrT="[Text]"/>
      <dgm:spPr/>
      <dgm:t>
        <a:bodyPr/>
        <a:lstStyle/>
        <a:p>
          <a:r>
            <a:rPr lang="en-GB" dirty="0"/>
            <a:t>Credit Information Sharing</a:t>
          </a:r>
        </a:p>
      </dgm:t>
    </dgm:pt>
    <dgm:pt modelId="{DA5FFBFE-5829-4D8A-A90D-749C9575FF2E}" type="parTrans" cxnId="{BC358AE1-A41E-4672-8D13-5454231859BA}">
      <dgm:prSet/>
      <dgm:spPr/>
      <dgm:t>
        <a:bodyPr/>
        <a:lstStyle/>
        <a:p>
          <a:endParaRPr lang="en-GB"/>
        </a:p>
      </dgm:t>
    </dgm:pt>
    <dgm:pt modelId="{47BE3C34-F47E-47EA-89B1-0A2B066CA061}" type="sibTrans" cxnId="{BC358AE1-A41E-4672-8D13-5454231859BA}">
      <dgm:prSet/>
      <dgm:spPr/>
      <dgm:t>
        <a:bodyPr/>
        <a:lstStyle/>
        <a:p>
          <a:endParaRPr lang="en-GB"/>
        </a:p>
      </dgm:t>
    </dgm:pt>
    <dgm:pt modelId="{CB5F3AEA-7BC0-4AFB-851F-6B08B456F808}" type="pres">
      <dgm:prSet presAssocID="{B2B2E75D-6782-439C-88DC-FCB552EBBF3B}" presName="Name0" presStyleCnt="0">
        <dgm:presLayoutVars>
          <dgm:dir/>
          <dgm:animLvl val="lvl"/>
          <dgm:resizeHandles val="exact"/>
        </dgm:presLayoutVars>
      </dgm:prSet>
      <dgm:spPr/>
    </dgm:pt>
    <dgm:pt modelId="{D3BFBFEF-ADC2-41D4-B830-637585AD1F59}" type="pres">
      <dgm:prSet presAssocID="{3F25A821-F1A3-49EE-BB9C-05374E1051A4}" presName="linNode" presStyleCnt="0"/>
      <dgm:spPr/>
    </dgm:pt>
    <dgm:pt modelId="{EB3D4D0C-DD3D-4E8E-9D61-CEE1D574F23C}" type="pres">
      <dgm:prSet presAssocID="{3F25A821-F1A3-49EE-BB9C-05374E1051A4}" presName="parentText" presStyleLbl="node1" presStyleIdx="0" presStyleCnt="3">
        <dgm:presLayoutVars>
          <dgm:chMax val="1"/>
          <dgm:bulletEnabled val="1"/>
        </dgm:presLayoutVars>
      </dgm:prSet>
      <dgm:spPr/>
    </dgm:pt>
    <dgm:pt modelId="{3D957FF0-678C-4645-89EF-DE32CBB35DAE}" type="pres">
      <dgm:prSet presAssocID="{3F25A821-F1A3-49EE-BB9C-05374E1051A4}" presName="descendantText" presStyleLbl="alignAccFollowNode1" presStyleIdx="0" presStyleCnt="3">
        <dgm:presLayoutVars>
          <dgm:bulletEnabled val="1"/>
        </dgm:presLayoutVars>
      </dgm:prSet>
      <dgm:spPr/>
    </dgm:pt>
    <dgm:pt modelId="{85611CE2-CD09-44FA-9269-DD38473046FB}" type="pres">
      <dgm:prSet presAssocID="{2490591B-0196-4DB6-A46D-F28B4EAB3A35}" presName="sp" presStyleCnt="0"/>
      <dgm:spPr/>
    </dgm:pt>
    <dgm:pt modelId="{39B89A89-C19D-4B73-A2ED-BFC4300866D4}" type="pres">
      <dgm:prSet presAssocID="{294CFB1F-AE40-461B-9E16-BC97AD3086FC}" presName="linNode" presStyleCnt="0"/>
      <dgm:spPr/>
    </dgm:pt>
    <dgm:pt modelId="{130F1E0E-314D-4762-ACA9-D291113FE357}" type="pres">
      <dgm:prSet presAssocID="{294CFB1F-AE40-461B-9E16-BC97AD3086FC}" presName="parentText" presStyleLbl="node1" presStyleIdx="1" presStyleCnt="3">
        <dgm:presLayoutVars>
          <dgm:chMax val="1"/>
          <dgm:bulletEnabled val="1"/>
        </dgm:presLayoutVars>
      </dgm:prSet>
      <dgm:spPr/>
    </dgm:pt>
    <dgm:pt modelId="{1DF384D8-47A5-40B7-B96B-EEF0D8DEC42B}" type="pres">
      <dgm:prSet presAssocID="{294CFB1F-AE40-461B-9E16-BC97AD3086FC}" presName="descendantText" presStyleLbl="alignAccFollowNode1" presStyleIdx="1" presStyleCnt="3">
        <dgm:presLayoutVars>
          <dgm:bulletEnabled val="1"/>
        </dgm:presLayoutVars>
      </dgm:prSet>
      <dgm:spPr/>
    </dgm:pt>
    <dgm:pt modelId="{5167EA55-8C97-4A03-B487-01D5CE774390}" type="pres">
      <dgm:prSet presAssocID="{A7742C64-8BA0-4557-9A10-D3E1B5819896}" presName="sp" presStyleCnt="0"/>
      <dgm:spPr/>
    </dgm:pt>
    <dgm:pt modelId="{4D7A02D1-9EBF-4CD1-8318-80D43FA27009}" type="pres">
      <dgm:prSet presAssocID="{10A93125-ADB8-44E2-BF9C-EF5C1C00DC67}" presName="linNode" presStyleCnt="0"/>
      <dgm:spPr/>
    </dgm:pt>
    <dgm:pt modelId="{51764517-6718-4866-AADB-6504C1DC63B8}" type="pres">
      <dgm:prSet presAssocID="{10A93125-ADB8-44E2-BF9C-EF5C1C00DC67}" presName="parentText" presStyleLbl="node1" presStyleIdx="2" presStyleCnt="3">
        <dgm:presLayoutVars>
          <dgm:chMax val="1"/>
          <dgm:bulletEnabled val="1"/>
        </dgm:presLayoutVars>
      </dgm:prSet>
      <dgm:spPr/>
    </dgm:pt>
    <dgm:pt modelId="{900EC442-9543-4934-9E5E-802484594FDB}" type="pres">
      <dgm:prSet presAssocID="{10A93125-ADB8-44E2-BF9C-EF5C1C00DC67}" presName="descendantText" presStyleLbl="alignAccFollowNode1" presStyleIdx="2" presStyleCnt="3">
        <dgm:presLayoutVars>
          <dgm:bulletEnabled val="1"/>
        </dgm:presLayoutVars>
      </dgm:prSet>
      <dgm:spPr/>
    </dgm:pt>
  </dgm:ptLst>
  <dgm:cxnLst>
    <dgm:cxn modelId="{69150D16-A9A1-451A-A00A-E68529E36637}" srcId="{B2B2E75D-6782-439C-88DC-FCB552EBBF3B}" destId="{294CFB1F-AE40-461B-9E16-BC97AD3086FC}" srcOrd="1" destOrd="0" parTransId="{5231F13C-03BE-4C4F-929D-1CD34305CE57}" sibTransId="{A7742C64-8BA0-4557-9A10-D3E1B5819896}"/>
    <dgm:cxn modelId="{9EEBFB21-21EC-4DBA-891D-69DD717E76F4}" srcId="{3F25A821-F1A3-49EE-BB9C-05374E1051A4}" destId="{D644E4DA-5720-4490-80D4-0650088681CA}" srcOrd="1" destOrd="0" parTransId="{F3731393-017C-4337-9245-91CAB4D44812}" sibTransId="{247A18B3-C252-4889-AD75-07DF98F7DDC0}"/>
    <dgm:cxn modelId="{32495223-6608-4757-8E5C-EEBB4332808B}" type="presOf" srcId="{A0B725DA-930B-4BE3-92F4-3B7F402752C8}" destId="{900EC442-9543-4934-9E5E-802484594FDB}" srcOrd="0" destOrd="0" presId="urn:microsoft.com/office/officeart/2005/8/layout/vList5"/>
    <dgm:cxn modelId="{C294712C-985A-4693-8D41-CB18655FA28B}" srcId="{B2B2E75D-6782-439C-88DC-FCB552EBBF3B}" destId="{3F25A821-F1A3-49EE-BB9C-05374E1051A4}" srcOrd="0" destOrd="0" parTransId="{68A93791-0C34-46A0-A26E-EB2AD9469EF8}" sibTransId="{2490591B-0196-4DB6-A46D-F28B4EAB3A35}"/>
    <dgm:cxn modelId="{F7EA4D46-2DEA-4DEB-A3E1-C51E240FBB00}" srcId="{3F25A821-F1A3-49EE-BB9C-05374E1051A4}" destId="{F50055AB-6007-414A-B5A7-FBD8EB82298E}" srcOrd="0" destOrd="0" parTransId="{401DCD6E-154A-4572-8529-D765A2A65512}" sibTransId="{CC7BEC53-193D-499A-8AD0-DDE436B2D9B9}"/>
    <dgm:cxn modelId="{8F304A48-5610-4704-A9C4-81DDA01E1E55}" type="presOf" srcId="{F50055AB-6007-414A-B5A7-FBD8EB82298E}" destId="{3D957FF0-678C-4645-89EF-DE32CBB35DAE}" srcOrd="0" destOrd="0" presId="urn:microsoft.com/office/officeart/2005/8/layout/vList5"/>
    <dgm:cxn modelId="{4BFC5C69-8947-4DF7-B6B3-ECCEEBEBBED0}" type="presOf" srcId="{10A93125-ADB8-44E2-BF9C-EF5C1C00DC67}" destId="{51764517-6718-4866-AADB-6504C1DC63B8}" srcOrd="0" destOrd="0" presId="urn:microsoft.com/office/officeart/2005/8/layout/vList5"/>
    <dgm:cxn modelId="{90210976-095A-412C-8E4E-85B68E4344D5}" type="presOf" srcId="{B2B2E75D-6782-439C-88DC-FCB552EBBF3B}" destId="{CB5F3AEA-7BC0-4AFB-851F-6B08B456F808}" srcOrd="0" destOrd="0" presId="urn:microsoft.com/office/officeart/2005/8/layout/vList5"/>
    <dgm:cxn modelId="{1A0B3E9F-FFD5-4FC2-A47A-DC5F21A6EFE2}" srcId="{294CFB1F-AE40-461B-9E16-BC97AD3086FC}" destId="{39D6E44C-F508-439B-8A5D-9981838FFCAB}" srcOrd="0" destOrd="0" parTransId="{C3B5DCC7-A1F3-4356-A5B0-342C693B0C85}" sibTransId="{CCF42D4A-32E8-401C-93BC-FF583CAC8EBC}"/>
    <dgm:cxn modelId="{3E9DF4A7-A2C0-42A1-8EF2-85EA7B3399DA}" srcId="{10A93125-ADB8-44E2-BF9C-EF5C1C00DC67}" destId="{A0B725DA-930B-4BE3-92F4-3B7F402752C8}" srcOrd="0" destOrd="0" parTransId="{AFBBFB46-A613-43D6-9C5C-FAAD94FD4FA4}" sibTransId="{9AEEDE2F-DCFC-442F-81C2-3FFBF782EBB5}"/>
    <dgm:cxn modelId="{7613D6B3-0983-48FA-B805-140E7EE2B469}" type="presOf" srcId="{3F25A821-F1A3-49EE-BB9C-05374E1051A4}" destId="{EB3D4D0C-DD3D-4E8E-9D61-CEE1D574F23C}" srcOrd="0" destOrd="0" presId="urn:microsoft.com/office/officeart/2005/8/layout/vList5"/>
    <dgm:cxn modelId="{EC8843C5-EDBB-4523-BA96-2460C0C243C1}" type="presOf" srcId="{D644E4DA-5720-4490-80D4-0650088681CA}" destId="{3D957FF0-678C-4645-89EF-DE32CBB35DAE}" srcOrd="0" destOrd="1" presId="urn:microsoft.com/office/officeart/2005/8/layout/vList5"/>
    <dgm:cxn modelId="{D6E7F6D5-E4C5-461D-B3FE-298341EDD20D}" type="presOf" srcId="{39D6E44C-F508-439B-8A5D-9981838FFCAB}" destId="{1DF384D8-47A5-40B7-B96B-EEF0D8DEC42B}" srcOrd="0" destOrd="0" presId="urn:microsoft.com/office/officeart/2005/8/layout/vList5"/>
    <dgm:cxn modelId="{BC358AE1-A41E-4672-8D13-5454231859BA}" srcId="{B2B2E75D-6782-439C-88DC-FCB552EBBF3B}" destId="{10A93125-ADB8-44E2-BF9C-EF5C1C00DC67}" srcOrd="2" destOrd="0" parTransId="{DA5FFBFE-5829-4D8A-A90D-749C9575FF2E}" sibTransId="{47BE3C34-F47E-47EA-89B1-0A2B066CA061}"/>
    <dgm:cxn modelId="{76B85DF1-B469-43BF-A60B-A33469AC0CE6}" type="presOf" srcId="{294CFB1F-AE40-461B-9E16-BC97AD3086FC}" destId="{130F1E0E-314D-4762-ACA9-D291113FE357}" srcOrd="0" destOrd="0" presId="urn:microsoft.com/office/officeart/2005/8/layout/vList5"/>
    <dgm:cxn modelId="{E44D451C-BDC9-4EC8-B1BA-A876B0DF7A29}" type="presParOf" srcId="{CB5F3AEA-7BC0-4AFB-851F-6B08B456F808}" destId="{D3BFBFEF-ADC2-41D4-B830-637585AD1F59}" srcOrd="0" destOrd="0" presId="urn:microsoft.com/office/officeart/2005/8/layout/vList5"/>
    <dgm:cxn modelId="{A22450FA-8CAF-4D95-B2D9-8F36D1E23F9B}" type="presParOf" srcId="{D3BFBFEF-ADC2-41D4-B830-637585AD1F59}" destId="{EB3D4D0C-DD3D-4E8E-9D61-CEE1D574F23C}" srcOrd="0" destOrd="0" presId="urn:microsoft.com/office/officeart/2005/8/layout/vList5"/>
    <dgm:cxn modelId="{D9A4FDDF-9560-4B29-B392-9CD95552654C}" type="presParOf" srcId="{D3BFBFEF-ADC2-41D4-B830-637585AD1F59}" destId="{3D957FF0-678C-4645-89EF-DE32CBB35DAE}" srcOrd="1" destOrd="0" presId="urn:microsoft.com/office/officeart/2005/8/layout/vList5"/>
    <dgm:cxn modelId="{72C4CFFA-0A4E-4F3D-AA75-3D91D4C795D3}" type="presParOf" srcId="{CB5F3AEA-7BC0-4AFB-851F-6B08B456F808}" destId="{85611CE2-CD09-44FA-9269-DD38473046FB}" srcOrd="1" destOrd="0" presId="urn:microsoft.com/office/officeart/2005/8/layout/vList5"/>
    <dgm:cxn modelId="{F08EE60D-886C-4344-B16D-731EFB9CF766}" type="presParOf" srcId="{CB5F3AEA-7BC0-4AFB-851F-6B08B456F808}" destId="{39B89A89-C19D-4B73-A2ED-BFC4300866D4}" srcOrd="2" destOrd="0" presId="urn:microsoft.com/office/officeart/2005/8/layout/vList5"/>
    <dgm:cxn modelId="{BCE02C47-0A83-4399-A781-C4191D6B83F8}" type="presParOf" srcId="{39B89A89-C19D-4B73-A2ED-BFC4300866D4}" destId="{130F1E0E-314D-4762-ACA9-D291113FE357}" srcOrd="0" destOrd="0" presId="urn:microsoft.com/office/officeart/2005/8/layout/vList5"/>
    <dgm:cxn modelId="{EB9261B4-AFE7-4B31-846A-CE7FF9A854AD}" type="presParOf" srcId="{39B89A89-C19D-4B73-A2ED-BFC4300866D4}" destId="{1DF384D8-47A5-40B7-B96B-EEF0D8DEC42B}" srcOrd="1" destOrd="0" presId="urn:microsoft.com/office/officeart/2005/8/layout/vList5"/>
    <dgm:cxn modelId="{AAF20881-1491-471F-B91C-DDEFCA03ABDD}" type="presParOf" srcId="{CB5F3AEA-7BC0-4AFB-851F-6B08B456F808}" destId="{5167EA55-8C97-4A03-B487-01D5CE774390}" srcOrd="3" destOrd="0" presId="urn:microsoft.com/office/officeart/2005/8/layout/vList5"/>
    <dgm:cxn modelId="{0EE1A99C-0A29-4044-8564-0406AC483054}" type="presParOf" srcId="{CB5F3AEA-7BC0-4AFB-851F-6B08B456F808}" destId="{4D7A02D1-9EBF-4CD1-8318-80D43FA27009}" srcOrd="4" destOrd="0" presId="urn:microsoft.com/office/officeart/2005/8/layout/vList5"/>
    <dgm:cxn modelId="{CB71803F-4B73-428C-A972-5A139D6241BD}" type="presParOf" srcId="{4D7A02D1-9EBF-4CD1-8318-80D43FA27009}" destId="{51764517-6718-4866-AADB-6504C1DC63B8}" srcOrd="0" destOrd="0" presId="urn:microsoft.com/office/officeart/2005/8/layout/vList5"/>
    <dgm:cxn modelId="{AE147850-8257-4C60-BB24-A3FC7B713F6C}" type="presParOf" srcId="{4D7A02D1-9EBF-4CD1-8318-80D43FA27009}" destId="{900EC442-9543-4934-9E5E-802484594FD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6223F-55C7-412D-A114-7277D56210DB}" type="doc">
      <dgm:prSet loTypeId="urn:microsoft.com/office/officeart/2005/8/layout/process5" loCatId="process" qsTypeId="urn:microsoft.com/office/officeart/2005/8/quickstyle/3d2" qsCatId="3D" csTypeId="urn:microsoft.com/office/officeart/2005/8/colors/accent0_3" csCatId="mainScheme" phldr="1"/>
      <dgm:spPr/>
      <dgm:t>
        <a:bodyPr/>
        <a:lstStyle/>
        <a:p>
          <a:endParaRPr lang="en-GB"/>
        </a:p>
      </dgm:t>
    </dgm:pt>
    <dgm:pt modelId="{24A45938-8071-4D85-9C08-C7E788A1937D}">
      <dgm:prSet phldrT="[Text]"/>
      <dgm:spPr/>
      <dgm:t>
        <a:bodyPr/>
        <a:lstStyle/>
        <a:p>
          <a:r>
            <a:rPr lang="en-GB">
              <a:latin typeface="Bahnschrift Light SemiCondensed" panose="020B0502040204020203" pitchFamily="34" charset="0"/>
            </a:rPr>
            <a:t>Meeting on 16 February 2022</a:t>
          </a:r>
          <a:endParaRPr lang="en-GB" dirty="0">
            <a:latin typeface="Bahnschrift Light SemiCondensed" panose="020B0502040204020203" pitchFamily="34" charset="0"/>
          </a:endParaRPr>
        </a:p>
      </dgm:t>
    </dgm:pt>
    <dgm:pt modelId="{C58D6A85-88D6-4EE1-80CE-6440E4C7E2BA}" type="parTrans" cxnId="{D538B203-BE28-4218-AD1A-1A4D5A5CE2F4}">
      <dgm:prSet/>
      <dgm:spPr/>
      <dgm:t>
        <a:bodyPr/>
        <a:lstStyle/>
        <a:p>
          <a:endParaRPr lang="en-GB">
            <a:solidFill>
              <a:schemeClr val="tx1"/>
            </a:solidFill>
            <a:latin typeface="Bahnschrift Light SemiCondensed" panose="020B0502040204020203" pitchFamily="34" charset="0"/>
          </a:endParaRPr>
        </a:p>
      </dgm:t>
    </dgm:pt>
    <dgm:pt modelId="{F9E5C2B7-3ED7-47F0-A3F6-6AD340305787}" type="sibTrans" cxnId="{D538B203-BE28-4218-AD1A-1A4D5A5CE2F4}">
      <dgm:prSet/>
      <dgm:spPr/>
      <dgm:t>
        <a:bodyPr/>
        <a:lstStyle/>
        <a:p>
          <a:endParaRPr lang="en-GB">
            <a:solidFill>
              <a:schemeClr val="tx1"/>
            </a:solidFill>
            <a:latin typeface="Bahnschrift Light SemiCondensed" panose="020B0502040204020203" pitchFamily="34" charset="0"/>
          </a:endParaRPr>
        </a:p>
      </dgm:t>
    </dgm:pt>
    <dgm:pt modelId="{68D8F930-0AC9-48FE-92E1-5F7426EB4236}">
      <dgm:prSet phldrT="[Text]"/>
      <dgm:spPr/>
      <dgm:t>
        <a:bodyPr/>
        <a:lstStyle/>
        <a:p>
          <a:r>
            <a:rPr lang="en-GB">
              <a:latin typeface="Bahnschrift Light SemiCondensed" panose="020B0502040204020203" pitchFamily="34" charset="0"/>
            </a:rPr>
            <a:t>Meeting on 23 February 2022 </a:t>
          </a:r>
          <a:endParaRPr lang="en-GB" dirty="0">
            <a:latin typeface="Bahnschrift Light SemiCondensed" panose="020B0502040204020203" pitchFamily="34" charset="0"/>
          </a:endParaRPr>
        </a:p>
      </dgm:t>
    </dgm:pt>
    <dgm:pt modelId="{10E12239-A080-4CCA-8EF3-B9C5D106977A}" type="parTrans" cxnId="{CB61C152-3620-4128-87E6-8CD0DC8905F2}">
      <dgm:prSet/>
      <dgm:spPr/>
      <dgm:t>
        <a:bodyPr/>
        <a:lstStyle/>
        <a:p>
          <a:endParaRPr lang="en-GB">
            <a:solidFill>
              <a:schemeClr val="tx1"/>
            </a:solidFill>
            <a:latin typeface="Bahnschrift Light SemiCondensed" panose="020B0502040204020203" pitchFamily="34" charset="0"/>
          </a:endParaRPr>
        </a:p>
      </dgm:t>
    </dgm:pt>
    <dgm:pt modelId="{DAD0C147-ABE6-4FAE-8EB6-424892D59205}" type="sibTrans" cxnId="{CB61C152-3620-4128-87E6-8CD0DC8905F2}">
      <dgm:prSet/>
      <dgm:spPr/>
      <dgm:t>
        <a:bodyPr/>
        <a:lstStyle/>
        <a:p>
          <a:endParaRPr lang="en-GB">
            <a:solidFill>
              <a:schemeClr val="tx1"/>
            </a:solidFill>
            <a:latin typeface="Bahnschrift Light SemiCondensed" panose="020B0502040204020203" pitchFamily="34" charset="0"/>
          </a:endParaRPr>
        </a:p>
      </dgm:t>
    </dgm:pt>
    <dgm:pt modelId="{D9768600-A15E-4BC8-A2B1-E0297D79B8BF}">
      <dgm:prSet phldrT="[Text]"/>
      <dgm:spPr/>
      <dgm:t>
        <a:bodyPr/>
        <a:lstStyle/>
        <a:p>
          <a:r>
            <a:rPr lang="en-GB">
              <a:latin typeface="Bahnschrift Light SemiCondensed" panose="020B0502040204020203" pitchFamily="34" charset="0"/>
            </a:rPr>
            <a:t>Meeting on 04 March 2022</a:t>
          </a:r>
          <a:endParaRPr lang="en-GB" dirty="0">
            <a:latin typeface="Bahnschrift Light SemiCondensed" panose="020B0502040204020203" pitchFamily="34" charset="0"/>
          </a:endParaRPr>
        </a:p>
      </dgm:t>
    </dgm:pt>
    <dgm:pt modelId="{7A0D5AA4-7551-4881-8E3D-10273FB85A20}" type="parTrans" cxnId="{FA321341-CC54-413B-9A0E-C78C0967B64C}">
      <dgm:prSet/>
      <dgm:spPr/>
      <dgm:t>
        <a:bodyPr/>
        <a:lstStyle/>
        <a:p>
          <a:endParaRPr lang="en-GB">
            <a:solidFill>
              <a:schemeClr val="tx1"/>
            </a:solidFill>
            <a:latin typeface="Bahnschrift Light SemiCondensed" panose="020B0502040204020203" pitchFamily="34" charset="0"/>
          </a:endParaRPr>
        </a:p>
      </dgm:t>
    </dgm:pt>
    <dgm:pt modelId="{748B4F61-50FA-49E1-A765-6EF398CA532C}" type="sibTrans" cxnId="{FA321341-CC54-413B-9A0E-C78C0967B64C}">
      <dgm:prSet/>
      <dgm:spPr/>
      <dgm:t>
        <a:bodyPr/>
        <a:lstStyle/>
        <a:p>
          <a:endParaRPr lang="en-GB">
            <a:solidFill>
              <a:schemeClr val="tx1"/>
            </a:solidFill>
            <a:latin typeface="Bahnschrift Light SemiCondensed" panose="020B0502040204020203" pitchFamily="34" charset="0"/>
          </a:endParaRPr>
        </a:p>
      </dgm:t>
    </dgm:pt>
    <dgm:pt modelId="{E33AF0EB-138D-4CEC-A932-2CFBF7F3B84C}">
      <dgm:prSet phldrT="[Text]"/>
      <dgm:spPr/>
      <dgm:t>
        <a:bodyPr/>
        <a:lstStyle/>
        <a:p>
          <a:r>
            <a:rPr lang="en-GB">
              <a:latin typeface="Bahnschrift Light SemiCondensed" panose="020B0502040204020203" pitchFamily="34" charset="0"/>
            </a:rPr>
            <a:t>Notes of Meeting have been circulated to members </a:t>
          </a:r>
          <a:endParaRPr lang="en-GB" dirty="0">
            <a:latin typeface="Bahnschrift Light SemiCondensed" panose="020B0502040204020203" pitchFamily="34" charset="0"/>
          </a:endParaRPr>
        </a:p>
      </dgm:t>
    </dgm:pt>
    <dgm:pt modelId="{3241F02E-FF9A-49AA-A06D-B37ED319F617}" type="parTrans" cxnId="{041BB88E-D0CC-4586-9177-69B5DEC5D3E1}">
      <dgm:prSet/>
      <dgm:spPr/>
      <dgm:t>
        <a:bodyPr/>
        <a:lstStyle/>
        <a:p>
          <a:endParaRPr lang="en-GB">
            <a:solidFill>
              <a:schemeClr val="tx1"/>
            </a:solidFill>
            <a:latin typeface="Bahnschrift Light SemiCondensed" panose="020B0502040204020203" pitchFamily="34" charset="0"/>
          </a:endParaRPr>
        </a:p>
      </dgm:t>
    </dgm:pt>
    <dgm:pt modelId="{D2F71D7B-2740-442E-9B25-6F2A661BF44B}" type="sibTrans" cxnId="{041BB88E-D0CC-4586-9177-69B5DEC5D3E1}">
      <dgm:prSet/>
      <dgm:spPr/>
      <dgm:t>
        <a:bodyPr/>
        <a:lstStyle/>
        <a:p>
          <a:endParaRPr lang="en-GB">
            <a:solidFill>
              <a:schemeClr val="tx1"/>
            </a:solidFill>
            <a:latin typeface="Bahnschrift Light SemiCondensed" panose="020B0502040204020203" pitchFamily="34" charset="0"/>
          </a:endParaRPr>
        </a:p>
      </dgm:t>
    </dgm:pt>
    <dgm:pt modelId="{95755985-0833-4E65-845B-AD904B0A7D24}">
      <dgm:prSet phldrT="[Text]"/>
      <dgm:spPr/>
      <dgm:t>
        <a:bodyPr/>
        <a:lstStyle/>
        <a:p>
          <a:r>
            <a:rPr lang="en-GB">
              <a:latin typeface="Bahnschrift Light SemiCondensed" panose="020B0502040204020203" pitchFamily="34" charset="0"/>
            </a:rPr>
            <a:t>EDB made a presentation on Residency Permit </a:t>
          </a:r>
          <a:endParaRPr lang="en-GB" dirty="0">
            <a:latin typeface="Bahnschrift Light SemiCondensed" panose="020B0502040204020203" pitchFamily="34" charset="0"/>
          </a:endParaRPr>
        </a:p>
      </dgm:t>
    </dgm:pt>
    <dgm:pt modelId="{BEAAB021-63DC-48E9-9AF1-48E5A0F328AB}" type="parTrans" cxnId="{8119BE68-2307-4881-8F63-C383D0FC6B99}">
      <dgm:prSet/>
      <dgm:spPr/>
      <dgm:t>
        <a:bodyPr/>
        <a:lstStyle/>
        <a:p>
          <a:endParaRPr lang="en-GB">
            <a:solidFill>
              <a:schemeClr val="tx1"/>
            </a:solidFill>
            <a:latin typeface="Bahnschrift Light SemiCondensed" panose="020B0502040204020203" pitchFamily="34" charset="0"/>
          </a:endParaRPr>
        </a:p>
      </dgm:t>
    </dgm:pt>
    <dgm:pt modelId="{4B8F5FF0-7355-4285-ADDB-0F1DBC4B838F}" type="sibTrans" cxnId="{8119BE68-2307-4881-8F63-C383D0FC6B99}">
      <dgm:prSet/>
      <dgm:spPr/>
      <dgm:t>
        <a:bodyPr/>
        <a:lstStyle/>
        <a:p>
          <a:endParaRPr lang="en-GB">
            <a:solidFill>
              <a:schemeClr val="tx1"/>
            </a:solidFill>
            <a:latin typeface="Bahnschrift Light SemiCondensed" panose="020B0502040204020203" pitchFamily="34" charset="0"/>
          </a:endParaRPr>
        </a:p>
      </dgm:t>
    </dgm:pt>
    <dgm:pt modelId="{7AC0677E-4D2D-45B8-A513-F6BB90964F68}">
      <dgm:prSet phldrT="[Text]"/>
      <dgm:spPr/>
      <dgm:t>
        <a:bodyPr/>
        <a:lstStyle/>
        <a:p>
          <a:r>
            <a:rPr lang="en-GB">
              <a:latin typeface="Bahnschrift Light SemiCondensed" panose="020B0502040204020203" pitchFamily="34" charset="0"/>
            </a:rPr>
            <a:t>Developing the FinTech Strategy for Mauritius by MFSGG</a:t>
          </a:r>
          <a:endParaRPr lang="en-GB" dirty="0">
            <a:latin typeface="Bahnschrift Light SemiCondensed" panose="020B0502040204020203" pitchFamily="34" charset="0"/>
          </a:endParaRPr>
        </a:p>
      </dgm:t>
    </dgm:pt>
    <dgm:pt modelId="{B70642E7-3AA4-4A15-BB3D-E4DA37CC03DD}" type="parTrans" cxnId="{D0693043-EB45-4E8A-86CC-3AC20FF5A79E}">
      <dgm:prSet/>
      <dgm:spPr/>
      <dgm:t>
        <a:bodyPr/>
        <a:lstStyle/>
        <a:p>
          <a:endParaRPr lang="en-GB">
            <a:solidFill>
              <a:schemeClr val="tx1"/>
            </a:solidFill>
            <a:latin typeface="Bahnschrift Light SemiCondensed" panose="020B0502040204020203" pitchFamily="34" charset="0"/>
          </a:endParaRPr>
        </a:p>
      </dgm:t>
    </dgm:pt>
    <dgm:pt modelId="{FBD57D57-A685-4765-AF18-70546F26E5C7}" type="sibTrans" cxnId="{D0693043-EB45-4E8A-86CC-3AC20FF5A79E}">
      <dgm:prSet/>
      <dgm:spPr/>
      <dgm:t>
        <a:bodyPr/>
        <a:lstStyle/>
        <a:p>
          <a:endParaRPr lang="en-GB">
            <a:solidFill>
              <a:schemeClr val="tx1"/>
            </a:solidFill>
            <a:latin typeface="Bahnschrift Light SemiCondensed" panose="020B0502040204020203" pitchFamily="34" charset="0"/>
          </a:endParaRPr>
        </a:p>
      </dgm:t>
    </dgm:pt>
    <dgm:pt modelId="{2CB0486D-3265-44A0-9DCD-C939A5F8EC13}">
      <dgm:prSet phldrT="[Text]"/>
      <dgm:spPr/>
      <dgm:t>
        <a:bodyPr/>
        <a:lstStyle/>
        <a:p>
          <a:r>
            <a:rPr lang="en-GB">
              <a:latin typeface="Bahnschrift Light SemiCondensed" panose="020B0502040204020203" pitchFamily="34" charset="0"/>
            </a:rPr>
            <a:t>Draft of Report circulated to the Members </a:t>
          </a:r>
          <a:endParaRPr lang="en-GB" dirty="0">
            <a:latin typeface="Bahnschrift Light SemiCondensed" panose="020B0502040204020203" pitchFamily="34" charset="0"/>
          </a:endParaRPr>
        </a:p>
      </dgm:t>
    </dgm:pt>
    <dgm:pt modelId="{A71B808C-D12A-4B8B-8919-10BABF1CB3EB}" type="parTrans" cxnId="{9974A15C-5A46-49AC-AD7C-7F368A0ACAC3}">
      <dgm:prSet/>
      <dgm:spPr/>
      <dgm:t>
        <a:bodyPr/>
        <a:lstStyle/>
        <a:p>
          <a:endParaRPr lang="en-GB">
            <a:solidFill>
              <a:schemeClr val="tx1"/>
            </a:solidFill>
            <a:latin typeface="Bahnschrift Light SemiCondensed" panose="020B0502040204020203" pitchFamily="34" charset="0"/>
          </a:endParaRPr>
        </a:p>
      </dgm:t>
    </dgm:pt>
    <dgm:pt modelId="{FF49AB4F-181A-4026-B54A-B13E9D36CFEE}" type="sibTrans" cxnId="{9974A15C-5A46-49AC-AD7C-7F368A0ACAC3}">
      <dgm:prSet/>
      <dgm:spPr/>
      <dgm:t>
        <a:bodyPr/>
        <a:lstStyle/>
        <a:p>
          <a:endParaRPr lang="en-GB">
            <a:solidFill>
              <a:schemeClr val="tx1"/>
            </a:solidFill>
            <a:latin typeface="Bahnschrift Light SemiCondensed" panose="020B0502040204020203" pitchFamily="34" charset="0"/>
          </a:endParaRPr>
        </a:p>
      </dgm:t>
    </dgm:pt>
    <dgm:pt modelId="{4B6762D6-9524-4F11-AF13-73BAE53C296D}">
      <dgm:prSet phldrT="[Text]"/>
      <dgm:spPr/>
      <dgm:t>
        <a:bodyPr/>
        <a:lstStyle/>
        <a:p>
          <a:r>
            <a:rPr lang="en-GB">
              <a:latin typeface="Bahnschrift Light SemiCondensed" panose="020B0502040204020203" pitchFamily="34" charset="0"/>
            </a:rPr>
            <a:t>Final report circulated on </a:t>
          </a:r>
          <a:endParaRPr lang="en-GB" dirty="0">
            <a:latin typeface="Bahnschrift Light SemiCondensed" panose="020B0502040204020203" pitchFamily="34" charset="0"/>
          </a:endParaRPr>
        </a:p>
      </dgm:t>
    </dgm:pt>
    <dgm:pt modelId="{F37DF168-831D-416B-9448-16FBACDF4BD4}" type="parTrans" cxnId="{1BAF23A1-C5D4-4DFF-969A-4DAC525D7832}">
      <dgm:prSet/>
      <dgm:spPr/>
      <dgm:t>
        <a:bodyPr/>
        <a:lstStyle/>
        <a:p>
          <a:endParaRPr lang="en-GB">
            <a:solidFill>
              <a:schemeClr val="tx1"/>
            </a:solidFill>
            <a:latin typeface="Bahnschrift Light SemiCondensed" panose="020B0502040204020203" pitchFamily="34" charset="0"/>
          </a:endParaRPr>
        </a:p>
      </dgm:t>
    </dgm:pt>
    <dgm:pt modelId="{1F64025A-1C70-436D-AB25-DA2893A8099F}" type="sibTrans" cxnId="{1BAF23A1-C5D4-4DFF-969A-4DAC525D7832}">
      <dgm:prSet/>
      <dgm:spPr/>
      <dgm:t>
        <a:bodyPr/>
        <a:lstStyle/>
        <a:p>
          <a:endParaRPr lang="en-GB">
            <a:solidFill>
              <a:schemeClr val="tx1"/>
            </a:solidFill>
            <a:latin typeface="Bahnschrift Light SemiCondensed" panose="020B0502040204020203" pitchFamily="34" charset="0"/>
          </a:endParaRPr>
        </a:p>
      </dgm:t>
    </dgm:pt>
    <dgm:pt modelId="{48DAB7A3-32B4-4B11-A46F-94C5EE1AA6F4}" type="pres">
      <dgm:prSet presAssocID="{0A66223F-55C7-412D-A114-7277D56210DB}" presName="diagram" presStyleCnt="0">
        <dgm:presLayoutVars>
          <dgm:dir/>
          <dgm:resizeHandles val="exact"/>
        </dgm:presLayoutVars>
      </dgm:prSet>
      <dgm:spPr/>
    </dgm:pt>
    <dgm:pt modelId="{F4F5E6EB-A1AC-4705-85A6-82F7F50C2CAB}" type="pres">
      <dgm:prSet presAssocID="{24A45938-8071-4D85-9C08-C7E788A1937D}" presName="node" presStyleLbl="node1" presStyleIdx="0" presStyleCnt="8">
        <dgm:presLayoutVars>
          <dgm:bulletEnabled val="1"/>
        </dgm:presLayoutVars>
      </dgm:prSet>
      <dgm:spPr/>
    </dgm:pt>
    <dgm:pt modelId="{7CC1F36C-E2A5-4703-B40D-A34FFBD5EC34}" type="pres">
      <dgm:prSet presAssocID="{F9E5C2B7-3ED7-47F0-A3F6-6AD340305787}" presName="sibTrans" presStyleLbl="sibTrans2D1" presStyleIdx="0" presStyleCnt="7"/>
      <dgm:spPr/>
    </dgm:pt>
    <dgm:pt modelId="{845AD682-5D7C-4FAB-B6CB-434B4D984311}" type="pres">
      <dgm:prSet presAssocID="{F9E5C2B7-3ED7-47F0-A3F6-6AD340305787}" presName="connectorText" presStyleLbl="sibTrans2D1" presStyleIdx="0" presStyleCnt="7"/>
      <dgm:spPr/>
    </dgm:pt>
    <dgm:pt modelId="{B2364EB5-7908-41DE-86EE-27D26096D9D5}" type="pres">
      <dgm:prSet presAssocID="{68D8F930-0AC9-48FE-92E1-5F7426EB4236}" presName="node" presStyleLbl="node1" presStyleIdx="1" presStyleCnt="8">
        <dgm:presLayoutVars>
          <dgm:bulletEnabled val="1"/>
        </dgm:presLayoutVars>
      </dgm:prSet>
      <dgm:spPr/>
    </dgm:pt>
    <dgm:pt modelId="{0C724645-5B2A-46C2-8B9D-13FEBF7F8EC5}" type="pres">
      <dgm:prSet presAssocID="{DAD0C147-ABE6-4FAE-8EB6-424892D59205}" presName="sibTrans" presStyleLbl="sibTrans2D1" presStyleIdx="1" presStyleCnt="7"/>
      <dgm:spPr/>
    </dgm:pt>
    <dgm:pt modelId="{625C1997-4D6D-427F-9053-F9D5B21F4A41}" type="pres">
      <dgm:prSet presAssocID="{DAD0C147-ABE6-4FAE-8EB6-424892D59205}" presName="connectorText" presStyleLbl="sibTrans2D1" presStyleIdx="1" presStyleCnt="7"/>
      <dgm:spPr/>
    </dgm:pt>
    <dgm:pt modelId="{476CA75D-C2A3-4622-8F0E-653349B5CA4F}" type="pres">
      <dgm:prSet presAssocID="{D9768600-A15E-4BC8-A2B1-E0297D79B8BF}" presName="node" presStyleLbl="node1" presStyleIdx="2" presStyleCnt="8">
        <dgm:presLayoutVars>
          <dgm:bulletEnabled val="1"/>
        </dgm:presLayoutVars>
      </dgm:prSet>
      <dgm:spPr/>
    </dgm:pt>
    <dgm:pt modelId="{88BA6BD0-4A9F-44B5-A47C-496122F91B86}" type="pres">
      <dgm:prSet presAssocID="{748B4F61-50FA-49E1-A765-6EF398CA532C}" presName="sibTrans" presStyleLbl="sibTrans2D1" presStyleIdx="2" presStyleCnt="7"/>
      <dgm:spPr/>
    </dgm:pt>
    <dgm:pt modelId="{E7E37C9C-D052-4E97-A1B2-BAEDCB8FA4A5}" type="pres">
      <dgm:prSet presAssocID="{748B4F61-50FA-49E1-A765-6EF398CA532C}" presName="connectorText" presStyleLbl="sibTrans2D1" presStyleIdx="2" presStyleCnt="7"/>
      <dgm:spPr/>
    </dgm:pt>
    <dgm:pt modelId="{F6A33D68-4D34-42C7-B2AD-229756715969}" type="pres">
      <dgm:prSet presAssocID="{E33AF0EB-138D-4CEC-A932-2CFBF7F3B84C}" presName="node" presStyleLbl="node1" presStyleIdx="3" presStyleCnt="8">
        <dgm:presLayoutVars>
          <dgm:bulletEnabled val="1"/>
        </dgm:presLayoutVars>
      </dgm:prSet>
      <dgm:spPr/>
    </dgm:pt>
    <dgm:pt modelId="{16DE833D-185D-4A84-AC99-AF819FB863BE}" type="pres">
      <dgm:prSet presAssocID="{D2F71D7B-2740-442E-9B25-6F2A661BF44B}" presName="sibTrans" presStyleLbl="sibTrans2D1" presStyleIdx="3" presStyleCnt="7"/>
      <dgm:spPr/>
    </dgm:pt>
    <dgm:pt modelId="{B9DC19C7-C5D7-4F86-8778-2C89E01AD6EE}" type="pres">
      <dgm:prSet presAssocID="{D2F71D7B-2740-442E-9B25-6F2A661BF44B}" presName="connectorText" presStyleLbl="sibTrans2D1" presStyleIdx="3" presStyleCnt="7"/>
      <dgm:spPr/>
    </dgm:pt>
    <dgm:pt modelId="{64C083F8-B048-47AB-A11A-A032D86EEFF5}" type="pres">
      <dgm:prSet presAssocID="{95755985-0833-4E65-845B-AD904B0A7D24}" presName="node" presStyleLbl="node1" presStyleIdx="4" presStyleCnt="8">
        <dgm:presLayoutVars>
          <dgm:bulletEnabled val="1"/>
        </dgm:presLayoutVars>
      </dgm:prSet>
      <dgm:spPr/>
    </dgm:pt>
    <dgm:pt modelId="{C775654E-EBE2-430A-AD5B-C7D4FA73AAA2}" type="pres">
      <dgm:prSet presAssocID="{4B8F5FF0-7355-4285-ADDB-0F1DBC4B838F}" presName="sibTrans" presStyleLbl="sibTrans2D1" presStyleIdx="4" presStyleCnt="7"/>
      <dgm:spPr/>
    </dgm:pt>
    <dgm:pt modelId="{ADB1CF53-06DB-4D25-94EF-C31771E69099}" type="pres">
      <dgm:prSet presAssocID="{4B8F5FF0-7355-4285-ADDB-0F1DBC4B838F}" presName="connectorText" presStyleLbl="sibTrans2D1" presStyleIdx="4" presStyleCnt="7"/>
      <dgm:spPr/>
    </dgm:pt>
    <dgm:pt modelId="{C2ECCF39-E77B-4342-B667-1A753912DDE4}" type="pres">
      <dgm:prSet presAssocID="{7AC0677E-4D2D-45B8-A513-F6BB90964F68}" presName="node" presStyleLbl="node1" presStyleIdx="5" presStyleCnt="8">
        <dgm:presLayoutVars>
          <dgm:bulletEnabled val="1"/>
        </dgm:presLayoutVars>
      </dgm:prSet>
      <dgm:spPr/>
    </dgm:pt>
    <dgm:pt modelId="{8145BD23-F432-4E03-8F9D-0624370E8119}" type="pres">
      <dgm:prSet presAssocID="{FBD57D57-A685-4765-AF18-70546F26E5C7}" presName="sibTrans" presStyleLbl="sibTrans2D1" presStyleIdx="5" presStyleCnt="7"/>
      <dgm:spPr/>
    </dgm:pt>
    <dgm:pt modelId="{361E737F-BB64-4E99-A01D-F8D06408AEB1}" type="pres">
      <dgm:prSet presAssocID="{FBD57D57-A685-4765-AF18-70546F26E5C7}" presName="connectorText" presStyleLbl="sibTrans2D1" presStyleIdx="5" presStyleCnt="7"/>
      <dgm:spPr/>
    </dgm:pt>
    <dgm:pt modelId="{DC69B58B-48AA-4BBD-A535-3CCBD38EBDBC}" type="pres">
      <dgm:prSet presAssocID="{2CB0486D-3265-44A0-9DCD-C939A5F8EC13}" presName="node" presStyleLbl="node1" presStyleIdx="6" presStyleCnt="8">
        <dgm:presLayoutVars>
          <dgm:bulletEnabled val="1"/>
        </dgm:presLayoutVars>
      </dgm:prSet>
      <dgm:spPr/>
    </dgm:pt>
    <dgm:pt modelId="{DAD168C6-80AC-4A9A-A4D7-923BA2F844C2}" type="pres">
      <dgm:prSet presAssocID="{FF49AB4F-181A-4026-B54A-B13E9D36CFEE}" presName="sibTrans" presStyleLbl="sibTrans2D1" presStyleIdx="6" presStyleCnt="7"/>
      <dgm:spPr/>
    </dgm:pt>
    <dgm:pt modelId="{33658A24-27C4-42FD-B269-C2DC2C37DEEB}" type="pres">
      <dgm:prSet presAssocID="{FF49AB4F-181A-4026-B54A-B13E9D36CFEE}" presName="connectorText" presStyleLbl="sibTrans2D1" presStyleIdx="6" presStyleCnt="7"/>
      <dgm:spPr/>
    </dgm:pt>
    <dgm:pt modelId="{30A06EA8-8635-4726-896A-7E18E8FDF158}" type="pres">
      <dgm:prSet presAssocID="{4B6762D6-9524-4F11-AF13-73BAE53C296D}" presName="node" presStyleLbl="node1" presStyleIdx="7" presStyleCnt="8">
        <dgm:presLayoutVars>
          <dgm:bulletEnabled val="1"/>
        </dgm:presLayoutVars>
      </dgm:prSet>
      <dgm:spPr/>
    </dgm:pt>
  </dgm:ptLst>
  <dgm:cxnLst>
    <dgm:cxn modelId="{D538B203-BE28-4218-AD1A-1A4D5A5CE2F4}" srcId="{0A66223F-55C7-412D-A114-7277D56210DB}" destId="{24A45938-8071-4D85-9C08-C7E788A1937D}" srcOrd="0" destOrd="0" parTransId="{C58D6A85-88D6-4EE1-80CE-6440E4C7E2BA}" sibTransId="{F9E5C2B7-3ED7-47F0-A3F6-6AD340305787}"/>
    <dgm:cxn modelId="{8D78920E-8C81-488D-AF78-1C057EEDA70E}" type="presOf" srcId="{4B8F5FF0-7355-4285-ADDB-0F1DBC4B838F}" destId="{ADB1CF53-06DB-4D25-94EF-C31771E69099}" srcOrd="1" destOrd="0" presId="urn:microsoft.com/office/officeart/2005/8/layout/process5"/>
    <dgm:cxn modelId="{A9735D10-BBDD-43D6-A478-138FC8CDFE03}" type="presOf" srcId="{DAD0C147-ABE6-4FAE-8EB6-424892D59205}" destId="{625C1997-4D6D-427F-9053-F9D5B21F4A41}" srcOrd="1" destOrd="0" presId="urn:microsoft.com/office/officeart/2005/8/layout/process5"/>
    <dgm:cxn modelId="{C732F520-E02C-45B1-9FF9-96EF1B30C0B8}" type="presOf" srcId="{748B4F61-50FA-49E1-A765-6EF398CA532C}" destId="{E7E37C9C-D052-4E97-A1B2-BAEDCB8FA4A5}" srcOrd="1" destOrd="0" presId="urn:microsoft.com/office/officeart/2005/8/layout/process5"/>
    <dgm:cxn modelId="{85C2B729-C1F7-45C9-A2E4-28158A27774C}" type="presOf" srcId="{7AC0677E-4D2D-45B8-A513-F6BB90964F68}" destId="{C2ECCF39-E77B-4342-B667-1A753912DDE4}" srcOrd="0" destOrd="0" presId="urn:microsoft.com/office/officeart/2005/8/layout/process5"/>
    <dgm:cxn modelId="{9974A15C-5A46-49AC-AD7C-7F368A0ACAC3}" srcId="{0A66223F-55C7-412D-A114-7277D56210DB}" destId="{2CB0486D-3265-44A0-9DCD-C939A5F8EC13}" srcOrd="6" destOrd="0" parTransId="{A71B808C-D12A-4B8B-8919-10BABF1CB3EB}" sibTransId="{FF49AB4F-181A-4026-B54A-B13E9D36CFEE}"/>
    <dgm:cxn modelId="{FA321341-CC54-413B-9A0E-C78C0967B64C}" srcId="{0A66223F-55C7-412D-A114-7277D56210DB}" destId="{D9768600-A15E-4BC8-A2B1-E0297D79B8BF}" srcOrd="2" destOrd="0" parTransId="{7A0D5AA4-7551-4881-8E3D-10273FB85A20}" sibTransId="{748B4F61-50FA-49E1-A765-6EF398CA532C}"/>
    <dgm:cxn modelId="{D0693043-EB45-4E8A-86CC-3AC20FF5A79E}" srcId="{0A66223F-55C7-412D-A114-7277D56210DB}" destId="{7AC0677E-4D2D-45B8-A513-F6BB90964F68}" srcOrd="5" destOrd="0" parTransId="{B70642E7-3AA4-4A15-BB3D-E4DA37CC03DD}" sibTransId="{FBD57D57-A685-4765-AF18-70546F26E5C7}"/>
    <dgm:cxn modelId="{1B5C2C45-7D54-4FBD-88A9-0330CAA58B23}" type="presOf" srcId="{4B6762D6-9524-4F11-AF13-73BAE53C296D}" destId="{30A06EA8-8635-4726-896A-7E18E8FDF158}" srcOrd="0" destOrd="0" presId="urn:microsoft.com/office/officeart/2005/8/layout/process5"/>
    <dgm:cxn modelId="{5A02CF47-8F46-46CB-AF0E-C04F5179FF01}" type="presOf" srcId="{95755985-0833-4E65-845B-AD904B0A7D24}" destId="{64C083F8-B048-47AB-A11A-A032D86EEFF5}" srcOrd="0" destOrd="0" presId="urn:microsoft.com/office/officeart/2005/8/layout/process5"/>
    <dgm:cxn modelId="{8119BE68-2307-4881-8F63-C383D0FC6B99}" srcId="{0A66223F-55C7-412D-A114-7277D56210DB}" destId="{95755985-0833-4E65-845B-AD904B0A7D24}" srcOrd="4" destOrd="0" parTransId="{BEAAB021-63DC-48E9-9AF1-48E5A0F328AB}" sibTransId="{4B8F5FF0-7355-4285-ADDB-0F1DBC4B838F}"/>
    <dgm:cxn modelId="{64A0B04B-A6DD-4823-AF35-94379D1B59C6}" type="presOf" srcId="{0A66223F-55C7-412D-A114-7277D56210DB}" destId="{48DAB7A3-32B4-4B11-A46F-94C5EE1AA6F4}" srcOrd="0" destOrd="0" presId="urn:microsoft.com/office/officeart/2005/8/layout/process5"/>
    <dgm:cxn modelId="{5A872451-BC10-460F-B2F5-A0F75C2B34F6}" type="presOf" srcId="{FF49AB4F-181A-4026-B54A-B13E9D36CFEE}" destId="{33658A24-27C4-42FD-B269-C2DC2C37DEEB}" srcOrd="1" destOrd="0" presId="urn:microsoft.com/office/officeart/2005/8/layout/process5"/>
    <dgm:cxn modelId="{CB61C152-3620-4128-87E6-8CD0DC8905F2}" srcId="{0A66223F-55C7-412D-A114-7277D56210DB}" destId="{68D8F930-0AC9-48FE-92E1-5F7426EB4236}" srcOrd="1" destOrd="0" parTransId="{10E12239-A080-4CCA-8EF3-B9C5D106977A}" sibTransId="{DAD0C147-ABE6-4FAE-8EB6-424892D59205}"/>
    <dgm:cxn modelId="{66280D53-D3DC-4B02-9BCA-BA574E32B2D3}" type="presOf" srcId="{F9E5C2B7-3ED7-47F0-A3F6-6AD340305787}" destId="{7CC1F36C-E2A5-4703-B40D-A34FFBD5EC34}" srcOrd="0" destOrd="0" presId="urn:microsoft.com/office/officeart/2005/8/layout/process5"/>
    <dgm:cxn modelId="{5B4E3B78-A969-4311-B978-B4899F6F72B8}" type="presOf" srcId="{DAD0C147-ABE6-4FAE-8EB6-424892D59205}" destId="{0C724645-5B2A-46C2-8B9D-13FEBF7F8EC5}" srcOrd="0" destOrd="0" presId="urn:microsoft.com/office/officeart/2005/8/layout/process5"/>
    <dgm:cxn modelId="{11031781-83DA-4958-8AD3-0AA2049C7E1B}" type="presOf" srcId="{D2F71D7B-2740-442E-9B25-6F2A661BF44B}" destId="{16DE833D-185D-4A84-AC99-AF819FB863BE}" srcOrd="0" destOrd="0" presId="urn:microsoft.com/office/officeart/2005/8/layout/process5"/>
    <dgm:cxn modelId="{76A5C884-1FF8-43D0-AA39-26011DFAEE49}" type="presOf" srcId="{68D8F930-0AC9-48FE-92E1-5F7426EB4236}" destId="{B2364EB5-7908-41DE-86EE-27D26096D9D5}" srcOrd="0" destOrd="0" presId="urn:microsoft.com/office/officeart/2005/8/layout/process5"/>
    <dgm:cxn modelId="{95ED6386-B875-410D-AD73-806D3926C9EB}" type="presOf" srcId="{2CB0486D-3265-44A0-9DCD-C939A5F8EC13}" destId="{DC69B58B-48AA-4BBD-A535-3CCBD38EBDBC}" srcOrd="0" destOrd="0" presId="urn:microsoft.com/office/officeart/2005/8/layout/process5"/>
    <dgm:cxn modelId="{041BB88E-D0CC-4586-9177-69B5DEC5D3E1}" srcId="{0A66223F-55C7-412D-A114-7277D56210DB}" destId="{E33AF0EB-138D-4CEC-A932-2CFBF7F3B84C}" srcOrd="3" destOrd="0" parTransId="{3241F02E-FF9A-49AA-A06D-B37ED319F617}" sibTransId="{D2F71D7B-2740-442E-9B25-6F2A661BF44B}"/>
    <dgm:cxn modelId="{DD9D5F9B-6F4E-4734-AC3B-BCFF833EE443}" type="presOf" srcId="{FF49AB4F-181A-4026-B54A-B13E9D36CFEE}" destId="{DAD168C6-80AC-4A9A-A4D7-923BA2F844C2}" srcOrd="0" destOrd="0" presId="urn:microsoft.com/office/officeart/2005/8/layout/process5"/>
    <dgm:cxn modelId="{2515599C-1C9D-4E70-838F-4D6872118138}" type="presOf" srcId="{E33AF0EB-138D-4CEC-A932-2CFBF7F3B84C}" destId="{F6A33D68-4D34-42C7-B2AD-229756715969}" srcOrd="0" destOrd="0" presId="urn:microsoft.com/office/officeart/2005/8/layout/process5"/>
    <dgm:cxn modelId="{1BAF23A1-C5D4-4DFF-969A-4DAC525D7832}" srcId="{0A66223F-55C7-412D-A114-7277D56210DB}" destId="{4B6762D6-9524-4F11-AF13-73BAE53C296D}" srcOrd="7" destOrd="0" parTransId="{F37DF168-831D-416B-9448-16FBACDF4BD4}" sibTransId="{1F64025A-1C70-436D-AB25-DA2893A8099F}"/>
    <dgm:cxn modelId="{F1CD58B1-EE65-400E-9631-1ABDCC90FC8D}" type="presOf" srcId="{FBD57D57-A685-4765-AF18-70546F26E5C7}" destId="{361E737F-BB64-4E99-A01D-F8D06408AEB1}" srcOrd="1" destOrd="0" presId="urn:microsoft.com/office/officeart/2005/8/layout/process5"/>
    <dgm:cxn modelId="{54627EB2-3155-4E5E-9868-3D5865AFEA59}" type="presOf" srcId="{D9768600-A15E-4BC8-A2B1-E0297D79B8BF}" destId="{476CA75D-C2A3-4622-8F0E-653349B5CA4F}" srcOrd="0" destOrd="0" presId="urn:microsoft.com/office/officeart/2005/8/layout/process5"/>
    <dgm:cxn modelId="{1A8B7FC3-F086-47AB-8635-A82B313AA765}" type="presOf" srcId="{D2F71D7B-2740-442E-9B25-6F2A661BF44B}" destId="{B9DC19C7-C5D7-4F86-8778-2C89E01AD6EE}" srcOrd="1" destOrd="0" presId="urn:microsoft.com/office/officeart/2005/8/layout/process5"/>
    <dgm:cxn modelId="{F0F34CDA-885F-4AF5-B5C8-CC54B3B9F3FF}" type="presOf" srcId="{4B8F5FF0-7355-4285-ADDB-0F1DBC4B838F}" destId="{C775654E-EBE2-430A-AD5B-C7D4FA73AAA2}" srcOrd="0" destOrd="0" presId="urn:microsoft.com/office/officeart/2005/8/layout/process5"/>
    <dgm:cxn modelId="{053433F3-9031-4EF0-87E5-AF3219C0F317}" type="presOf" srcId="{FBD57D57-A685-4765-AF18-70546F26E5C7}" destId="{8145BD23-F432-4E03-8F9D-0624370E8119}" srcOrd="0" destOrd="0" presId="urn:microsoft.com/office/officeart/2005/8/layout/process5"/>
    <dgm:cxn modelId="{F7F625F5-02D7-43EA-9AAB-C2524410F362}" type="presOf" srcId="{748B4F61-50FA-49E1-A765-6EF398CA532C}" destId="{88BA6BD0-4A9F-44B5-A47C-496122F91B86}" srcOrd="0" destOrd="0" presId="urn:microsoft.com/office/officeart/2005/8/layout/process5"/>
    <dgm:cxn modelId="{995B5CF5-30F9-4D20-B72D-4723C14FFDE7}" type="presOf" srcId="{F9E5C2B7-3ED7-47F0-A3F6-6AD340305787}" destId="{845AD682-5D7C-4FAB-B6CB-434B4D984311}" srcOrd="1" destOrd="0" presId="urn:microsoft.com/office/officeart/2005/8/layout/process5"/>
    <dgm:cxn modelId="{5C8890FD-50B8-4E0F-A2FE-BA85DFF9494D}" type="presOf" srcId="{24A45938-8071-4D85-9C08-C7E788A1937D}" destId="{F4F5E6EB-A1AC-4705-85A6-82F7F50C2CAB}" srcOrd="0" destOrd="0" presId="urn:microsoft.com/office/officeart/2005/8/layout/process5"/>
    <dgm:cxn modelId="{6BE4D06D-6DA0-45E4-9D7A-FE7B4D2D0E5C}" type="presParOf" srcId="{48DAB7A3-32B4-4B11-A46F-94C5EE1AA6F4}" destId="{F4F5E6EB-A1AC-4705-85A6-82F7F50C2CAB}" srcOrd="0" destOrd="0" presId="urn:microsoft.com/office/officeart/2005/8/layout/process5"/>
    <dgm:cxn modelId="{33452CCA-B4CF-493C-82FA-542BE3C0103B}" type="presParOf" srcId="{48DAB7A3-32B4-4B11-A46F-94C5EE1AA6F4}" destId="{7CC1F36C-E2A5-4703-B40D-A34FFBD5EC34}" srcOrd="1" destOrd="0" presId="urn:microsoft.com/office/officeart/2005/8/layout/process5"/>
    <dgm:cxn modelId="{9571D656-EB18-4D86-921C-6BFF6D1FD351}" type="presParOf" srcId="{7CC1F36C-E2A5-4703-B40D-A34FFBD5EC34}" destId="{845AD682-5D7C-4FAB-B6CB-434B4D984311}" srcOrd="0" destOrd="0" presId="urn:microsoft.com/office/officeart/2005/8/layout/process5"/>
    <dgm:cxn modelId="{5157FB99-9BE5-4268-BB86-17D0CF98A558}" type="presParOf" srcId="{48DAB7A3-32B4-4B11-A46F-94C5EE1AA6F4}" destId="{B2364EB5-7908-41DE-86EE-27D26096D9D5}" srcOrd="2" destOrd="0" presId="urn:microsoft.com/office/officeart/2005/8/layout/process5"/>
    <dgm:cxn modelId="{014F0ED3-9FC7-4CC5-8C63-27BE6CE51936}" type="presParOf" srcId="{48DAB7A3-32B4-4B11-A46F-94C5EE1AA6F4}" destId="{0C724645-5B2A-46C2-8B9D-13FEBF7F8EC5}" srcOrd="3" destOrd="0" presId="urn:microsoft.com/office/officeart/2005/8/layout/process5"/>
    <dgm:cxn modelId="{AC8FED71-4322-45D9-B38D-09A55607BDC0}" type="presParOf" srcId="{0C724645-5B2A-46C2-8B9D-13FEBF7F8EC5}" destId="{625C1997-4D6D-427F-9053-F9D5B21F4A41}" srcOrd="0" destOrd="0" presId="urn:microsoft.com/office/officeart/2005/8/layout/process5"/>
    <dgm:cxn modelId="{F6F6B1A9-3AEF-44F6-9ADD-DFE60583CBA0}" type="presParOf" srcId="{48DAB7A3-32B4-4B11-A46F-94C5EE1AA6F4}" destId="{476CA75D-C2A3-4622-8F0E-653349B5CA4F}" srcOrd="4" destOrd="0" presId="urn:microsoft.com/office/officeart/2005/8/layout/process5"/>
    <dgm:cxn modelId="{00C14B77-A1E2-4279-9FC9-A66A8F875F46}" type="presParOf" srcId="{48DAB7A3-32B4-4B11-A46F-94C5EE1AA6F4}" destId="{88BA6BD0-4A9F-44B5-A47C-496122F91B86}" srcOrd="5" destOrd="0" presId="urn:microsoft.com/office/officeart/2005/8/layout/process5"/>
    <dgm:cxn modelId="{34091557-EF5B-4115-9255-C123748AD82E}" type="presParOf" srcId="{88BA6BD0-4A9F-44B5-A47C-496122F91B86}" destId="{E7E37C9C-D052-4E97-A1B2-BAEDCB8FA4A5}" srcOrd="0" destOrd="0" presId="urn:microsoft.com/office/officeart/2005/8/layout/process5"/>
    <dgm:cxn modelId="{9879E656-DED5-4C50-8FE5-81EAE13115C1}" type="presParOf" srcId="{48DAB7A3-32B4-4B11-A46F-94C5EE1AA6F4}" destId="{F6A33D68-4D34-42C7-B2AD-229756715969}" srcOrd="6" destOrd="0" presId="urn:microsoft.com/office/officeart/2005/8/layout/process5"/>
    <dgm:cxn modelId="{A1CFFD46-96B0-4768-B207-F3376084575B}" type="presParOf" srcId="{48DAB7A3-32B4-4B11-A46F-94C5EE1AA6F4}" destId="{16DE833D-185D-4A84-AC99-AF819FB863BE}" srcOrd="7" destOrd="0" presId="urn:microsoft.com/office/officeart/2005/8/layout/process5"/>
    <dgm:cxn modelId="{62DF3B75-4812-4AC5-A777-C203438DE979}" type="presParOf" srcId="{16DE833D-185D-4A84-AC99-AF819FB863BE}" destId="{B9DC19C7-C5D7-4F86-8778-2C89E01AD6EE}" srcOrd="0" destOrd="0" presId="urn:microsoft.com/office/officeart/2005/8/layout/process5"/>
    <dgm:cxn modelId="{0040CD67-3E5D-421D-B44B-E6873085DB58}" type="presParOf" srcId="{48DAB7A3-32B4-4B11-A46F-94C5EE1AA6F4}" destId="{64C083F8-B048-47AB-A11A-A032D86EEFF5}" srcOrd="8" destOrd="0" presId="urn:microsoft.com/office/officeart/2005/8/layout/process5"/>
    <dgm:cxn modelId="{0B62EBDE-F2A0-4BD2-BFFE-2C4BC43544ED}" type="presParOf" srcId="{48DAB7A3-32B4-4B11-A46F-94C5EE1AA6F4}" destId="{C775654E-EBE2-430A-AD5B-C7D4FA73AAA2}" srcOrd="9" destOrd="0" presId="urn:microsoft.com/office/officeart/2005/8/layout/process5"/>
    <dgm:cxn modelId="{32AAC4D2-937F-4D0F-BBDE-B86316A43055}" type="presParOf" srcId="{C775654E-EBE2-430A-AD5B-C7D4FA73AAA2}" destId="{ADB1CF53-06DB-4D25-94EF-C31771E69099}" srcOrd="0" destOrd="0" presId="urn:microsoft.com/office/officeart/2005/8/layout/process5"/>
    <dgm:cxn modelId="{CA8F151D-FDA5-4F35-BD58-F8ABF30022BC}" type="presParOf" srcId="{48DAB7A3-32B4-4B11-A46F-94C5EE1AA6F4}" destId="{C2ECCF39-E77B-4342-B667-1A753912DDE4}" srcOrd="10" destOrd="0" presId="urn:microsoft.com/office/officeart/2005/8/layout/process5"/>
    <dgm:cxn modelId="{FDD9C250-2761-46CE-A731-331723AC3F7C}" type="presParOf" srcId="{48DAB7A3-32B4-4B11-A46F-94C5EE1AA6F4}" destId="{8145BD23-F432-4E03-8F9D-0624370E8119}" srcOrd="11" destOrd="0" presId="urn:microsoft.com/office/officeart/2005/8/layout/process5"/>
    <dgm:cxn modelId="{912E8D23-1F43-4D9D-9705-95A4388895F6}" type="presParOf" srcId="{8145BD23-F432-4E03-8F9D-0624370E8119}" destId="{361E737F-BB64-4E99-A01D-F8D06408AEB1}" srcOrd="0" destOrd="0" presId="urn:microsoft.com/office/officeart/2005/8/layout/process5"/>
    <dgm:cxn modelId="{78735D0C-56CC-4A5C-B270-73639D0FA2FA}" type="presParOf" srcId="{48DAB7A3-32B4-4B11-A46F-94C5EE1AA6F4}" destId="{DC69B58B-48AA-4BBD-A535-3CCBD38EBDBC}" srcOrd="12" destOrd="0" presId="urn:microsoft.com/office/officeart/2005/8/layout/process5"/>
    <dgm:cxn modelId="{D27333A3-5BD7-4583-ABA8-091FA3747F84}" type="presParOf" srcId="{48DAB7A3-32B4-4B11-A46F-94C5EE1AA6F4}" destId="{DAD168C6-80AC-4A9A-A4D7-923BA2F844C2}" srcOrd="13" destOrd="0" presId="urn:microsoft.com/office/officeart/2005/8/layout/process5"/>
    <dgm:cxn modelId="{E71D3222-6C15-44E2-9493-9C0A02843195}" type="presParOf" srcId="{DAD168C6-80AC-4A9A-A4D7-923BA2F844C2}" destId="{33658A24-27C4-42FD-B269-C2DC2C37DEEB}" srcOrd="0" destOrd="0" presId="urn:microsoft.com/office/officeart/2005/8/layout/process5"/>
    <dgm:cxn modelId="{DCF5901C-FCC0-41E1-8670-015260E9338E}" type="presParOf" srcId="{48DAB7A3-32B4-4B11-A46F-94C5EE1AA6F4}" destId="{30A06EA8-8635-4726-896A-7E18E8FDF158}" srcOrd="14" destOrd="0" presId="urn:microsoft.com/office/officeart/2005/8/layout/process5"/>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C2E8A2-12AC-4E96-8DE0-2C293D6D59F2}" type="doc">
      <dgm:prSet loTypeId="urn:microsoft.com/office/officeart/2009/3/layout/StepUpProcess" loCatId="process" qsTypeId="urn:microsoft.com/office/officeart/2005/8/quickstyle/simple2" qsCatId="simple" csTypeId="urn:microsoft.com/office/officeart/2005/8/colors/accent0_3" csCatId="mainScheme" phldr="1"/>
      <dgm:spPr/>
      <dgm:t>
        <a:bodyPr/>
        <a:lstStyle/>
        <a:p>
          <a:endParaRPr lang="en-GB"/>
        </a:p>
      </dgm:t>
    </dgm:pt>
    <dgm:pt modelId="{81DADB9C-746D-408B-B4CF-2B3D3E907087}">
      <dgm:prSet phldrT="[Text]"/>
      <dgm:spPr/>
      <dgm:t>
        <a:bodyPr/>
        <a:lstStyle/>
        <a:p>
          <a:r>
            <a:rPr lang="en-GB" dirty="0">
              <a:latin typeface="Bahnschrift Light SemiCondensed" panose="020B0502040204020203" pitchFamily="34" charset="0"/>
            </a:rPr>
            <a:t>What have we achieved locally and in comparison with international trends? </a:t>
          </a:r>
        </a:p>
      </dgm:t>
    </dgm:pt>
    <dgm:pt modelId="{5A1DC5C3-3AA3-41C7-847A-10A7AFF41EB6}" type="parTrans" cxnId="{48319695-3004-4651-B970-9F9E16C9976B}">
      <dgm:prSet/>
      <dgm:spPr/>
      <dgm:t>
        <a:bodyPr/>
        <a:lstStyle/>
        <a:p>
          <a:endParaRPr lang="en-GB">
            <a:latin typeface="Bahnschrift Light SemiCondensed" panose="020B0502040204020203" pitchFamily="34" charset="0"/>
          </a:endParaRPr>
        </a:p>
      </dgm:t>
    </dgm:pt>
    <dgm:pt modelId="{5A91C4E4-FB5A-4CC6-8073-C7CFC545E6D6}" type="sibTrans" cxnId="{48319695-3004-4651-B970-9F9E16C9976B}">
      <dgm:prSet/>
      <dgm:spPr/>
      <dgm:t>
        <a:bodyPr/>
        <a:lstStyle/>
        <a:p>
          <a:endParaRPr lang="en-GB">
            <a:latin typeface="Bahnschrift Light SemiCondensed" panose="020B0502040204020203" pitchFamily="34" charset="0"/>
          </a:endParaRPr>
        </a:p>
      </dgm:t>
    </dgm:pt>
    <dgm:pt modelId="{25662623-F8C2-4AF8-AA45-25D4047069D8}">
      <dgm:prSet phldrT="[Text]"/>
      <dgm:spPr/>
      <dgm:t>
        <a:bodyPr/>
        <a:lstStyle/>
        <a:p>
          <a:r>
            <a:rPr lang="en-GB" dirty="0">
              <a:latin typeface="Bahnschrift Light SemiCondensed" panose="020B0502040204020203" pitchFamily="34" charset="0"/>
            </a:rPr>
            <a:t>Where do we want to go?</a:t>
          </a:r>
        </a:p>
      </dgm:t>
    </dgm:pt>
    <dgm:pt modelId="{629FE3E1-F904-477D-9E1A-7B4C326EED1C}" type="parTrans" cxnId="{3EC472F9-CAAB-46FE-9AEB-D685F215F342}">
      <dgm:prSet/>
      <dgm:spPr/>
      <dgm:t>
        <a:bodyPr/>
        <a:lstStyle/>
        <a:p>
          <a:endParaRPr lang="en-GB">
            <a:latin typeface="Bahnschrift Light SemiCondensed" panose="020B0502040204020203" pitchFamily="34" charset="0"/>
          </a:endParaRPr>
        </a:p>
      </dgm:t>
    </dgm:pt>
    <dgm:pt modelId="{6D625D28-619B-45C0-813C-0445224794A2}" type="sibTrans" cxnId="{3EC472F9-CAAB-46FE-9AEB-D685F215F342}">
      <dgm:prSet/>
      <dgm:spPr/>
      <dgm:t>
        <a:bodyPr/>
        <a:lstStyle/>
        <a:p>
          <a:endParaRPr lang="en-GB">
            <a:latin typeface="Bahnschrift Light SemiCondensed" panose="020B0502040204020203" pitchFamily="34" charset="0"/>
          </a:endParaRPr>
        </a:p>
      </dgm:t>
    </dgm:pt>
    <dgm:pt modelId="{AF49D222-BE0A-4361-8AA9-5E40BD791F97}">
      <dgm:prSet phldrT="[Text]"/>
      <dgm:spPr/>
      <dgm:t>
        <a:bodyPr/>
        <a:lstStyle/>
        <a:p>
          <a:r>
            <a:rPr lang="en-GB" dirty="0">
              <a:latin typeface="Bahnschrift Light SemiCondensed" panose="020B0502040204020203" pitchFamily="34" charset="0"/>
            </a:rPr>
            <a:t>What are the challenges ?</a:t>
          </a:r>
        </a:p>
      </dgm:t>
    </dgm:pt>
    <dgm:pt modelId="{4A859068-54C4-444F-ABCA-7D6F3E4111A6}" type="parTrans" cxnId="{F4CFD17A-D8DA-4D19-9666-E4F348041067}">
      <dgm:prSet/>
      <dgm:spPr/>
      <dgm:t>
        <a:bodyPr/>
        <a:lstStyle/>
        <a:p>
          <a:endParaRPr lang="en-GB">
            <a:latin typeface="Bahnschrift Light SemiCondensed" panose="020B0502040204020203" pitchFamily="34" charset="0"/>
          </a:endParaRPr>
        </a:p>
      </dgm:t>
    </dgm:pt>
    <dgm:pt modelId="{6129F659-E3BC-4C20-AAD8-459DE18CCAE2}" type="sibTrans" cxnId="{F4CFD17A-D8DA-4D19-9666-E4F348041067}">
      <dgm:prSet/>
      <dgm:spPr/>
      <dgm:t>
        <a:bodyPr/>
        <a:lstStyle/>
        <a:p>
          <a:endParaRPr lang="en-GB">
            <a:latin typeface="Bahnschrift Light SemiCondensed" panose="020B0502040204020203" pitchFamily="34" charset="0"/>
          </a:endParaRPr>
        </a:p>
      </dgm:t>
    </dgm:pt>
    <dgm:pt modelId="{0B536F67-3A87-4127-A546-08CE5A7D52FF}">
      <dgm:prSet phldrT="[Text]"/>
      <dgm:spPr/>
      <dgm:t>
        <a:bodyPr/>
        <a:lstStyle/>
        <a:p>
          <a:r>
            <a:rPr lang="en-GB" dirty="0">
              <a:latin typeface="Bahnschrift Light SemiCondensed" panose="020B0502040204020203" pitchFamily="34" charset="0"/>
            </a:rPr>
            <a:t>Panel discussion – How do we reach there?</a:t>
          </a:r>
        </a:p>
      </dgm:t>
    </dgm:pt>
    <dgm:pt modelId="{1A01C53C-2F39-40DE-A924-61F5412F263B}" type="parTrans" cxnId="{60708985-1EAF-432E-9361-A9D705D08588}">
      <dgm:prSet/>
      <dgm:spPr/>
      <dgm:t>
        <a:bodyPr/>
        <a:lstStyle/>
        <a:p>
          <a:endParaRPr lang="en-GB">
            <a:latin typeface="Bahnschrift Light SemiCondensed" panose="020B0502040204020203" pitchFamily="34" charset="0"/>
          </a:endParaRPr>
        </a:p>
      </dgm:t>
    </dgm:pt>
    <dgm:pt modelId="{7942B150-82B9-4066-9EDA-189E38C866BC}" type="sibTrans" cxnId="{60708985-1EAF-432E-9361-A9D705D08588}">
      <dgm:prSet/>
      <dgm:spPr/>
      <dgm:t>
        <a:bodyPr/>
        <a:lstStyle/>
        <a:p>
          <a:endParaRPr lang="en-GB">
            <a:latin typeface="Bahnschrift Light SemiCondensed" panose="020B0502040204020203" pitchFamily="34" charset="0"/>
          </a:endParaRPr>
        </a:p>
      </dgm:t>
    </dgm:pt>
    <dgm:pt modelId="{433E7CE0-0A00-4533-8962-76F104029F9A}" type="pres">
      <dgm:prSet presAssocID="{C8C2E8A2-12AC-4E96-8DE0-2C293D6D59F2}" presName="rootnode" presStyleCnt="0">
        <dgm:presLayoutVars>
          <dgm:chMax/>
          <dgm:chPref/>
          <dgm:dir/>
          <dgm:animLvl val="lvl"/>
        </dgm:presLayoutVars>
      </dgm:prSet>
      <dgm:spPr/>
    </dgm:pt>
    <dgm:pt modelId="{0130FC46-23F2-47B1-AD6E-2EDD18240CAF}" type="pres">
      <dgm:prSet presAssocID="{81DADB9C-746D-408B-B4CF-2B3D3E907087}" presName="composite" presStyleCnt="0"/>
      <dgm:spPr/>
    </dgm:pt>
    <dgm:pt modelId="{29478230-342C-41F6-9AF1-DED488DED410}" type="pres">
      <dgm:prSet presAssocID="{81DADB9C-746D-408B-B4CF-2B3D3E907087}" presName="LShape" presStyleLbl="alignNode1" presStyleIdx="0" presStyleCnt="7"/>
      <dgm:spPr/>
    </dgm:pt>
    <dgm:pt modelId="{D5521585-E490-4ACB-8728-01A008C03E84}" type="pres">
      <dgm:prSet presAssocID="{81DADB9C-746D-408B-B4CF-2B3D3E907087}" presName="ParentText" presStyleLbl="revTx" presStyleIdx="0" presStyleCnt="4">
        <dgm:presLayoutVars>
          <dgm:chMax val="0"/>
          <dgm:chPref val="0"/>
          <dgm:bulletEnabled val="1"/>
        </dgm:presLayoutVars>
      </dgm:prSet>
      <dgm:spPr/>
    </dgm:pt>
    <dgm:pt modelId="{0E0531F4-1861-4AF5-8924-FEF9E768EC3B}" type="pres">
      <dgm:prSet presAssocID="{81DADB9C-746D-408B-B4CF-2B3D3E907087}" presName="Triangle" presStyleLbl="alignNode1" presStyleIdx="1" presStyleCnt="7"/>
      <dgm:spPr/>
    </dgm:pt>
    <dgm:pt modelId="{41CBD847-A775-48CB-B615-C86FD7660E1D}" type="pres">
      <dgm:prSet presAssocID="{5A91C4E4-FB5A-4CC6-8073-C7CFC545E6D6}" presName="sibTrans" presStyleCnt="0"/>
      <dgm:spPr/>
    </dgm:pt>
    <dgm:pt modelId="{B754BD52-B103-4DD0-A8CF-682DE259B783}" type="pres">
      <dgm:prSet presAssocID="{5A91C4E4-FB5A-4CC6-8073-C7CFC545E6D6}" presName="space" presStyleCnt="0"/>
      <dgm:spPr/>
    </dgm:pt>
    <dgm:pt modelId="{5630B130-7692-4A19-BE5D-DDDF9E97EC62}" type="pres">
      <dgm:prSet presAssocID="{25662623-F8C2-4AF8-AA45-25D4047069D8}" presName="composite" presStyleCnt="0"/>
      <dgm:spPr/>
    </dgm:pt>
    <dgm:pt modelId="{2A387E7B-C4E7-4D40-823A-04A243513615}" type="pres">
      <dgm:prSet presAssocID="{25662623-F8C2-4AF8-AA45-25D4047069D8}" presName="LShape" presStyleLbl="alignNode1" presStyleIdx="2" presStyleCnt="7"/>
      <dgm:spPr/>
    </dgm:pt>
    <dgm:pt modelId="{DFF5A471-8C78-4250-A817-376CA367F1D3}" type="pres">
      <dgm:prSet presAssocID="{25662623-F8C2-4AF8-AA45-25D4047069D8}" presName="ParentText" presStyleLbl="revTx" presStyleIdx="1" presStyleCnt="4">
        <dgm:presLayoutVars>
          <dgm:chMax val="0"/>
          <dgm:chPref val="0"/>
          <dgm:bulletEnabled val="1"/>
        </dgm:presLayoutVars>
      </dgm:prSet>
      <dgm:spPr/>
    </dgm:pt>
    <dgm:pt modelId="{D094B154-9509-4B45-9917-022D4FE5443E}" type="pres">
      <dgm:prSet presAssocID="{25662623-F8C2-4AF8-AA45-25D4047069D8}" presName="Triangle" presStyleLbl="alignNode1" presStyleIdx="3" presStyleCnt="7"/>
      <dgm:spPr/>
    </dgm:pt>
    <dgm:pt modelId="{86190FD1-2C81-4B3D-9726-E0949C59CD31}" type="pres">
      <dgm:prSet presAssocID="{6D625D28-619B-45C0-813C-0445224794A2}" presName="sibTrans" presStyleCnt="0"/>
      <dgm:spPr/>
    </dgm:pt>
    <dgm:pt modelId="{BE515E5C-ADBC-490B-AF02-B800C2EBAFF8}" type="pres">
      <dgm:prSet presAssocID="{6D625D28-619B-45C0-813C-0445224794A2}" presName="space" presStyleCnt="0"/>
      <dgm:spPr/>
    </dgm:pt>
    <dgm:pt modelId="{8D18353E-A1AF-4988-9EFF-70BD76CFD0FB}" type="pres">
      <dgm:prSet presAssocID="{AF49D222-BE0A-4361-8AA9-5E40BD791F97}" presName="composite" presStyleCnt="0"/>
      <dgm:spPr/>
    </dgm:pt>
    <dgm:pt modelId="{8EBAD03D-976A-41F5-B4CB-056B36DCC640}" type="pres">
      <dgm:prSet presAssocID="{AF49D222-BE0A-4361-8AA9-5E40BD791F97}" presName="LShape" presStyleLbl="alignNode1" presStyleIdx="4" presStyleCnt="7"/>
      <dgm:spPr/>
    </dgm:pt>
    <dgm:pt modelId="{9A78252E-C152-4B8A-B620-4846A98DF52D}" type="pres">
      <dgm:prSet presAssocID="{AF49D222-BE0A-4361-8AA9-5E40BD791F97}" presName="ParentText" presStyleLbl="revTx" presStyleIdx="2" presStyleCnt="4">
        <dgm:presLayoutVars>
          <dgm:chMax val="0"/>
          <dgm:chPref val="0"/>
          <dgm:bulletEnabled val="1"/>
        </dgm:presLayoutVars>
      </dgm:prSet>
      <dgm:spPr/>
    </dgm:pt>
    <dgm:pt modelId="{C17FD946-9874-45BC-B51A-A68886C354D1}" type="pres">
      <dgm:prSet presAssocID="{AF49D222-BE0A-4361-8AA9-5E40BD791F97}" presName="Triangle" presStyleLbl="alignNode1" presStyleIdx="5" presStyleCnt="7"/>
      <dgm:spPr/>
    </dgm:pt>
    <dgm:pt modelId="{C8795C51-BCC4-41CE-A0F8-78F1B368D096}" type="pres">
      <dgm:prSet presAssocID="{6129F659-E3BC-4C20-AAD8-459DE18CCAE2}" presName="sibTrans" presStyleCnt="0"/>
      <dgm:spPr/>
    </dgm:pt>
    <dgm:pt modelId="{5F79A822-5FDD-42F0-85BB-09B3890253F1}" type="pres">
      <dgm:prSet presAssocID="{6129F659-E3BC-4C20-AAD8-459DE18CCAE2}" presName="space" presStyleCnt="0"/>
      <dgm:spPr/>
    </dgm:pt>
    <dgm:pt modelId="{188FCE23-AF0C-461A-9910-EC7A00F590D8}" type="pres">
      <dgm:prSet presAssocID="{0B536F67-3A87-4127-A546-08CE5A7D52FF}" presName="composite" presStyleCnt="0"/>
      <dgm:spPr/>
    </dgm:pt>
    <dgm:pt modelId="{A74903A2-25A7-499F-BB69-8C5A13A6AE3C}" type="pres">
      <dgm:prSet presAssocID="{0B536F67-3A87-4127-A546-08CE5A7D52FF}" presName="LShape" presStyleLbl="alignNode1" presStyleIdx="6" presStyleCnt="7"/>
      <dgm:spPr/>
    </dgm:pt>
    <dgm:pt modelId="{ADAC1286-B5CE-417F-ABCE-7C02F941A35E}" type="pres">
      <dgm:prSet presAssocID="{0B536F67-3A87-4127-A546-08CE5A7D52FF}" presName="ParentText" presStyleLbl="revTx" presStyleIdx="3" presStyleCnt="4">
        <dgm:presLayoutVars>
          <dgm:chMax val="0"/>
          <dgm:chPref val="0"/>
          <dgm:bulletEnabled val="1"/>
        </dgm:presLayoutVars>
      </dgm:prSet>
      <dgm:spPr/>
    </dgm:pt>
  </dgm:ptLst>
  <dgm:cxnLst>
    <dgm:cxn modelId="{2CC4F70E-35C7-45FE-86E4-2F4E60AB4DC0}" type="presOf" srcId="{0B536F67-3A87-4127-A546-08CE5A7D52FF}" destId="{ADAC1286-B5CE-417F-ABCE-7C02F941A35E}" srcOrd="0" destOrd="0" presId="urn:microsoft.com/office/officeart/2009/3/layout/StepUpProcess"/>
    <dgm:cxn modelId="{8BF1F851-A3F6-4032-BF19-35095548493A}" type="presOf" srcId="{81DADB9C-746D-408B-B4CF-2B3D3E907087}" destId="{D5521585-E490-4ACB-8728-01A008C03E84}" srcOrd="0" destOrd="0" presId="urn:microsoft.com/office/officeart/2009/3/layout/StepUpProcess"/>
    <dgm:cxn modelId="{F4CFD17A-D8DA-4D19-9666-E4F348041067}" srcId="{C8C2E8A2-12AC-4E96-8DE0-2C293D6D59F2}" destId="{AF49D222-BE0A-4361-8AA9-5E40BD791F97}" srcOrd="2" destOrd="0" parTransId="{4A859068-54C4-444F-ABCA-7D6F3E4111A6}" sibTransId="{6129F659-E3BC-4C20-AAD8-459DE18CCAE2}"/>
    <dgm:cxn modelId="{A58AB87E-4639-4A1D-A444-AB962E6C690F}" type="presOf" srcId="{AF49D222-BE0A-4361-8AA9-5E40BD791F97}" destId="{9A78252E-C152-4B8A-B620-4846A98DF52D}" srcOrd="0" destOrd="0" presId="urn:microsoft.com/office/officeart/2009/3/layout/StepUpProcess"/>
    <dgm:cxn modelId="{60708985-1EAF-432E-9361-A9D705D08588}" srcId="{C8C2E8A2-12AC-4E96-8DE0-2C293D6D59F2}" destId="{0B536F67-3A87-4127-A546-08CE5A7D52FF}" srcOrd="3" destOrd="0" parTransId="{1A01C53C-2F39-40DE-A924-61F5412F263B}" sibTransId="{7942B150-82B9-4066-9EDA-189E38C866BC}"/>
    <dgm:cxn modelId="{48319695-3004-4651-B970-9F9E16C9976B}" srcId="{C8C2E8A2-12AC-4E96-8DE0-2C293D6D59F2}" destId="{81DADB9C-746D-408B-B4CF-2B3D3E907087}" srcOrd="0" destOrd="0" parTransId="{5A1DC5C3-3AA3-41C7-847A-10A7AFF41EB6}" sibTransId="{5A91C4E4-FB5A-4CC6-8073-C7CFC545E6D6}"/>
    <dgm:cxn modelId="{C67F1ED6-3738-41AF-BDFC-CD7093BE7DFD}" type="presOf" srcId="{25662623-F8C2-4AF8-AA45-25D4047069D8}" destId="{DFF5A471-8C78-4250-A817-376CA367F1D3}" srcOrd="0" destOrd="0" presId="urn:microsoft.com/office/officeart/2009/3/layout/StepUpProcess"/>
    <dgm:cxn modelId="{7C7AE0E5-104D-4E21-BDA4-CD4FF4826AE7}" type="presOf" srcId="{C8C2E8A2-12AC-4E96-8DE0-2C293D6D59F2}" destId="{433E7CE0-0A00-4533-8962-76F104029F9A}" srcOrd="0" destOrd="0" presId="urn:microsoft.com/office/officeart/2009/3/layout/StepUpProcess"/>
    <dgm:cxn modelId="{3EC472F9-CAAB-46FE-9AEB-D685F215F342}" srcId="{C8C2E8A2-12AC-4E96-8DE0-2C293D6D59F2}" destId="{25662623-F8C2-4AF8-AA45-25D4047069D8}" srcOrd="1" destOrd="0" parTransId="{629FE3E1-F904-477D-9E1A-7B4C326EED1C}" sibTransId="{6D625D28-619B-45C0-813C-0445224794A2}"/>
    <dgm:cxn modelId="{019FE5BF-4C89-4F03-86C4-19D278B5CBAE}" type="presParOf" srcId="{433E7CE0-0A00-4533-8962-76F104029F9A}" destId="{0130FC46-23F2-47B1-AD6E-2EDD18240CAF}" srcOrd="0" destOrd="0" presId="urn:microsoft.com/office/officeart/2009/3/layout/StepUpProcess"/>
    <dgm:cxn modelId="{41222819-7D3F-4920-BB9E-500AFC290296}" type="presParOf" srcId="{0130FC46-23F2-47B1-AD6E-2EDD18240CAF}" destId="{29478230-342C-41F6-9AF1-DED488DED410}" srcOrd="0" destOrd="0" presId="urn:microsoft.com/office/officeart/2009/3/layout/StepUpProcess"/>
    <dgm:cxn modelId="{DA84FBA2-66AD-4E45-B501-592B0506F071}" type="presParOf" srcId="{0130FC46-23F2-47B1-AD6E-2EDD18240CAF}" destId="{D5521585-E490-4ACB-8728-01A008C03E84}" srcOrd="1" destOrd="0" presId="urn:microsoft.com/office/officeart/2009/3/layout/StepUpProcess"/>
    <dgm:cxn modelId="{CCB24C99-BDBF-4AF0-A81A-4F31B7BEE8C3}" type="presParOf" srcId="{0130FC46-23F2-47B1-AD6E-2EDD18240CAF}" destId="{0E0531F4-1861-4AF5-8924-FEF9E768EC3B}" srcOrd="2" destOrd="0" presId="urn:microsoft.com/office/officeart/2009/3/layout/StepUpProcess"/>
    <dgm:cxn modelId="{6127985B-1453-4CF1-A5E6-8B1355D93F89}" type="presParOf" srcId="{433E7CE0-0A00-4533-8962-76F104029F9A}" destId="{41CBD847-A775-48CB-B615-C86FD7660E1D}" srcOrd="1" destOrd="0" presId="urn:microsoft.com/office/officeart/2009/3/layout/StepUpProcess"/>
    <dgm:cxn modelId="{3F2196E7-CC29-4BC8-8C67-88655960E56D}" type="presParOf" srcId="{41CBD847-A775-48CB-B615-C86FD7660E1D}" destId="{B754BD52-B103-4DD0-A8CF-682DE259B783}" srcOrd="0" destOrd="0" presId="urn:microsoft.com/office/officeart/2009/3/layout/StepUpProcess"/>
    <dgm:cxn modelId="{552581EC-FB10-4661-9AF3-E5C22759FE67}" type="presParOf" srcId="{433E7CE0-0A00-4533-8962-76F104029F9A}" destId="{5630B130-7692-4A19-BE5D-DDDF9E97EC62}" srcOrd="2" destOrd="0" presId="urn:microsoft.com/office/officeart/2009/3/layout/StepUpProcess"/>
    <dgm:cxn modelId="{72414419-D78A-4DC9-9B16-3345161E52A8}" type="presParOf" srcId="{5630B130-7692-4A19-BE5D-DDDF9E97EC62}" destId="{2A387E7B-C4E7-4D40-823A-04A243513615}" srcOrd="0" destOrd="0" presId="urn:microsoft.com/office/officeart/2009/3/layout/StepUpProcess"/>
    <dgm:cxn modelId="{6CD973FE-2334-4E40-8892-9409A8863405}" type="presParOf" srcId="{5630B130-7692-4A19-BE5D-DDDF9E97EC62}" destId="{DFF5A471-8C78-4250-A817-376CA367F1D3}" srcOrd="1" destOrd="0" presId="urn:microsoft.com/office/officeart/2009/3/layout/StepUpProcess"/>
    <dgm:cxn modelId="{7DC286F7-70FA-485E-B5E2-789DAAABCF57}" type="presParOf" srcId="{5630B130-7692-4A19-BE5D-DDDF9E97EC62}" destId="{D094B154-9509-4B45-9917-022D4FE5443E}" srcOrd="2" destOrd="0" presId="urn:microsoft.com/office/officeart/2009/3/layout/StepUpProcess"/>
    <dgm:cxn modelId="{2A6C9767-CE34-4CED-A943-F50859911D50}" type="presParOf" srcId="{433E7CE0-0A00-4533-8962-76F104029F9A}" destId="{86190FD1-2C81-4B3D-9726-E0949C59CD31}" srcOrd="3" destOrd="0" presId="urn:microsoft.com/office/officeart/2009/3/layout/StepUpProcess"/>
    <dgm:cxn modelId="{93EFBD4E-165F-4818-AA37-1047BF84C933}" type="presParOf" srcId="{86190FD1-2C81-4B3D-9726-E0949C59CD31}" destId="{BE515E5C-ADBC-490B-AF02-B800C2EBAFF8}" srcOrd="0" destOrd="0" presId="urn:microsoft.com/office/officeart/2009/3/layout/StepUpProcess"/>
    <dgm:cxn modelId="{0BD1021A-F54B-4189-A3C3-10ED758AFDA2}" type="presParOf" srcId="{433E7CE0-0A00-4533-8962-76F104029F9A}" destId="{8D18353E-A1AF-4988-9EFF-70BD76CFD0FB}" srcOrd="4" destOrd="0" presId="urn:microsoft.com/office/officeart/2009/3/layout/StepUpProcess"/>
    <dgm:cxn modelId="{175A120F-4192-4ACB-86B7-BDCFA5311216}" type="presParOf" srcId="{8D18353E-A1AF-4988-9EFF-70BD76CFD0FB}" destId="{8EBAD03D-976A-41F5-B4CB-056B36DCC640}" srcOrd="0" destOrd="0" presId="urn:microsoft.com/office/officeart/2009/3/layout/StepUpProcess"/>
    <dgm:cxn modelId="{68073D0A-29DD-48C5-BB91-5EE5B6981FE9}" type="presParOf" srcId="{8D18353E-A1AF-4988-9EFF-70BD76CFD0FB}" destId="{9A78252E-C152-4B8A-B620-4846A98DF52D}" srcOrd="1" destOrd="0" presId="urn:microsoft.com/office/officeart/2009/3/layout/StepUpProcess"/>
    <dgm:cxn modelId="{E1D7770F-4C5E-4EF7-91DB-DE5BCBCC549F}" type="presParOf" srcId="{8D18353E-A1AF-4988-9EFF-70BD76CFD0FB}" destId="{C17FD946-9874-45BC-B51A-A68886C354D1}" srcOrd="2" destOrd="0" presId="urn:microsoft.com/office/officeart/2009/3/layout/StepUpProcess"/>
    <dgm:cxn modelId="{7CE34BAC-B0DC-4904-8755-2C337264189B}" type="presParOf" srcId="{433E7CE0-0A00-4533-8962-76F104029F9A}" destId="{C8795C51-BCC4-41CE-A0F8-78F1B368D096}" srcOrd="5" destOrd="0" presId="urn:microsoft.com/office/officeart/2009/3/layout/StepUpProcess"/>
    <dgm:cxn modelId="{1F817D2B-184E-47A5-B917-3A53F2AF4917}" type="presParOf" srcId="{C8795C51-BCC4-41CE-A0F8-78F1B368D096}" destId="{5F79A822-5FDD-42F0-85BB-09B3890253F1}" srcOrd="0" destOrd="0" presId="urn:microsoft.com/office/officeart/2009/3/layout/StepUpProcess"/>
    <dgm:cxn modelId="{1C6658BF-2896-4031-B18F-4B5EE29C8F43}" type="presParOf" srcId="{433E7CE0-0A00-4533-8962-76F104029F9A}" destId="{188FCE23-AF0C-461A-9910-EC7A00F590D8}" srcOrd="6" destOrd="0" presId="urn:microsoft.com/office/officeart/2009/3/layout/StepUpProcess"/>
    <dgm:cxn modelId="{F9FDD04E-5DF9-4BBE-9455-33CCA8A884BD}" type="presParOf" srcId="{188FCE23-AF0C-461A-9910-EC7A00F590D8}" destId="{A74903A2-25A7-499F-BB69-8C5A13A6AE3C}" srcOrd="0" destOrd="0" presId="urn:microsoft.com/office/officeart/2009/3/layout/StepUpProcess"/>
    <dgm:cxn modelId="{CD42D8B9-3DA5-487E-A52C-68F4EF060A18}" type="presParOf" srcId="{188FCE23-AF0C-461A-9910-EC7A00F590D8}" destId="{ADAC1286-B5CE-417F-ABCE-7C02F941A35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9782F5-6BF3-4CC6-A3B3-63C2C72355E4}" type="doc">
      <dgm:prSet loTypeId="urn:microsoft.com/office/officeart/2005/8/layout/lProcess2" loCatId="relationship" qsTypeId="urn:microsoft.com/office/officeart/2005/8/quickstyle/simple1" qsCatId="simple" csTypeId="urn:microsoft.com/office/officeart/2005/8/colors/accent0_3" csCatId="mainScheme" phldr="1"/>
      <dgm:spPr/>
      <dgm:t>
        <a:bodyPr/>
        <a:lstStyle/>
        <a:p>
          <a:endParaRPr lang="en-GB"/>
        </a:p>
      </dgm:t>
    </dgm:pt>
    <dgm:pt modelId="{7BAA475C-8558-4FF8-9204-7513880BAA14}">
      <dgm:prSet phldrT="[Text]" custT="1"/>
      <dgm:spPr/>
      <dgm:t>
        <a:bodyPr/>
        <a:lstStyle/>
        <a:p>
          <a:r>
            <a:rPr lang="en-GB" sz="2400" dirty="0">
              <a:latin typeface="Bahnschrift Light SemiCondensed" panose="020B0502040204020203" pitchFamily="34" charset="0"/>
            </a:rPr>
            <a:t>Blueprint Key pillars </a:t>
          </a:r>
        </a:p>
      </dgm:t>
    </dgm:pt>
    <dgm:pt modelId="{2BABD3C4-24C2-4AB3-B9CC-67E320BF5EF5}" type="parTrans" cxnId="{8A868666-8AD2-4347-B227-184E0BB45F2E}">
      <dgm:prSet/>
      <dgm:spPr/>
      <dgm:t>
        <a:bodyPr/>
        <a:lstStyle/>
        <a:p>
          <a:endParaRPr lang="en-GB" sz="1400">
            <a:latin typeface="Bahnschrift Light SemiCondensed" panose="020B0502040204020203" pitchFamily="34" charset="0"/>
          </a:endParaRPr>
        </a:p>
      </dgm:t>
    </dgm:pt>
    <dgm:pt modelId="{E677FB6D-5A1C-4192-8C47-B56F44F08C31}" type="sibTrans" cxnId="{8A868666-8AD2-4347-B227-184E0BB45F2E}">
      <dgm:prSet/>
      <dgm:spPr/>
      <dgm:t>
        <a:bodyPr/>
        <a:lstStyle/>
        <a:p>
          <a:endParaRPr lang="en-GB" sz="1400">
            <a:latin typeface="Bahnschrift Light SemiCondensed" panose="020B0502040204020203" pitchFamily="34" charset="0"/>
          </a:endParaRPr>
        </a:p>
      </dgm:t>
    </dgm:pt>
    <dgm:pt modelId="{A69D7E60-F3EF-4D2A-B270-04AA61AD18C1}">
      <dgm:prSet phldrT="[Text]" custT="1"/>
      <dgm:spPr/>
      <dgm:t>
        <a:bodyPr/>
        <a:lstStyle/>
        <a:p>
          <a:r>
            <a:rPr lang="en-GB" sz="1400" dirty="0">
              <a:latin typeface="Bahnschrift Light SemiCondensed" panose="020B0502040204020203" pitchFamily="34" charset="0"/>
            </a:rPr>
            <a:t>Corporate Banking </a:t>
          </a:r>
        </a:p>
      </dgm:t>
    </dgm:pt>
    <dgm:pt modelId="{82F01130-38F7-4DB8-8A9C-0E7029540B09}" type="parTrans" cxnId="{FB46BEC4-983E-45A4-BA08-5D51B53702F9}">
      <dgm:prSet/>
      <dgm:spPr/>
      <dgm:t>
        <a:bodyPr/>
        <a:lstStyle/>
        <a:p>
          <a:endParaRPr lang="en-GB" sz="1400">
            <a:latin typeface="Bahnschrift Light SemiCondensed" panose="020B0502040204020203" pitchFamily="34" charset="0"/>
          </a:endParaRPr>
        </a:p>
      </dgm:t>
    </dgm:pt>
    <dgm:pt modelId="{BCE786D7-51C2-4A13-93A4-5FE72CC03B38}" type="sibTrans" cxnId="{FB46BEC4-983E-45A4-BA08-5D51B53702F9}">
      <dgm:prSet/>
      <dgm:spPr/>
      <dgm:t>
        <a:bodyPr/>
        <a:lstStyle/>
        <a:p>
          <a:endParaRPr lang="en-GB" sz="1400">
            <a:latin typeface="Bahnschrift Light SemiCondensed" panose="020B0502040204020203" pitchFamily="34" charset="0"/>
          </a:endParaRPr>
        </a:p>
      </dgm:t>
    </dgm:pt>
    <dgm:pt modelId="{CAA3F96A-11D1-448D-A601-7E8CDC92C835}">
      <dgm:prSet phldrT="[Text]" custT="1"/>
      <dgm:spPr/>
      <dgm:t>
        <a:bodyPr/>
        <a:lstStyle/>
        <a:p>
          <a:r>
            <a:rPr lang="en-GB" sz="1400" dirty="0">
              <a:latin typeface="Bahnschrift Light SemiCondensed" panose="020B0502040204020203" pitchFamily="34" charset="0"/>
            </a:rPr>
            <a:t>Cross Border Investment </a:t>
          </a:r>
        </a:p>
      </dgm:t>
    </dgm:pt>
    <dgm:pt modelId="{16884AD0-CBF1-458A-81ED-E61239027D90}" type="parTrans" cxnId="{A207617B-7B2E-49B7-BF6A-ABC614EA1590}">
      <dgm:prSet/>
      <dgm:spPr/>
      <dgm:t>
        <a:bodyPr/>
        <a:lstStyle/>
        <a:p>
          <a:endParaRPr lang="en-GB" sz="1400">
            <a:latin typeface="Bahnschrift Light SemiCondensed" panose="020B0502040204020203" pitchFamily="34" charset="0"/>
          </a:endParaRPr>
        </a:p>
      </dgm:t>
    </dgm:pt>
    <dgm:pt modelId="{A579ECDB-EEE4-4AA0-93A1-3246E4668DF9}" type="sibTrans" cxnId="{A207617B-7B2E-49B7-BF6A-ABC614EA1590}">
      <dgm:prSet/>
      <dgm:spPr/>
      <dgm:t>
        <a:bodyPr/>
        <a:lstStyle/>
        <a:p>
          <a:endParaRPr lang="en-GB" sz="1400">
            <a:latin typeface="Bahnschrift Light SemiCondensed" panose="020B0502040204020203" pitchFamily="34" charset="0"/>
          </a:endParaRPr>
        </a:p>
      </dgm:t>
    </dgm:pt>
    <dgm:pt modelId="{ED73C418-6B8C-4E64-89C3-9022A61DA54F}">
      <dgm:prSet phldrT="[Text]" custT="1"/>
      <dgm:spPr/>
      <dgm:t>
        <a:bodyPr/>
        <a:lstStyle/>
        <a:p>
          <a:r>
            <a:rPr lang="en-GB" sz="2400" dirty="0">
              <a:latin typeface="Bahnschrift Light SemiCondensed" panose="020B0502040204020203" pitchFamily="34" charset="0"/>
            </a:rPr>
            <a:t>6 Imperatives </a:t>
          </a:r>
        </a:p>
      </dgm:t>
    </dgm:pt>
    <dgm:pt modelId="{F9E753B6-C01F-4D6F-A816-ED13FC7F0F2A}" type="parTrans" cxnId="{C0B35D76-CC45-4F32-8AD9-C7507D834765}">
      <dgm:prSet/>
      <dgm:spPr/>
      <dgm:t>
        <a:bodyPr/>
        <a:lstStyle/>
        <a:p>
          <a:endParaRPr lang="en-GB" sz="1400">
            <a:latin typeface="Bahnschrift Light SemiCondensed" panose="020B0502040204020203" pitchFamily="34" charset="0"/>
          </a:endParaRPr>
        </a:p>
      </dgm:t>
    </dgm:pt>
    <dgm:pt modelId="{94F5720F-A77F-4943-91CA-85119503BB0F}" type="sibTrans" cxnId="{C0B35D76-CC45-4F32-8AD9-C7507D834765}">
      <dgm:prSet/>
      <dgm:spPr/>
      <dgm:t>
        <a:bodyPr/>
        <a:lstStyle/>
        <a:p>
          <a:endParaRPr lang="en-GB" sz="1400">
            <a:latin typeface="Bahnschrift Light SemiCondensed" panose="020B0502040204020203" pitchFamily="34" charset="0"/>
          </a:endParaRPr>
        </a:p>
      </dgm:t>
    </dgm:pt>
    <dgm:pt modelId="{24EAA953-980D-445F-B519-4668A298FB85}">
      <dgm:prSet phldrT="[Text]" custT="1"/>
      <dgm:spPr/>
      <dgm:t>
        <a:bodyPr/>
        <a:lstStyle/>
        <a:p>
          <a:r>
            <a:rPr lang="en-GB" sz="1400" dirty="0">
              <a:latin typeface="Bahnschrift Light SemiCondensed" panose="020B0502040204020203" pitchFamily="34" charset="0"/>
            </a:rPr>
            <a:t>Future proof fiscal and regulatory regime </a:t>
          </a:r>
        </a:p>
      </dgm:t>
    </dgm:pt>
    <dgm:pt modelId="{74B7F134-EA88-4D5E-A8B4-C1DC80436536}" type="parTrans" cxnId="{C1FABE33-98D9-46F4-A3D2-1493677B753D}">
      <dgm:prSet/>
      <dgm:spPr/>
      <dgm:t>
        <a:bodyPr/>
        <a:lstStyle/>
        <a:p>
          <a:endParaRPr lang="en-GB" sz="1400">
            <a:latin typeface="Bahnschrift Light SemiCondensed" panose="020B0502040204020203" pitchFamily="34" charset="0"/>
          </a:endParaRPr>
        </a:p>
      </dgm:t>
    </dgm:pt>
    <dgm:pt modelId="{192DE46B-8F19-417B-A161-1BD2EF16816F}" type="sibTrans" cxnId="{C1FABE33-98D9-46F4-A3D2-1493677B753D}">
      <dgm:prSet/>
      <dgm:spPr/>
      <dgm:t>
        <a:bodyPr/>
        <a:lstStyle/>
        <a:p>
          <a:endParaRPr lang="en-GB" sz="1400">
            <a:latin typeface="Bahnschrift Light SemiCondensed" panose="020B0502040204020203" pitchFamily="34" charset="0"/>
          </a:endParaRPr>
        </a:p>
      </dgm:t>
    </dgm:pt>
    <dgm:pt modelId="{11958762-7F7E-448D-BEC5-0534FE078AF6}">
      <dgm:prSet phldrT="[Text]" custT="1"/>
      <dgm:spPr/>
      <dgm:t>
        <a:bodyPr/>
        <a:lstStyle/>
        <a:p>
          <a:r>
            <a:rPr lang="en-GB" sz="1400" dirty="0">
              <a:latin typeface="Bahnschrift Light SemiCondensed" panose="020B0502040204020203" pitchFamily="34" charset="0"/>
            </a:rPr>
            <a:t>Simple and user friendly processes to serve investors </a:t>
          </a:r>
        </a:p>
      </dgm:t>
    </dgm:pt>
    <dgm:pt modelId="{B0D5DD07-53E4-4E8A-B75F-F2DC60611D78}" type="parTrans" cxnId="{FE20C8D3-C9D7-4DCE-B2B1-F0BCA631CF0B}">
      <dgm:prSet/>
      <dgm:spPr/>
      <dgm:t>
        <a:bodyPr/>
        <a:lstStyle/>
        <a:p>
          <a:endParaRPr lang="en-GB" sz="1400">
            <a:latin typeface="Bahnschrift Light SemiCondensed" panose="020B0502040204020203" pitchFamily="34" charset="0"/>
          </a:endParaRPr>
        </a:p>
      </dgm:t>
    </dgm:pt>
    <dgm:pt modelId="{61E52C0A-1007-4B38-BFDD-611196E84131}" type="sibTrans" cxnId="{FE20C8D3-C9D7-4DCE-B2B1-F0BCA631CF0B}">
      <dgm:prSet/>
      <dgm:spPr/>
      <dgm:t>
        <a:bodyPr/>
        <a:lstStyle/>
        <a:p>
          <a:endParaRPr lang="en-GB" sz="1400">
            <a:latin typeface="Bahnschrift Light SemiCondensed" panose="020B0502040204020203" pitchFamily="34" charset="0"/>
          </a:endParaRPr>
        </a:p>
      </dgm:t>
    </dgm:pt>
    <dgm:pt modelId="{D3ABCF88-7313-4919-BBB1-9D93887A07BB}">
      <dgm:prSet phldrT="[Text]" custT="1"/>
      <dgm:spPr/>
      <dgm:t>
        <a:bodyPr/>
        <a:lstStyle/>
        <a:p>
          <a:r>
            <a:rPr lang="en-GB" sz="2400" dirty="0">
              <a:latin typeface="Bahnschrift Light SemiCondensed" panose="020B0502040204020203" pitchFamily="34" charset="0"/>
            </a:rPr>
            <a:t>Additional Opportunities </a:t>
          </a:r>
        </a:p>
      </dgm:t>
    </dgm:pt>
    <dgm:pt modelId="{5E22423E-5F15-425F-A26A-FD9CC6DC585E}" type="parTrans" cxnId="{B300E555-FAFA-489C-90FD-6347BB516444}">
      <dgm:prSet/>
      <dgm:spPr/>
      <dgm:t>
        <a:bodyPr/>
        <a:lstStyle/>
        <a:p>
          <a:endParaRPr lang="en-GB" sz="1400">
            <a:latin typeface="Bahnschrift Light SemiCondensed" panose="020B0502040204020203" pitchFamily="34" charset="0"/>
          </a:endParaRPr>
        </a:p>
      </dgm:t>
    </dgm:pt>
    <dgm:pt modelId="{AF4C7567-ABE6-44A5-8DB7-02E3732D77D1}" type="sibTrans" cxnId="{B300E555-FAFA-489C-90FD-6347BB516444}">
      <dgm:prSet/>
      <dgm:spPr/>
      <dgm:t>
        <a:bodyPr/>
        <a:lstStyle/>
        <a:p>
          <a:endParaRPr lang="en-GB" sz="1400">
            <a:latin typeface="Bahnschrift Light SemiCondensed" panose="020B0502040204020203" pitchFamily="34" charset="0"/>
          </a:endParaRPr>
        </a:p>
      </dgm:t>
    </dgm:pt>
    <dgm:pt modelId="{DB05331C-8C84-4254-B106-293189AEB5E8}">
      <dgm:prSet phldrT="[Text]" custT="1"/>
      <dgm:spPr/>
      <dgm:t>
        <a:bodyPr/>
        <a:lstStyle/>
        <a:p>
          <a:r>
            <a:rPr lang="en-GB" sz="1400" dirty="0">
              <a:latin typeface="Bahnschrift Light SemiCondensed" panose="020B0502040204020203" pitchFamily="34" charset="0"/>
            </a:rPr>
            <a:t>Innovative Capital Markets </a:t>
          </a:r>
        </a:p>
      </dgm:t>
    </dgm:pt>
    <dgm:pt modelId="{473D1875-2DDE-4131-BE1A-FAA89AF0AF3E}" type="parTrans" cxnId="{DFC3124D-6670-45D5-9833-1BC95F32C90B}">
      <dgm:prSet/>
      <dgm:spPr/>
      <dgm:t>
        <a:bodyPr/>
        <a:lstStyle/>
        <a:p>
          <a:endParaRPr lang="en-GB" sz="1400">
            <a:latin typeface="Bahnschrift Light SemiCondensed" panose="020B0502040204020203" pitchFamily="34" charset="0"/>
          </a:endParaRPr>
        </a:p>
      </dgm:t>
    </dgm:pt>
    <dgm:pt modelId="{4566B0B4-AA5D-4852-8FD0-C57BAA5258D3}" type="sibTrans" cxnId="{DFC3124D-6670-45D5-9833-1BC95F32C90B}">
      <dgm:prSet/>
      <dgm:spPr/>
      <dgm:t>
        <a:bodyPr/>
        <a:lstStyle/>
        <a:p>
          <a:endParaRPr lang="en-GB" sz="1400">
            <a:latin typeface="Bahnschrift Light SemiCondensed" panose="020B0502040204020203" pitchFamily="34" charset="0"/>
          </a:endParaRPr>
        </a:p>
      </dgm:t>
    </dgm:pt>
    <dgm:pt modelId="{BF195DB7-4FAA-4092-9A79-5A21BD26AB47}">
      <dgm:prSet phldrT="[Text]" custT="1"/>
      <dgm:spPr/>
      <dgm:t>
        <a:bodyPr/>
        <a:lstStyle/>
        <a:p>
          <a:r>
            <a:rPr lang="en-GB" sz="1400" dirty="0">
              <a:latin typeface="Bahnschrift Light SemiCondensed" panose="020B0502040204020203" pitchFamily="34" charset="0"/>
            </a:rPr>
            <a:t>Asset Management </a:t>
          </a:r>
        </a:p>
      </dgm:t>
    </dgm:pt>
    <dgm:pt modelId="{AB3A3899-3939-4ED8-B5FF-0091C90609A6}" type="parTrans" cxnId="{1E18554F-3688-483D-8F59-CF6D16888976}">
      <dgm:prSet/>
      <dgm:spPr/>
      <dgm:t>
        <a:bodyPr/>
        <a:lstStyle/>
        <a:p>
          <a:endParaRPr lang="en-GB" sz="1400">
            <a:latin typeface="Bahnschrift Light SemiCondensed" panose="020B0502040204020203" pitchFamily="34" charset="0"/>
          </a:endParaRPr>
        </a:p>
      </dgm:t>
    </dgm:pt>
    <dgm:pt modelId="{77A9C7C4-0EAE-4A7A-A98F-5062FC3C8405}" type="sibTrans" cxnId="{1E18554F-3688-483D-8F59-CF6D16888976}">
      <dgm:prSet/>
      <dgm:spPr/>
      <dgm:t>
        <a:bodyPr/>
        <a:lstStyle/>
        <a:p>
          <a:endParaRPr lang="en-GB" sz="1400">
            <a:latin typeface="Bahnschrift Light SemiCondensed" panose="020B0502040204020203" pitchFamily="34" charset="0"/>
          </a:endParaRPr>
        </a:p>
      </dgm:t>
    </dgm:pt>
    <dgm:pt modelId="{091C9D83-9B4C-4F86-A5E5-30E279CA47EB}">
      <dgm:prSet phldrT="[Text]" custT="1"/>
      <dgm:spPr/>
      <dgm:t>
        <a:bodyPr/>
        <a:lstStyle/>
        <a:p>
          <a:r>
            <a:rPr lang="en-GB" sz="1400" dirty="0">
              <a:latin typeface="Bahnschrift Light SemiCondensed" panose="020B0502040204020203" pitchFamily="34" charset="0"/>
            </a:rPr>
            <a:t>Private Banking and Wealth Management </a:t>
          </a:r>
        </a:p>
      </dgm:t>
    </dgm:pt>
    <dgm:pt modelId="{F7E89281-D0E0-468D-B420-1A37EA2EF92B}" type="parTrans" cxnId="{8A4B296C-5C0E-475E-884A-C241FCE4B19F}">
      <dgm:prSet/>
      <dgm:spPr/>
      <dgm:t>
        <a:bodyPr/>
        <a:lstStyle/>
        <a:p>
          <a:endParaRPr lang="en-GB" sz="1400">
            <a:latin typeface="Bahnschrift Light SemiCondensed" panose="020B0502040204020203" pitchFamily="34" charset="0"/>
          </a:endParaRPr>
        </a:p>
      </dgm:t>
    </dgm:pt>
    <dgm:pt modelId="{410DA2E9-2CBD-4B0C-9F83-69ABFC642540}" type="sibTrans" cxnId="{8A4B296C-5C0E-475E-884A-C241FCE4B19F}">
      <dgm:prSet/>
      <dgm:spPr/>
      <dgm:t>
        <a:bodyPr/>
        <a:lstStyle/>
        <a:p>
          <a:endParaRPr lang="en-GB" sz="1400">
            <a:latin typeface="Bahnschrift Light SemiCondensed" panose="020B0502040204020203" pitchFamily="34" charset="0"/>
          </a:endParaRPr>
        </a:p>
      </dgm:t>
    </dgm:pt>
    <dgm:pt modelId="{829A82CA-9984-4234-A7D4-334BB24F7407}">
      <dgm:prSet phldrT="[Text]" custT="1"/>
      <dgm:spPr/>
      <dgm:t>
        <a:bodyPr/>
        <a:lstStyle/>
        <a:p>
          <a:r>
            <a:rPr lang="en-GB" sz="1400" dirty="0">
              <a:latin typeface="Bahnschrift Light SemiCondensed" panose="020B0502040204020203" pitchFamily="34" charset="0"/>
            </a:rPr>
            <a:t>Reputation and Image Building </a:t>
          </a:r>
        </a:p>
      </dgm:t>
    </dgm:pt>
    <dgm:pt modelId="{904834CD-2F09-462D-A08D-E0C01A9B25B2}" type="parTrans" cxnId="{9E18D6C4-3170-4044-9365-8A34947E847F}">
      <dgm:prSet/>
      <dgm:spPr/>
      <dgm:t>
        <a:bodyPr/>
        <a:lstStyle/>
        <a:p>
          <a:endParaRPr lang="en-GB" sz="1400">
            <a:latin typeface="Bahnschrift Light SemiCondensed" panose="020B0502040204020203" pitchFamily="34" charset="0"/>
          </a:endParaRPr>
        </a:p>
      </dgm:t>
    </dgm:pt>
    <dgm:pt modelId="{3399EAF5-2683-4F6E-818E-45FFD0377514}" type="sibTrans" cxnId="{9E18D6C4-3170-4044-9365-8A34947E847F}">
      <dgm:prSet/>
      <dgm:spPr/>
      <dgm:t>
        <a:bodyPr/>
        <a:lstStyle/>
        <a:p>
          <a:endParaRPr lang="en-GB" sz="1400">
            <a:latin typeface="Bahnschrift Light SemiCondensed" panose="020B0502040204020203" pitchFamily="34" charset="0"/>
          </a:endParaRPr>
        </a:p>
      </dgm:t>
    </dgm:pt>
    <dgm:pt modelId="{DF6D13AF-C390-49A9-9B91-3EC2713A9416}">
      <dgm:prSet phldrT="[Text]" custT="1"/>
      <dgm:spPr/>
      <dgm:t>
        <a:bodyPr/>
        <a:lstStyle/>
        <a:p>
          <a:r>
            <a:rPr lang="en-GB" sz="1400" dirty="0">
              <a:latin typeface="Bahnschrift Light SemiCondensed" panose="020B0502040204020203" pitchFamily="34" charset="0"/>
            </a:rPr>
            <a:t>Attract , retain and develop our talent </a:t>
          </a:r>
        </a:p>
      </dgm:t>
    </dgm:pt>
    <dgm:pt modelId="{75F106F0-903A-42B3-8C26-72052406CADF}" type="parTrans" cxnId="{F0AAA873-D009-45AA-AB51-C472C5D523EF}">
      <dgm:prSet/>
      <dgm:spPr/>
      <dgm:t>
        <a:bodyPr/>
        <a:lstStyle/>
        <a:p>
          <a:endParaRPr lang="en-GB" sz="1400">
            <a:latin typeface="Bahnschrift Light SemiCondensed" panose="020B0502040204020203" pitchFamily="34" charset="0"/>
          </a:endParaRPr>
        </a:p>
      </dgm:t>
    </dgm:pt>
    <dgm:pt modelId="{739132A1-E2D0-4D6C-B99F-B5FA1736267E}" type="sibTrans" cxnId="{F0AAA873-D009-45AA-AB51-C472C5D523EF}">
      <dgm:prSet/>
      <dgm:spPr/>
      <dgm:t>
        <a:bodyPr/>
        <a:lstStyle/>
        <a:p>
          <a:endParaRPr lang="en-GB" sz="1400">
            <a:latin typeface="Bahnschrift Light SemiCondensed" panose="020B0502040204020203" pitchFamily="34" charset="0"/>
          </a:endParaRPr>
        </a:p>
      </dgm:t>
    </dgm:pt>
    <dgm:pt modelId="{F122E550-2C51-4175-872A-822C382001D1}">
      <dgm:prSet phldrT="[Text]" custT="1"/>
      <dgm:spPr/>
      <dgm:t>
        <a:bodyPr/>
        <a:lstStyle/>
        <a:p>
          <a:r>
            <a:rPr lang="en-GB" sz="1400" dirty="0">
              <a:latin typeface="Bahnschrift Light SemiCondensed" panose="020B0502040204020203" pitchFamily="34" charset="0"/>
            </a:rPr>
            <a:t>Attract high calibre corporates </a:t>
          </a:r>
        </a:p>
      </dgm:t>
    </dgm:pt>
    <dgm:pt modelId="{D852DF15-47B6-4352-B13A-605AC815D2EA}" type="parTrans" cxnId="{A53F62A8-6C19-4B6E-B780-D521DAA8B6F5}">
      <dgm:prSet/>
      <dgm:spPr/>
      <dgm:t>
        <a:bodyPr/>
        <a:lstStyle/>
        <a:p>
          <a:endParaRPr lang="en-GB" sz="1400">
            <a:latin typeface="Bahnschrift Light SemiCondensed" panose="020B0502040204020203" pitchFamily="34" charset="0"/>
          </a:endParaRPr>
        </a:p>
      </dgm:t>
    </dgm:pt>
    <dgm:pt modelId="{A1078B75-36F6-4E49-A1C2-6CB1978BBAC5}" type="sibTrans" cxnId="{A53F62A8-6C19-4B6E-B780-D521DAA8B6F5}">
      <dgm:prSet/>
      <dgm:spPr/>
      <dgm:t>
        <a:bodyPr/>
        <a:lstStyle/>
        <a:p>
          <a:endParaRPr lang="en-GB" sz="1400">
            <a:latin typeface="Bahnschrift Light SemiCondensed" panose="020B0502040204020203" pitchFamily="34" charset="0"/>
          </a:endParaRPr>
        </a:p>
      </dgm:t>
    </dgm:pt>
    <dgm:pt modelId="{8A0019BF-6467-4708-983B-D42705899D3A}">
      <dgm:prSet phldrT="[Text]" custT="1"/>
      <dgm:spPr/>
      <dgm:t>
        <a:bodyPr/>
        <a:lstStyle/>
        <a:p>
          <a:r>
            <a:rPr lang="en-GB" sz="1400" dirty="0">
              <a:latin typeface="Bahnschrift Light SemiCondensed" panose="020B0502040204020203" pitchFamily="34" charset="0"/>
            </a:rPr>
            <a:t>Infrastructure</a:t>
          </a:r>
        </a:p>
      </dgm:t>
    </dgm:pt>
    <dgm:pt modelId="{944CCA66-BDA7-4079-8D23-D154A95A11B8}" type="parTrans" cxnId="{A6CBF8EE-702B-454D-8909-AECDCDC3AE88}">
      <dgm:prSet/>
      <dgm:spPr/>
      <dgm:t>
        <a:bodyPr/>
        <a:lstStyle/>
        <a:p>
          <a:endParaRPr lang="en-GB">
            <a:latin typeface="Bahnschrift Light SemiCondensed" panose="020B0502040204020203" pitchFamily="34" charset="0"/>
          </a:endParaRPr>
        </a:p>
      </dgm:t>
    </dgm:pt>
    <dgm:pt modelId="{DD3424F9-F21B-4FE3-9A39-2630ABD2A510}" type="sibTrans" cxnId="{A6CBF8EE-702B-454D-8909-AECDCDC3AE88}">
      <dgm:prSet/>
      <dgm:spPr/>
      <dgm:t>
        <a:bodyPr/>
        <a:lstStyle/>
        <a:p>
          <a:endParaRPr lang="en-GB">
            <a:latin typeface="Bahnschrift Light SemiCondensed" panose="020B0502040204020203" pitchFamily="34" charset="0"/>
          </a:endParaRPr>
        </a:p>
      </dgm:t>
    </dgm:pt>
    <dgm:pt modelId="{625136DB-DDE1-4DCD-8109-B4FF25B782E1}">
      <dgm:prSet phldrT="[Text]" custT="1"/>
      <dgm:spPr/>
      <dgm:t>
        <a:bodyPr/>
        <a:lstStyle/>
        <a:p>
          <a:r>
            <a:rPr lang="en-GB" sz="1400" dirty="0">
              <a:latin typeface="Bahnschrift Light SemiCondensed" panose="020B0502040204020203" pitchFamily="34" charset="0"/>
            </a:rPr>
            <a:t>Captive Insurance </a:t>
          </a:r>
        </a:p>
      </dgm:t>
    </dgm:pt>
    <dgm:pt modelId="{F5731416-A606-4853-B528-F1FC1166B03E}" type="parTrans" cxnId="{6189B28F-7EED-42A9-8591-4DAE68554C28}">
      <dgm:prSet/>
      <dgm:spPr/>
      <dgm:t>
        <a:bodyPr/>
        <a:lstStyle/>
        <a:p>
          <a:endParaRPr lang="en-GB">
            <a:latin typeface="Bahnschrift Light SemiCondensed" panose="020B0502040204020203" pitchFamily="34" charset="0"/>
          </a:endParaRPr>
        </a:p>
      </dgm:t>
    </dgm:pt>
    <dgm:pt modelId="{E912EDFE-2F70-4643-995A-0ECAEF7940FB}" type="sibTrans" cxnId="{6189B28F-7EED-42A9-8591-4DAE68554C28}">
      <dgm:prSet/>
      <dgm:spPr/>
      <dgm:t>
        <a:bodyPr/>
        <a:lstStyle/>
        <a:p>
          <a:endParaRPr lang="en-GB">
            <a:latin typeface="Bahnschrift Light SemiCondensed" panose="020B0502040204020203" pitchFamily="34" charset="0"/>
          </a:endParaRPr>
        </a:p>
      </dgm:t>
    </dgm:pt>
    <dgm:pt modelId="{DD6E71F1-582A-483F-98E1-44049CD765B0}">
      <dgm:prSet phldrT="[Text]" custT="1"/>
      <dgm:spPr/>
      <dgm:t>
        <a:bodyPr/>
        <a:lstStyle/>
        <a:p>
          <a:r>
            <a:rPr lang="en-GB" sz="1400" dirty="0">
              <a:latin typeface="Bahnschrift Light SemiCondensed" panose="020B0502040204020203" pitchFamily="34" charset="0"/>
            </a:rPr>
            <a:t>Fintech </a:t>
          </a:r>
        </a:p>
      </dgm:t>
    </dgm:pt>
    <dgm:pt modelId="{18C458D6-0638-44AA-A446-C2E65F78AEBD}" type="parTrans" cxnId="{B8AB463C-83EF-4C28-8206-960D02361330}">
      <dgm:prSet/>
      <dgm:spPr/>
      <dgm:t>
        <a:bodyPr/>
        <a:lstStyle/>
        <a:p>
          <a:endParaRPr lang="en-GB">
            <a:latin typeface="Bahnschrift Light SemiCondensed" panose="020B0502040204020203" pitchFamily="34" charset="0"/>
          </a:endParaRPr>
        </a:p>
      </dgm:t>
    </dgm:pt>
    <dgm:pt modelId="{4AE9A3A1-FB1D-407A-9491-1AD0080D62CB}" type="sibTrans" cxnId="{B8AB463C-83EF-4C28-8206-960D02361330}">
      <dgm:prSet/>
      <dgm:spPr/>
      <dgm:t>
        <a:bodyPr/>
        <a:lstStyle/>
        <a:p>
          <a:endParaRPr lang="en-GB">
            <a:latin typeface="Bahnschrift Light SemiCondensed" panose="020B0502040204020203" pitchFamily="34" charset="0"/>
          </a:endParaRPr>
        </a:p>
      </dgm:t>
    </dgm:pt>
    <dgm:pt modelId="{C3DAA375-E4DC-4488-BA4C-31190D2970A4}">
      <dgm:prSet phldrT="[Text]" custT="1"/>
      <dgm:spPr/>
      <dgm:t>
        <a:bodyPr/>
        <a:lstStyle/>
        <a:p>
          <a:r>
            <a:rPr lang="en-GB" sz="1400" dirty="0">
              <a:latin typeface="Bahnschrift Light SemiCondensed" panose="020B0502040204020203" pitchFamily="34" charset="0"/>
            </a:rPr>
            <a:t>Cryptocurrency and Blockchain technology </a:t>
          </a:r>
        </a:p>
      </dgm:t>
    </dgm:pt>
    <dgm:pt modelId="{8EF8DA57-B8E9-4B09-8FEB-939FB911E993}" type="parTrans" cxnId="{4D491118-D555-4BA8-8D41-BB2CC41EC792}">
      <dgm:prSet/>
      <dgm:spPr/>
      <dgm:t>
        <a:bodyPr/>
        <a:lstStyle/>
        <a:p>
          <a:endParaRPr lang="en-GB">
            <a:latin typeface="Bahnschrift Light SemiCondensed" panose="020B0502040204020203" pitchFamily="34" charset="0"/>
          </a:endParaRPr>
        </a:p>
      </dgm:t>
    </dgm:pt>
    <dgm:pt modelId="{BC49FADD-8E1A-4120-A937-FD93A41D4E25}" type="sibTrans" cxnId="{4D491118-D555-4BA8-8D41-BB2CC41EC792}">
      <dgm:prSet/>
      <dgm:spPr/>
      <dgm:t>
        <a:bodyPr/>
        <a:lstStyle/>
        <a:p>
          <a:endParaRPr lang="en-GB">
            <a:latin typeface="Bahnschrift Light SemiCondensed" panose="020B0502040204020203" pitchFamily="34" charset="0"/>
          </a:endParaRPr>
        </a:p>
      </dgm:t>
    </dgm:pt>
    <dgm:pt modelId="{D69742A5-5AF9-412D-9EC1-D29780211F78}">
      <dgm:prSet phldrT="[Text]" custT="1"/>
      <dgm:spPr/>
      <dgm:t>
        <a:bodyPr/>
        <a:lstStyle/>
        <a:p>
          <a:r>
            <a:rPr lang="en-GB" sz="1400" dirty="0">
              <a:latin typeface="Bahnschrift Light SemiCondensed" panose="020B0502040204020203" pitchFamily="34" charset="0"/>
            </a:rPr>
            <a:t>Reinsurance </a:t>
          </a:r>
        </a:p>
      </dgm:t>
    </dgm:pt>
    <dgm:pt modelId="{9C6C20E6-B152-4DC0-801C-5C4C304E5C04}" type="parTrans" cxnId="{C3D74DB7-7B9B-44DB-99DD-685929922D0E}">
      <dgm:prSet/>
      <dgm:spPr/>
      <dgm:t>
        <a:bodyPr/>
        <a:lstStyle/>
        <a:p>
          <a:endParaRPr lang="en-GB">
            <a:latin typeface="Bahnschrift Light SemiCondensed" panose="020B0502040204020203" pitchFamily="34" charset="0"/>
          </a:endParaRPr>
        </a:p>
      </dgm:t>
    </dgm:pt>
    <dgm:pt modelId="{F161276E-DA0A-4CD8-B39A-4DDBBEA47055}" type="sibTrans" cxnId="{C3D74DB7-7B9B-44DB-99DD-685929922D0E}">
      <dgm:prSet/>
      <dgm:spPr/>
      <dgm:t>
        <a:bodyPr/>
        <a:lstStyle/>
        <a:p>
          <a:endParaRPr lang="en-GB">
            <a:latin typeface="Bahnschrift Light SemiCondensed" panose="020B0502040204020203" pitchFamily="34" charset="0"/>
          </a:endParaRPr>
        </a:p>
      </dgm:t>
    </dgm:pt>
    <dgm:pt modelId="{B153F468-8022-4D7E-80B4-FAC657DB69CF}">
      <dgm:prSet phldrT="[Text]" custT="1"/>
      <dgm:spPr/>
      <dgm:t>
        <a:bodyPr/>
        <a:lstStyle/>
        <a:p>
          <a:r>
            <a:rPr lang="en-GB" sz="1400" dirty="0">
              <a:latin typeface="Bahnschrift Light SemiCondensed" panose="020B0502040204020203" pitchFamily="34" charset="0"/>
            </a:rPr>
            <a:t>Islamic Finance </a:t>
          </a:r>
        </a:p>
      </dgm:t>
    </dgm:pt>
    <dgm:pt modelId="{38BE717A-CEE3-429E-A66F-B6DF5E7A1160}" type="parTrans" cxnId="{3CAD3729-CC8F-414C-A3F9-54C2D978501C}">
      <dgm:prSet/>
      <dgm:spPr/>
      <dgm:t>
        <a:bodyPr/>
        <a:lstStyle/>
        <a:p>
          <a:endParaRPr lang="en-GB">
            <a:latin typeface="Bahnschrift Light SemiCondensed" panose="020B0502040204020203" pitchFamily="34" charset="0"/>
          </a:endParaRPr>
        </a:p>
      </dgm:t>
    </dgm:pt>
    <dgm:pt modelId="{E6487C5D-96B2-45AC-B323-35E5F0A4FE4C}" type="sibTrans" cxnId="{3CAD3729-CC8F-414C-A3F9-54C2D978501C}">
      <dgm:prSet/>
      <dgm:spPr/>
      <dgm:t>
        <a:bodyPr/>
        <a:lstStyle/>
        <a:p>
          <a:endParaRPr lang="en-GB">
            <a:latin typeface="Bahnschrift Light SemiCondensed" panose="020B0502040204020203" pitchFamily="34" charset="0"/>
          </a:endParaRPr>
        </a:p>
      </dgm:t>
    </dgm:pt>
    <dgm:pt modelId="{7F29F0A8-202C-4BF4-8CBF-16C07D444E9B}" type="pres">
      <dgm:prSet presAssocID="{5A9782F5-6BF3-4CC6-A3B3-63C2C72355E4}" presName="theList" presStyleCnt="0">
        <dgm:presLayoutVars>
          <dgm:dir/>
          <dgm:animLvl val="lvl"/>
          <dgm:resizeHandles val="exact"/>
        </dgm:presLayoutVars>
      </dgm:prSet>
      <dgm:spPr/>
    </dgm:pt>
    <dgm:pt modelId="{6DB709B1-C67B-4EF1-874C-D0249F97FF37}" type="pres">
      <dgm:prSet presAssocID="{7BAA475C-8558-4FF8-9204-7513880BAA14}" presName="compNode" presStyleCnt="0"/>
      <dgm:spPr/>
    </dgm:pt>
    <dgm:pt modelId="{D514ACE6-C2AF-4431-B809-F778095E0F5C}" type="pres">
      <dgm:prSet presAssocID="{7BAA475C-8558-4FF8-9204-7513880BAA14}" presName="aNode" presStyleLbl="bgShp" presStyleIdx="0" presStyleCnt="3"/>
      <dgm:spPr/>
    </dgm:pt>
    <dgm:pt modelId="{ACC4D3C1-4206-48F8-9B11-A2C9AD0EB7C8}" type="pres">
      <dgm:prSet presAssocID="{7BAA475C-8558-4FF8-9204-7513880BAA14}" presName="textNode" presStyleLbl="bgShp" presStyleIdx="0" presStyleCnt="3"/>
      <dgm:spPr/>
    </dgm:pt>
    <dgm:pt modelId="{E9CF0720-AE33-4278-A472-100E1C087CD0}" type="pres">
      <dgm:prSet presAssocID="{7BAA475C-8558-4FF8-9204-7513880BAA14}" presName="compChildNode" presStyleCnt="0"/>
      <dgm:spPr/>
    </dgm:pt>
    <dgm:pt modelId="{B3E3E51C-27DF-46CC-B958-CA7688D979FE}" type="pres">
      <dgm:prSet presAssocID="{7BAA475C-8558-4FF8-9204-7513880BAA14}" presName="theInnerList" presStyleCnt="0"/>
      <dgm:spPr/>
    </dgm:pt>
    <dgm:pt modelId="{3703874C-2EF0-427E-B017-A21814145031}" type="pres">
      <dgm:prSet presAssocID="{A69D7E60-F3EF-4D2A-B270-04AA61AD18C1}" presName="childNode" presStyleLbl="node1" presStyleIdx="0" presStyleCnt="16">
        <dgm:presLayoutVars>
          <dgm:bulletEnabled val="1"/>
        </dgm:presLayoutVars>
      </dgm:prSet>
      <dgm:spPr/>
    </dgm:pt>
    <dgm:pt modelId="{B01BDF7B-A0C9-4115-A60C-6144C032E064}" type="pres">
      <dgm:prSet presAssocID="{A69D7E60-F3EF-4D2A-B270-04AA61AD18C1}" presName="aSpace2" presStyleCnt="0"/>
      <dgm:spPr/>
    </dgm:pt>
    <dgm:pt modelId="{A23043A2-DE53-4E4A-A927-CFCF8FF176E0}" type="pres">
      <dgm:prSet presAssocID="{CAA3F96A-11D1-448D-A601-7E8CDC92C835}" presName="childNode" presStyleLbl="node1" presStyleIdx="1" presStyleCnt="16">
        <dgm:presLayoutVars>
          <dgm:bulletEnabled val="1"/>
        </dgm:presLayoutVars>
      </dgm:prSet>
      <dgm:spPr/>
    </dgm:pt>
    <dgm:pt modelId="{58F747BD-72EA-4BFD-945E-28A7CB67B230}" type="pres">
      <dgm:prSet presAssocID="{CAA3F96A-11D1-448D-A601-7E8CDC92C835}" presName="aSpace2" presStyleCnt="0"/>
      <dgm:spPr/>
    </dgm:pt>
    <dgm:pt modelId="{5F90DB0D-7436-43EC-8AED-0E101739885B}" type="pres">
      <dgm:prSet presAssocID="{091C9D83-9B4C-4F86-A5E5-30E279CA47EB}" presName="childNode" presStyleLbl="node1" presStyleIdx="2" presStyleCnt="16">
        <dgm:presLayoutVars>
          <dgm:bulletEnabled val="1"/>
        </dgm:presLayoutVars>
      </dgm:prSet>
      <dgm:spPr/>
    </dgm:pt>
    <dgm:pt modelId="{A11DB1C7-4E20-422F-B030-8CFA02A535EF}" type="pres">
      <dgm:prSet presAssocID="{7BAA475C-8558-4FF8-9204-7513880BAA14}" presName="aSpace" presStyleCnt="0"/>
      <dgm:spPr/>
    </dgm:pt>
    <dgm:pt modelId="{C210A432-D483-4265-957A-797586B81249}" type="pres">
      <dgm:prSet presAssocID="{ED73C418-6B8C-4E64-89C3-9022A61DA54F}" presName="compNode" presStyleCnt="0"/>
      <dgm:spPr/>
    </dgm:pt>
    <dgm:pt modelId="{A0B9FE9B-616A-4769-A2D1-3C230B1F9E8C}" type="pres">
      <dgm:prSet presAssocID="{ED73C418-6B8C-4E64-89C3-9022A61DA54F}" presName="aNode" presStyleLbl="bgShp" presStyleIdx="1" presStyleCnt="3"/>
      <dgm:spPr/>
    </dgm:pt>
    <dgm:pt modelId="{04447D39-79A1-4581-99AB-FD1B43EC820D}" type="pres">
      <dgm:prSet presAssocID="{ED73C418-6B8C-4E64-89C3-9022A61DA54F}" presName="textNode" presStyleLbl="bgShp" presStyleIdx="1" presStyleCnt="3"/>
      <dgm:spPr/>
    </dgm:pt>
    <dgm:pt modelId="{A1D564F2-998C-472A-B570-ACF6A0F0EE14}" type="pres">
      <dgm:prSet presAssocID="{ED73C418-6B8C-4E64-89C3-9022A61DA54F}" presName="compChildNode" presStyleCnt="0"/>
      <dgm:spPr/>
    </dgm:pt>
    <dgm:pt modelId="{153C67ED-7BB9-490F-81F6-8336B1340900}" type="pres">
      <dgm:prSet presAssocID="{ED73C418-6B8C-4E64-89C3-9022A61DA54F}" presName="theInnerList" presStyleCnt="0"/>
      <dgm:spPr/>
    </dgm:pt>
    <dgm:pt modelId="{A55E1AB3-4C15-4BA1-9D69-422895E157F4}" type="pres">
      <dgm:prSet presAssocID="{24EAA953-980D-445F-B519-4668A298FB85}" presName="childNode" presStyleLbl="node1" presStyleIdx="3" presStyleCnt="16">
        <dgm:presLayoutVars>
          <dgm:bulletEnabled val="1"/>
        </dgm:presLayoutVars>
      </dgm:prSet>
      <dgm:spPr/>
    </dgm:pt>
    <dgm:pt modelId="{CD3E238A-9137-4715-A510-A44C3361639A}" type="pres">
      <dgm:prSet presAssocID="{24EAA953-980D-445F-B519-4668A298FB85}" presName="aSpace2" presStyleCnt="0"/>
      <dgm:spPr/>
    </dgm:pt>
    <dgm:pt modelId="{0C772556-92ED-4C3A-AB1C-80BF6CB0143A}" type="pres">
      <dgm:prSet presAssocID="{11958762-7F7E-448D-BEC5-0534FE078AF6}" presName="childNode" presStyleLbl="node1" presStyleIdx="4" presStyleCnt="16">
        <dgm:presLayoutVars>
          <dgm:bulletEnabled val="1"/>
        </dgm:presLayoutVars>
      </dgm:prSet>
      <dgm:spPr/>
    </dgm:pt>
    <dgm:pt modelId="{9C5B0710-3167-40B3-A117-788C802AD079}" type="pres">
      <dgm:prSet presAssocID="{11958762-7F7E-448D-BEC5-0534FE078AF6}" presName="aSpace2" presStyleCnt="0"/>
      <dgm:spPr/>
    </dgm:pt>
    <dgm:pt modelId="{A1A78EBF-5FDC-4819-B306-C6F7ABC016ED}" type="pres">
      <dgm:prSet presAssocID="{829A82CA-9984-4234-A7D4-334BB24F7407}" presName="childNode" presStyleLbl="node1" presStyleIdx="5" presStyleCnt="16">
        <dgm:presLayoutVars>
          <dgm:bulletEnabled val="1"/>
        </dgm:presLayoutVars>
      </dgm:prSet>
      <dgm:spPr/>
    </dgm:pt>
    <dgm:pt modelId="{C2D66CCC-B36D-4046-A55F-F8EE34464B37}" type="pres">
      <dgm:prSet presAssocID="{829A82CA-9984-4234-A7D4-334BB24F7407}" presName="aSpace2" presStyleCnt="0"/>
      <dgm:spPr/>
    </dgm:pt>
    <dgm:pt modelId="{0B3705DD-AE60-4AFD-85FE-2296CB29BF11}" type="pres">
      <dgm:prSet presAssocID="{DF6D13AF-C390-49A9-9B91-3EC2713A9416}" presName="childNode" presStyleLbl="node1" presStyleIdx="6" presStyleCnt="16">
        <dgm:presLayoutVars>
          <dgm:bulletEnabled val="1"/>
        </dgm:presLayoutVars>
      </dgm:prSet>
      <dgm:spPr/>
    </dgm:pt>
    <dgm:pt modelId="{CEF9BD9C-1071-4DE8-85AC-A6EE08BB69EA}" type="pres">
      <dgm:prSet presAssocID="{DF6D13AF-C390-49A9-9B91-3EC2713A9416}" presName="aSpace2" presStyleCnt="0"/>
      <dgm:spPr/>
    </dgm:pt>
    <dgm:pt modelId="{31FD6BF3-2768-488F-BC48-91FA3E9DE457}" type="pres">
      <dgm:prSet presAssocID="{F122E550-2C51-4175-872A-822C382001D1}" presName="childNode" presStyleLbl="node1" presStyleIdx="7" presStyleCnt="16">
        <dgm:presLayoutVars>
          <dgm:bulletEnabled val="1"/>
        </dgm:presLayoutVars>
      </dgm:prSet>
      <dgm:spPr/>
    </dgm:pt>
    <dgm:pt modelId="{92BFEB8B-FE4A-48DC-98AC-97C02595B840}" type="pres">
      <dgm:prSet presAssocID="{F122E550-2C51-4175-872A-822C382001D1}" presName="aSpace2" presStyleCnt="0"/>
      <dgm:spPr/>
    </dgm:pt>
    <dgm:pt modelId="{A646A29B-6F1A-460C-8F73-1CF3D9BA2D28}" type="pres">
      <dgm:prSet presAssocID="{8A0019BF-6467-4708-983B-D42705899D3A}" presName="childNode" presStyleLbl="node1" presStyleIdx="8" presStyleCnt="16">
        <dgm:presLayoutVars>
          <dgm:bulletEnabled val="1"/>
        </dgm:presLayoutVars>
      </dgm:prSet>
      <dgm:spPr/>
    </dgm:pt>
    <dgm:pt modelId="{37DEF36B-1E21-4884-9415-16A96B4EB8F8}" type="pres">
      <dgm:prSet presAssocID="{ED73C418-6B8C-4E64-89C3-9022A61DA54F}" presName="aSpace" presStyleCnt="0"/>
      <dgm:spPr/>
    </dgm:pt>
    <dgm:pt modelId="{1C0BCAD1-5F78-4FD1-8EA8-3D2296925A51}" type="pres">
      <dgm:prSet presAssocID="{D3ABCF88-7313-4919-BBB1-9D93887A07BB}" presName="compNode" presStyleCnt="0"/>
      <dgm:spPr/>
    </dgm:pt>
    <dgm:pt modelId="{7F472FAE-1F40-48B9-9BC0-6374D06AF1B7}" type="pres">
      <dgm:prSet presAssocID="{D3ABCF88-7313-4919-BBB1-9D93887A07BB}" presName="aNode" presStyleLbl="bgShp" presStyleIdx="2" presStyleCnt="3"/>
      <dgm:spPr/>
    </dgm:pt>
    <dgm:pt modelId="{3CAB9A74-A22F-447F-AF99-7B1D2C9C3507}" type="pres">
      <dgm:prSet presAssocID="{D3ABCF88-7313-4919-BBB1-9D93887A07BB}" presName="textNode" presStyleLbl="bgShp" presStyleIdx="2" presStyleCnt="3"/>
      <dgm:spPr/>
    </dgm:pt>
    <dgm:pt modelId="{3198A0AB-4A67-4E1A-8FD7-6111241604FA}" type="pres">
      <dgm:prSet presAssocID="{D3ABCF88-7313-4919-BBB1-9D93887A07BB}" presName="compChildNode" presStyleCnt="0"/>
      <dgm:spPr/>
    </dgm:pt>
    <dgm:pt modelId="{4B755FB5-7FE3-4692-BA08-39D756A23EFC}" type="pres">
      <dgm:prSet presAssocID="{D3ABCF88-7313-4919-BBB1-9D93887A07BB}" presName="theInnerList" presStyleCnt="0"/>
      <dgm:spPr/>
    </dgm:pt>
    <dgm:pt modelId="{95A9B407-ACC7-48DE-9338-01966805A359}" type="pres">
      <dgm:prSet presAssocID="{DB05331C-8C84-4254-B106-293189AEB5E8}" presName="childNode" presStyleLbl="node1" presStyleIdx="9" presStyleCnt="16">
        <dgm:presLayoutVars>
          <dgm:bulletEnabled val="1"/>
        </dgm:presLayoutVars>
      </dgm:prSet>
      <dgm:spPr/>
    </dgm:pt>
    <dgm:pt modelId="{0AAD6129-C2A6-488A-A351-23D3E0A4F611}" type="pres">
      <dgm:prSet presAssocID="{DB05331C-8C84-4254-B106-293189AEB5E8}" presName="aSpace2" presStyleCnt="0"/>
      <dgm:spPr/>
    </dgm:pt>
    <dgm:pt modelId="{EF74A8EF-E884-4DEA-9F1A-779EE475F2FE}" type="pres">
      <dgm:prSet presAssocID="{BF195DB7-4FAA-4092-9A79-5A21BD26AB47}" presName="childNode" presStyleLbl="node1" presStyleIdx="10" presStyleCnt="16">
        <dgm:presLayoutVars>
          <dgm:bulletEnabled val="1"/>
        </dgm:presLayoutVars>
      </dgm:prSet>
      <dgm:spPr/>
    </dgm:pt>
    <dgm:pt modelId="{A444007B-13B5-4CAD-A990-665BA7388F61}" type="pres">
      <dgm:prSet presAssocID="{BF195DB7-4FAA-4092-9A79-5A21BD26AB47}" presName="aSpace2" presStyleCnt="0"/>
      <dgm:spPr/>
    </dgm:pt>
    <dgm:pt modelId="{B602589D-6C81-4B3E-9364-2074B493B133}" type="pres">
      <dgm:prSet presAssocID="{625136DB-DDE1-4DCD-8109-B4FF25B782E1}" presName="childNode" presStyleLbl="node1" presStyleIdx="11" presStyleCnt="16">
        <dgm:presLayoutVars>
          <dgm:bulletEnabled val="1"/>
        </dgm:presLayoutVars>
      </dgm:prSet>
      <dgm:spPr/>
    </dgm:pt>
    <dgm:pt modelId="{8DD3C676-5DF1-40E0-89F2-6F0EAD6E0D4D}" type="pres">
      <dgm:prSet presAssocID="{625136DB-DDE1-4DCD-8109-B4FF25B782E1}" presName="aSpace2" presStyleCnt="0"/>
      <dgm:spPr/>
    </dgm:pt>
    <dgm:pt modelId="{1B90F7A2-1719-4316-92C4-112FA1A87CD3}" type="pres">
      <dgm:prSet presAssocID="{DD6E71F1-582A-483F-98E1-44049CD765B0}" presName="childNode" presStyleLbl="node1" presStyleIdx="12" presStyleCnt="16">
        <dgm:presLayoutVars>
          <dgm:bulletEnabled val="1"/>
        </dgm:presLayoutVars>
      </dgm:prSet>
      <dgm:spPr/>
    </dgm:pt>
    <dgm:pt modelId="{F30D8CB9-1476-4C1B-9D8F-1461D5E733F5}" type="pres">
      <dgm:prSet presAssocID="{DD6E71F1-582A-483F-98E1-44049CD765B0}" presName="aSpace2" presStyleCnt="0"/>
      <dgm:spPr/>
    </dgm:pt>
    <dgm:pt modelId="{CCE27765-A7EA-4AAD-8115-259B7EC24AD8}" type="pres">
      <dgm:prSet presAssocID="{C3DAA375-E4DC-4488-BA4C-31190D2970A4}" presName="childNode" presStyleLbl="node1" presStyleIdx="13" presStyleCnt="16">
        <dgm:presLayoutVars>
          <dgm:bulletEnabled val="1"/>
        </dgm:presLayoutVars>
      </dgm:prSet>
      <dgm:spPr/>
    </dgm:pt>
    <dgm:pt modelId="{49F36258-F654-4D83-8F21-9E3DD3C6BD74}" type="pres">
      <dgm:prSet presAssocID="{C3DAA375-E4DC-4488-BA4C-31190D2970A4}" presName="aSpace2" presStyleCnt="0"/>
      <dgm:spPr/>
    </dgm:pt>
    <dgm:pt modelId="{2BDC2405-AB60-400E-B6B4-B6B19388E045}" type="pres">
      <dgm:prSet presAssocID="{D69742A5-5AF9-412D-9EC1-D29780211F78}" presName="childNode" presStyleLbl="node1" presStyleIdx="14" presStyleCnt="16">
        <dgm:presLayoutVars>
          <dgm:bulletEnabled val="1"/>
        </dgm:presLayoutVars>
      </dgm:prSet>
      <dgm:spPr/>
    </dgm:pt>
    <dgm:pt modelId="{858F0DA8-8E6E-4897-B66A-FD347804B9C5}" type="pres">
      <dgm:prSet presAssocID="{D69742A5-5AF9-412D-9EC1-D29780211F78}" presName="aSpace2" presStyleCnt="0"/>
      <dgm:spPr/>
    </dgm:pt>
    <dgm:pt modelId="{FF1B5CB4-4316-441F-925B-D4BC79AF80FB}" type="pres">
      <dgm:prSet presAssocID="{B153F468-8022-4D7E-80B4-FAC657DB69CF}" presName="childNode" presStyleLbl="node1" presStyleIdx="15" presStyleCnt="16">
        <dgm:presLayoutVars>
          <dgm:bulletEnabled val="1"/>
        </dgm:presLayoutVars>
      </dgm:prSet>
      <dgm:spPr/>
    </dgm:pt>
  </dgm:ptLst>
  <dgm:cxnLst>
    <dgm:cxn modelId="{4456AD0B-DC76-43FD-A213-01474837EBEA}" type="presOf" srcId="{C3DAA375-E4DC-4488-BA4C-31190D2970A4}" destId="{CCE27765-A7EA-4AAD-8115-259B7EC24AD8}" srcOrd="0" destOrd="0" presId="urn:microsoft.com/office/officeart/2005/8/layout/lProcess2"/>
    <dgm:cxn modelId="{156B810F-728A-4337-BF38-27A6F02962F7}" type="presOf" srcId="{B153F468-8022-4D7E-80B4-FAC657DB69CF}" destId="{FF1B5CB4-4316-441F-925B-D4BC79AF80FB}" srcOrd="0" destOrd="0" presId="urn:microsoft.com/office/officeart/2005/8/layout/lProcess2"/>
    <dgm:cxn modelId="{31ED9911-4E8D-4E04-A37A-3470328BD2CD}" type="presOf" srcId="{24EAA953-980D-445F-B519-4668A298FB85}" destId="{A55E1AB3-4C15-4BA1-9D69-422895E157F4}" srcOrd="0" destOrd="0" presId="urn:microsoft.com/office/officeart/2005/8/layout/lProcess2"/>
    <dgm:cxn modelId="{F49DDE12-821D-42C4-8D92-9B3E7E90453B}" type="presOf" srcId="{BF195DB7-4FAA-4092-9A79-5A21BD26AB47}" destId="{EF74A8EF-E884-4DEA-9F1A-779EE475F2FE}" srcOrd="0" destOrd="0" presId="urn:microsoft.com/office/officeart/2005/8/layout/lProcess2"/>
    <dgm:cxn modelId="{4D491118-D555-4BA8-8D41-BB2CC41EC792}" srcId="{D3ABCF88-7313-4919-BBB1-9D93887A07BB}" destId="{C3DAA375-E4DC-4488-BA4C-31190D2970A4}" srcOrd="4" destOrd="0" parTransId="{8EF8DA57-B8E9-4B09-8FEB-939FB911E993}" sibTransId="{BC49FADD-8E1A-4120-A937-FD93A41D4E25}"/>
    <dgm:cxn modelId="{3CAD3729-CC8F-414C-A3F9-54C2D978501C}" srcId="{D3ABCF88-7313-4919-BBB1-9D93887A07BB}" destId="{B153F468-8022-4D7E-80B4-FAC657DB69CF}" srcOrd="6" destOrd="0" parTransId="{38BE717A-CEE3-429E-A66F-B6DF5E7A1160}" sibTransId="{E6487C5D-96B2-45AC-B323-35E5F0A4FE4C}"/>
    <dgm:cxn modelId="{C1FABE33-98D9-46F4-A3D2-1493677B753D}" srcId="{ED73C418-6B8C-4E64-89C3-9022A61DA54F}" destId="{24EAA953-980D-445F-B519-4668A298FB85}" srcOrd="0" destOrd="0" parTransId="{74B7F134-EA88-4D5E-A8B4-C1DC80436536}" sibTransId="{192DE46B-8F19-417B-A161-1BD2EF16816F}"/>
    <dgm:cxn modelId="{B8AB463C-83EF-4C28-8206-960D02361330}" srcId="{D3ABCF88-7313-4919-BBB1-9D93887A07BB}" destId="{DD6E71F1-582A-483F-98E1-44049CD765B0}" srcOrd="3" destOrd="0" parTransId="{18C458D6-0638-44AA-A446-C2E65F78AEBD}" sibTransId="{4AE9A3A1-FB1D-407A-9491-1AD0080D62CB}"/>
    <dgm:cxn modelId="{8EFD455D-D924-4628-84E0-9508CFC3EC3F}" type="presOf" srcId="{625136DB-DDE1-4DCD-8109-B4FF25B782E1}" destId="{B602589D-6C81-4B3E-9364-2074B493B133}" srcOrd="0" destOrd="0" presId="urn:microsoft.com/office/officeart/2005/8/layout/lProcess2"/>
    <dgm:cxn modelId="{3B6B5E41-54E6-445B-91B5-9A3E224536F3}" type="presOf" srcId="{F122E550-2C51-4175-872A-822C382001D1}" destId="{31FD6BF3-2768-488F-BC48-91FA3E9DE457}" srcOrd="0" destOrd="0" presId="urn:microsoft.com/office/officeart/2005/8/layout/lProcess2"/>
    <dgm:cxn modelId="{55C68842-1578-4F02-88D6-8A090002C374}" type="presOf" srcId="{8A0019BF-6467-4708-983B-D42705899D3A}" destId="{A646A29B-6F1A-460C-8F73-1CF3D9BA2D28}" srcOrd="0" destOrd="0" presId="urn:microsoft.com/office/officeart/2005/8/layout/lProcess2"/>
    <dgm:cxn modelId="{72FC5D64-EEB6-4037-8835-8C03406D0B7A}" type="presOf" srcId="{091C9D83-9B4C-4F86-A5E5-30E279CA47EB}" destId="{5F90DB0D-7436-43EC-8AED-0E101739885B}" srcOrd="0" destOrd="0" presId="urn:microsoft.com/office/officeart/2005/8/layout/lProcess2"/>
    <dgm:cxn modelId="{45261965-7B37-4691-B08C-D9ADCF090180}" type="presOf" srcId="{5A9782F5-6BF3-4CC6-A3B3-63C2C72355E4}" destId="{7F29F0A8-202C-4BF4-8CBF-16C07D444E9B}" srcOrd="0" destOrd="0" presId="urn:microsoft.com/office/officeart/2005/8/layout/lProcess2"/>
    <dgm:cxn modelId="{8A868666-8AD2-4347-B227-184E0BB45F2E}" srcId="{5A9782F5-6BF3-4CC6-A3B3-63C2C72355E4}" destId="{7BAA475C-8558-4FF8-9204-7513880BAA14}" srcOrd="0" destOrd="0" parTransId="{2BABD3C4-24C2-4AB3-B9CC-67E320BF5EF5}" sibTransId="{E677FB6D-5A1C-4192-8C47-B56F44F08C31}"/>
    <dgm:cxn modelId="{8A4B296C-5C0E-475E-884A-C241FCE4B19F}" srcId="{7BAA475C-8558-4FF8-9204-7513880BAA14}" destId="{091C9D83-9B4C-4F86-A5E5-30E279CA47EB}" srcOrd="2" destOrd="0" parTransId="{F7E89281-D0E0-468D-B420-1A37EA2EF92B}" sibTransId="{410DA2E9-2CBD-4B0C-9F83-69ABFC642540}"/>
    <dgm:cxn modelId="{DFC3124D-6670-45D5-9833-1BC95F32C90B}" srcId="{D3ABCF88-7313-4919-BBB1-9D93887A07BB}" destId="{DB05331C-8C84-4254-B106-293189AEB5E8}" srcOrd="0" destOrd="0" parTransId="{473D1875-2DDE-4131-BE1A-FAA89AF0AF3E}" sibTransId="{4566B0B4-AA5D-4852-8FD0-C57BAA5258D3}"/>
    <dgm:cxn modelId="{1E18554F-3688-483D-8F59-CF6D16888976}" srcId="{D3ABCF88-7313-4919-BBB1-9D93887A07BB}" destId="{BF195DB7-4FAA-4092-9A79-5A21BD26AB47}" srcOrd="1" destOrd="0" parTransId="{AB3A3899-3939-4ED8-B5FF-0091C90609A6}" sibTransId="{77A9C7C4-0EAE-4A7A-A98F-5062FC3C8405}"/>
    <dgm:cxn modelId="{2E9C8970-A7B9-4AD1-A53B-146C76793D9C}" type="presOf" srcId="{ED73C418-6B8C-4E64-89C3-9022A61DA54F}" destId="{04447D39-79A1-4581-99AB-FD1B43EC820D}" srcOrd="1" destOrd="0" presId="urn:microsoft.com/office/officeart/2005/8/layout/lProcess2"/>
    <dgm:cxn modelId="{F0AAA873-D009-45AA-AB51-C472C5D523EF}" srcId="{ED73C418-6B8C-4E64-89C3-9022A61DA54F}" destId="{DF6D13AF-C390-49A9-9B91-3EC2713A9416}" srcOrd="3" destOrd="0" parTransId="{75F106F0-903A-42B3-8C26-72052406CADF}" sibTransId="{739132A1-E2D0-4D6C-B99F-B5FA1736267E}"/>
    <dgm:cxn modelId="{B300E555-FAFA-489C-90FD-6347BB516444}" srcId="{5A9782F5-6BF3-4CC6-A3B3-63C2C72355E4}" destId="{D3ABCF88-7313-4919-BBB1-9D93887A07BB}" srcOrd="2" destOrd="0" parTransId="{5E22423E-5F15-425F-A26A-FD9CC6DC585E}" sibTransId="{AF4C7567-ABE6-44A5-8DB7-02E3732D77D1}"/>
    <dgm:cxn modelId="{C0B35D76-CC45-4F32-8AD9-C7507D834765}" srcId="{5A9782F5-6BF3-4CC6-A3B3-63C2C72355E4}" destId="{ED73C418-6B8C-4E64-89C3-9022A61DA54F}" srcOrd="1" destOrd="0" parTransId="{F9E753B6-C01F-4D6F-A816-ED13FC7F0F2A}" sibTransId="{94F5720F-A77F-4943-91CA-85119503BB0F}"/>
    <dgm:cxn modelId="{A207617B-7B2E-49B7-BF6A-ABC614EA1590}" srcId="{7BAA475C-8558-4FF8-9204-7513880BAA14}" destId="{CAA3F96A-11D1-448D-A601-7E8CDC92C835}" srcOrd="1" destOrd="0" parTransId="{16884AD0-CBF1-458A-81ED-E61239027D90}" sibTransId="{A579ECDB-EEE4-4AA0-93A1-3246E4668DF9}"/>
    <dgm:cxn modelId="{6892167C-07E9-45DE-9282-91BCB8CA8984}" type="presOf" srcId="{7BAA475C-8558-4FF8-9204-7513880BAA14}" destId="{D514ACE6-C2AF-4431-B809-F778095E0F5C}" srcOrd="0" destOrd="0" presId="urn:microsoft.com/office/officeart/2005/8/layout/lProcess2"/>
    <dgm:cxn modelId="{244D4D7E-03EC-45EE-87C0-965798E7B128}" type="presOf" srcId="{ED73C418-6B8C-4E64-89C3-9022A61DA54F}" destId="{A0B9FE9B-616A-4769-A2D1-3C230B1F9E8C}" srcOrd="0" destOrd="0" presId="urn:microsoft.com/office/officeart/2005/8/layout/lProcess2"/>
    <dgm:cxn modelId="{74F6E980-4670-4EC1-A01B-CA732B17F7A6}" type="presOf" srcId="{11958762-7F7E-448D-BEC5-0534FE078AF6}" destId="{0C772556-92ED-4C3A-AB1C-80BF6CB0143A}" srcOrd="0" destOrd="0" presId="urn:microsoft.com/office/officeart/2005/8/layout/lProcess2"/>
    <dgm:cxn modelId="{BF16978C-2029-4F4E-B168-D16D5764C381}" type="presOf" srcId="{DD6E71F1-582A-483F-98E1-44049CD765B0}" destId="{1B90F7A2-1719-4316-92C4-112FA1A87CD3}" srcOrd="0" destOrd="0" presId="urn:microsoft.com/office/officeart/2005/8/layout/lProcess2"/>
    <dgm:cxn modelId="{4929498D-4EC2-469F-9347-A7C7AD686403}" type="presOf" srcId="{A69D7E60-F3EF-4D2A-B270-04AA61AD18C1}" destId="{3703874C-2EF0-427E-B017-A21814145031}" srcOrd="0" destOrd="0" presId="urn:microsoft.com/office/officeart/2005/8/layout/lProcess2"/>
    <dgm:cxn modelId="{6189B28F-7EED-42A9-8591-4DAE68554C28}" srcId="{D3ABCF88-7313-4919-BBB1-9D93887A07BB}" destId="{625136DB-DDE1-4DCD-8109-B4FF25B782E1}" srcOrd="2" destOrd="0" parTransId="{F5731416-A606-4853-B528-F1FC1166B03E}" sibTransId="{E912EDFE-2F70-4643-995A-0ECAEF7940FB}"/>
    <dgm:cxn modelId="{88C6E190-F841-4999-9CF9-F85BAE27C070}" type="presOf" srcId="{D3ABCF88-7313-4919-BBB1-9D93887A07BB}" destId="{7F472FAE-1F40-48B9-9BC0-6374D06AF1B7}" srcOrd="0" destOrd="0" presId="urn:microsoft.com/office/officeart/2005/8/layout/lProcess2"/>
    <dgm:cxn modelId="{67E5D298-80D1-4C0E-809B-DD4F9FA01C63}" type="presOf" srcId="{DB05331C-8C84-4254-B106-293189AEB5E8}" destId="{95A9B407-ACC7-48DE-9338-01966805A359}" srcOrd="0" destOrd="0" presId="urn:microsoft.com/office/officeart/2005/8/layout/lProcess2"/>
    <dgm:cxn modelId="{A53F62A8-6C19-4B6E-B780-D521DAA8B6F5}" srcId="{ED73C418-6B8C-4E64-89C3-9022A61DA54F}" destId="{F122E550-2C51-4175-872A-822C382001D1}" srcOrd="4" destOrd="0" parTransId="{D852DF15-47B6-4352-B13A-605AC815D2EA}" sibTransId="{A1078B75-36F6-4E49-A1C2-6CB1978BBAC5}"/>
    <dgm:cxn modelId="{C3D74DB7-7B9B-44DB-99DD-685929922D0E}" srcId="{D3ABCF88-7313-4919-BBB1-9D93887A07BB}" destId="{D69742A5-5AF9-412D-9EC1-D29780211F78}" srcOrd="5" destOrd="0" parTransId="{9C6C20E6-B152-4DC0-801C-5C4C304E5C04}" sibTransId="{F161276E-DA0A-4CD8-B39A-4DDBBEA47055}"/>
    <dgm:cxn modelId="{8EF881C4-08FE-4F22-A9B1-320BB6E57097}" type="presOf" srcId="{829A82CA-9984-4234-A7D4-334BB24F7407}" destId="{A1A78EBF-5FDC-4819-B306-C6F7ABC016ED}" srcOrd="0" destOrd="0" presId="urn:microsoft.com/office/officeart/2005/8/layout/lProcess2"/>
    <dgm:cxn modelId="{FB46BEC4-983E-45A4-BA08-5D51B53702F9}" srcId="{7BAA475C-8558-4FF8-9204-7513880BAA14}" destId="{A69D7E60-F3EF-4D2A-B270-04AA61AD18C1}" srcOrd="0" destOrd="0" parTransId="{82F01130-38F7-4DB8-8A9C-0E7029540B09}" sibTransId="{BCE786D7-51C2-4A13-93A4-5FE72CC03B38}"/>
    <dgm:cxn modelId="{9E18D6C4-3170-4044-9365-8A34947E847F}" srcId="{ED73C418-6B8C-4E64-89C3-9022A61DA54F}" destId="{829A82CA-9984-4234-A7D4-334BB24F7407}" srcOrd="2" destOrd="0" parTransId="{904834CD-2F09-462D-A08D-E0C01A9B25B2}" sibTransId="{3399EAF5-2683-4F6E-818E-45FFD0377514}"/>
    <dgm:cxn modelId="{FE20C8D3-C9D7-4DCE-B2B1-F0BCA631CF0B}" srcId="{ED73C418-6B8C-4E64-89C3-9022A61DA54F}" destId="{11958762-7F7E-448D-BEC5-0534FE078AF6}" srcOrd="1" destOrd="0" parTransId="{B0D5DD07-53E4-4E8A-B75F-F2DC60611D78}" sibTransId="{61E52C0A-1007-4B38-BFDD-611196E84131}"/>
    <dgm:cxn modelId="{EE97EAD5-9FFF-4EA7-94D5-3E55A7E53B1E}" type="presOf" srcId="{D69742A5-5AF9-412D-9EC1-D29780211F78}" destId="{2BDC2405-AB60-400E-B6B4-B6B19388E045}" srcOrd="0" destOrd="0" presId="urn:microsoft.com/office/officeart/2005/8/layout/lProcess2"/>
    <dgm:cxn modelId="{F7B40BDF-F8EB-42BF-8B3C-FC4B7D742929}" type="presOf" srcId="{D3ABCF88-7313-4919-BBB1-9D93887A07BB}" destId="{3CAB9A74-A22F-447F-AF99-7B1D2C9C3507}" srcOrd="1" destOrd="0" presId="urn:microsoft.com/office/officeart/2005/8/layout/lProcess2"/>
    <dgm:cxn modelId="{3847FBE3-B990-44D2-903A-00F7BD4B97E0}" type="presOf" srcId="{CAA3F96A-11D1-448D-A601-7E8CDC92C835}" destId="{A23043A2-DE53-4E4A-A927-CFCF8FF176E0}" srcOrd="0" destOrd="0" presId="urn:microsoft.com/office/officeart/2005/8/layout/lProcess2"/>
    <dgm:cxn modelId="{C9B0D0E5-8F47-49CF-B84F-76AA87DED3F0}" type="presOf" srcId="{7BAA475C-8558-4FF8-9204-7513880BAA14}" destId="{ACC4D3C1-4206-48F8-9B11-A2C9AD0EB7C8}" srcOrd="1" destOrd="0" presId="urn:microsoft.com/office/officeart/2005/8/layout/lProcess2"/>
    <dgm:cxn modelId="{41A256E8-70F6-470A-BD34-6F4F17F5D2E4}" type="presOf" srcId="{DF6D13AF-C390-49A9-9B91-3EC2713A9416}" destId="{0B3705DD-AE60-4AFD-85FE-2296CB29BF11}" srcOrd="0" destOrd="0" presId="urn:microsoft.com/office/officeart/2005/8/layout/lProcess2"/>
    <dgm:cxn modelId="{A6CBF8EE-702B-454D-8909-AECDCDC3AE88}" srcId="{ED73C418-6B8C-4E64-89C3-9022A61DA54F}" destId="{8A0019BF-6467-4708-983B-D42705899D3A}" srcOrd="5" destOrd="0" parTransId="{944CCA66-BDA7-4079-8D23-D154A95A11B8}" sibTransId="{DD3424F9-F21B-4FE3-9A39-2630ABD2A510}"/>
    <dgm:cxn modelId="{266F9D96-1823-465A-8412-7B3CA5927283}" type="presParOf" srcId="{7F29F0A8-202C-4BF4-8CBF-16C07D444E9B}" destId="{6DB709B1-C67B-4EF1-874C-D0249F97FF37}" srcOrd="0" destOrd="0" presId="urn:microsoft.com/office/officeart/2005/8/layout/lProcess2"/>
    <dgm:cxn modelId="{090A8A62-422C-49CC-929D-96441570DA23}" type="presParOf" srcId="{6DB709B1-C67B-4EF1-874C-D0249F97FF37}" destId="{D514ACE6-C2AF-4431-B809-F778095E0F5C}" srcOrd="0" destOrd="0" presId="urn:microsoft.com/office/officeart/2005/8/layout/lProcess2"/>
    <dgm:cxn modelId="{34CA7CA2-3450-499A-A17B-990DF9055FB6}" type="presParOf" srcId="{6DB709B1-C67B-4EF1-874C-D0249F97FF37}" destId="{ACC4D3C1-4206-48F8-9B11-A2C9AD0EB7C8}" srcOrd="1" destOrd="0" presId="urn:microsoft.com/office/officeart/2005/8/layout/lProcess2"/>
    <dgm:cxn modelId="{CC370605-4EF6-4131-A2E0-B376D4DE294A}" type="presParOf" srcId="{6DB709B1-C67B-4EF1-874C-D0249F97FF37}" destId="{E9CF0720-AE33-4278-A472-100E1C087CD0}" srcOrd="2" destOrd="0" presId="urn:microsoft.com/office/officeart/2005/8/layout/lProcess2"/>
    <dgm:cxn modelId="{EB756426-A05B-4A9A-8068-82F7A57A9A07}" type="presParOf" srcId="{E9CF0720-AE33-4278-A472-100E1C087CD0}" destId="{B3E3E51C-27DF-46CC-B958-CA7688D979FE}" srcOrd="0" destOrd="0" presId="urn:microsoft.com/office/officeart/2005/8/layout/lProcess2"/>
    <dgm:cxn modelId="{49B6F06F-EF90-45BC-89EB-F2660081FDED}" type="presParOf" srcId="{B3E3E51C-27DF-46CC-B958-CA7688D979FE}" destId="{3703874C-2EF0-427E-B017-A21814145031}" srcOrd="0" destOrd="0" presId="urn:microsoft.com/office/officeart/2005/8/layout/lProcess2"/>
    <dgm:cxn modelId="{D7D01AC7-8A77-43C1-8982-C2D439FEACE5}" type="presParOf" srcId="{B3E3E51C-27DF-46CC-B958-CA7688D979FE}" destId="{B01BDF7B-A0C9-4115-A60C-6144C032E064}" srcOrd="1" destOrd="0" presId="urn:microsoft.com/office/officeart/2005/8/layout/lProcess2"/>
    <dgm:cxn modelId="{B23EC41F-ABFF-49AD-8C96-2E58A403D405}" type="presParOf" srcId="{B3E3E51C-27DF-46CC-B958-CA7688D979FE}" destId="{A23043A2-DE53-4E4A-A927-CFCF8FF176E0}" srcOrd="2" destOrd="0" presId="urn:microsoft.com/office/officeart/2005/8/layout/lProcess2"/>
    <dgm:cxn modelId="{6B2D8733-C2A8-48C3-BFF8-3C0BDB600511}" type="presParOf" srcId="{B3E3E51C-27DF-46CC-B958-CA7688D979FE}" destId="{58F747BD-72EA-4BFD-945E-28A7CB67B230}" srcOrd="3" destOrd="0" presId="urn:microsoft.com/office/officeart/2005/8/layout/lProcess2"/>
    <dgm:cxn modelId="{EEB50E07-516E-4C75-8392-D50359FCE278}" type="presParOf" srcId="{B3E3E51C-27DF-46CC-B958-CA7688D979FE}" destId="{5F90DB0D-7436-43EC-8AED-0E101739885B}" srcOrd="4" destOrd="0" presId="urn:microsoft.com/office/officeart/2005/8/layout/lProcess2"/>
    <dgm:cxn modelId="{295924D9-1A47-4916-809D-C3042E767051}" type="presParOf" srcId="{7F29F0A8-202C-4BF4-8CBF-16C07D444E9B}" destId="{A11DB1C7-4E20-422F-B030-8CFA02A535EF}" srcOrd="1" destOrd="0" presId="urn:microsoft.com/office/officeart/2005/8/layout/lProcess2"/>
    <dgm:cxn modelId="{795A8CEA-9945-4C7A-9F6E-4C96484A6F8D}" type="presParOf" srcId="{7F29F0A8-202C-4BF4-8CBF-16C07D444E9B}" destId="{C210A432-D483-4265-957A-797586B81249}" srcOrd="2" destOrd="0" presId="urn:microsoft.com/office/officeart/2005/8/layout/lProcess2"/>
    <dgm:cxn modelId="{4C91F7BE-2E3E-4CFD-9CFB-FC44D0AF48DF}" type="presParOf" srcId="{C210A432-D483-4265-957A-797586B81249}" destId="{A0B9FE9B-616A-4769-A2D1-3C230B1F9E8C}" srcOrd="0" destOrd="0" presId="urn:microsoft.com/office/officeart/2005/8/layout/lProcess2"/>
    <dgm:cxn modelId="{2642026D-A1D1-4FCA-A102-2E7A83B79E06}" type="presParOf" srcId="{C210A432-D483-4265-957A-797586B81249}" destId="{04447D39-79A1-4581-99AB-FD1B43EC820D}" srcOrd="1" destOrd="0" presId="urn:microsoft.com/office/officeart/2005/8/layout/lProcess2"/>
    <dgm:cxn modelId="{FA85390D-A176-4977-A17F-EC227F8510FB}" type="presParOf" srcId="{C210A432-D483-4265-957A-797586B81249}" destId="{A1D564F2-998C-472A-B570-ACF6A0F0EE14}" srcOrd="2" destOrd="0" presId="urn:microsoft.com/office/officeart/2005/8/layout/lProcess2"/>
    <dgm:cxn modelId="{E4AD5C09-D293-4D87-8963-21E471D37C70}" type="presParOf" srcId="{A1D564F2-998C-472A-B570-ACF6A0F0EE14}" destId="{153C67ED-7BB9-490F-81F6-8336B1340900}" srcOrd="0" destOrd="0" presId="urn:microsoft.com/office/officeart/2005/8/layout/lProcess2"/>
    <dgm:cxn modelId="{2DF9F812-857F-4588-A394-3F8E4F3F7686}" type="presParOf" srcId="{153C67ED-7BB9-490F-81F6-8336B1340900}" destId="{A55E1AB3-4C15-4BA1-9D69-422895E157F4}" srcOrd="0" destOrd="0" presId="urn:microsoft.com/office/officeart/2005/8/layout/lProcess2"/>
    <dgm:cxn modelId="{C82DDC0A-8697-4DAD-B2B2-B6EDBC722806}" type="presParOf" srcId="{153C67ED-7BB9-490F-81F6-8336B1340900}" destId="{CD3E238A-9137-4715-A510-A44C3361639A}" srcOrd="1" destOrd="0" presId="urn:microsoft.com/office/officeart/2005/8/layout/lProcess2"/>
    <dgm:cxn modelId="{2AA57A98-9DD8-4D85-8D14-F64361F8697D}" type="presParOf" srcId="{153C67ED-7BB9-490F-81F6-8336B1340900}" destId="{0C772556-92ED-4C3A-AB1C-80BF6CB0143A}" srcOrd="2" destOrd="0" presId="urn:microsoft.com/office/officeart/2005/8/layout/lProcess2"/>
    <dgm:cxn modelId="{73E3FB99-FC28-4641-9F75-AD094888F9BB}" type="presParOf" srcId="{153C67ED-7BB9-490F-81F6-8336B1340900}" destId="{9C5B0710-3167-40B3-A117-788C802AD079}" srcOrd="3" destOrd="0" presId="urn:microsoft.com/office/officeart/2005/8/layout/lProcess2"/>
    <dgm:cxn modelId="{3C7464F2-1F47-4075-9A2E-DC7B99BC9CD4}" type="presParOf" srcId="{153C67ED-7BB9-490F-81F6-8336B1340900}" destId="{A1A78EBF-5FDC-4819-B306-C6F7ABC016ED}" srcOrd="4" destOrd="0" presId="urn:microsoft.com/office/officeart/2005/8/layout/lProcess2"/>
    <dgm:cxn modelId="{19E53489-0F80-4A17-9868-87CCBFF309BF}" type="presParOf" srcId="{153C67ED-7BB9-490F-81F6-8336B1340900}" destId="{C2D66CCC-B36D-4046-A55F-F8EE34464B37}" srcOrd="5" destOrd="0" presId="urn:microsoft.com/office/officeart/2005/8/layout/lProcess2"/>
    <dgm:cxn modelId="{32645478-C744-454B-ACFB-B849EBF154B3}" type="presParOf" srcId="{153C67ED-7BB9-490F-81F6-8336B1340900}" destId="{0B3705DD-AE60-4AFD-85FE-2296CB29BF11}" srcOrd="6" destOrd="0" presId="urn:microsoft.com/office/officeart/2005/8/layout/lProcess2"/>
    <dgm:cxn modelId="{111743D0-4488-4AED-BD15-A2A8B9F57057}" type="presParOf" srcId="{153C67ED-7BB9-490F-81F6-8336B1340900}" destId="{CEF9BD9C-1071-4DE8-85AC-A6EE08BB69EA}" srcOrd="7" destOrd="0" presId="urn:microsoft.com/office/officeart/2005/8/layout/lProcess2"/>
    <dgm:cxn modelId="{A58C3138-7BFD-4B95-9201-54ED455F7212}" type="presParOf" srcId="{153C67ED-7BB9-490F-81F6-8336B1340900}" destId="{31FD6BF3-2768-488F-BC48-91FA3E9DE457}" srcOrd="8" destOrd="0" presId="urn:microsoft.com/office/officeart/2005/8/layout/lProcess2"/>
    <dgm:cxn modelId="{D667C329-FA69-44E2-B923-5155D7BD89F8}" type="presParOf" srcId="{153C67ED-7BB9-490F-81F6-8336B1340900}" destId="{92BFEB8B-FE4A-48DC-98AC-97C02595B840}" srcOrd="9" destOrd="0" presId="urn:microsoft.com/office/officeart/2005/8/layout/lProcess2"/>
    <dgm:cxn modelId="{459E877C-77B1-43A3-A270-6701603A0323}" type="presParOf" srcId="{153C67ED-7BB9-490F-81F6-8336B1340900}" destId="{A646A29B-6F1A-460C-8F73-1CF3D9BA2D28}" srcOrd="10" destOrd="0" presId="urn:microsoft.com/office/officeart/2005/8/layout/lProcess2"/>
    <dgm:cxn modelId="{C16EE909-68A1-405D-B0F3-4B83BA78DE3B}" type="presParOf" srcId="{7F29F0A8-202C-4BF4-8CBF-16C07D444E9B}" destId="{37DEF36B-1E21-4884-9415-16A96B4EB8F8}" srcOrd="3" destOrd="0" presId="urn:microsoft.com/office/officeart/2005/8/layout/lProcess2"/>
    <dgm:cxn modelId="{3E696ADA-A6BD-4F38-B2D6-E205010B81BD}" type="presParOf" srcId="{7F29F0A8-202C-4BF4-8CBF-16C07D444E9B}" destId="{1C0BCAD1-5F78-4FD1-8EA8-3D2296925A51}" srcOrd="4" destOrd="0" presId="urn:microsoft.com/office/officeart/2005/8/layout/lProcess2"/>
    <dgm:cxn modelId="{003EAEA9-92E7-467A-A16C-C373B9457C0E}" type="presParOf" srcId="{1C0BCAD1-5F78-4FD1-8EA8-3D2296925A51}" destId="{7F472FAE-1F40-48B9-9BC0-6374D06AF1B7}" srcOrd="0" destOrd="0" presId="urn:microsoft.com/office/officeart/2005/8/layout/lProcess2"/>
    <dgm:cxn modelId="{60E2BEF2-0FE3-4DE2-BBAB-7A4717DDC325}" type="presParOf" srcId="{1C0BCAD1-5F78-4FD1-8EA8-3D2296925A51}" destId="{3CAB9A74-A22F-447F-AF99-7B1D2C9C3507}" srcOrd="1" destOrd="0" presId="urn:microsoft.com/office/officeart/2005/8/layout/lProcess2"/>
    <dgm:cxn modelId="{F5204899-63E3-491F-8C37-2B679D3DCD76}" type="presParOf" srcId="{1C0BCAD1-5F78-4FD1-8EA8-3D2296925A51}" destId="{3198A0AB-4A67-4E1A-8FD7-6111241604FA}" srcOrd="2" destOrd="0" presId="urn:microsoft.com/office/officeart/2005/8/layout/lProcess2"/>
    <dgm:cxn modelId="{21AB6A58-E2F5-4D4E-AFDF-0C596AC73A47}" type="presParOf" srcId="{3198A0AB-4A67-4E1A-8FD7-6111241604FA}" destId="{4B755FB5-7FE3-4692-BA08-39D756A23EFC}" srcOrd="0" destOrd="0" presId="urn:microsoft.com/office/officeart/2005/8/layout/lProcess2"/>
    <dgm:cxn modelId="{AC4E3047-4D1B-4672-B95B-0FAB81EF017A}" type="presParOf" srcId="{4B755FB5-7FE3-4692-BA08-39D756A23EFC}" destId="{95A9B407-ACC7-48DE-9338-01966805A359}" srcOrd="0" destOrd="0" presId="urn:microsoft.com/office/officeart/2005/8/layout/lProcess2"/>
    <dgm:cxn modelId="{BCB2C033-45C1-4901-B5B2-14E392BCDCEC}" type="presParOf" srcId="{4B755FB5-7FE3-4692-BA08-39D756A23EFC}" destId="{0AAD6129-C2A6-488A-A351-23D3E0A4F611}" srcOrd="1" destOrd="0" presId="urn:microsoft.com/office/officeart/2005/8/layout/lProcess2"/>
    <dgm:cxn modelId="{10873108-0320-40E4-9EBA-A3FDBC4A0E71}" type="presParOf" srcId="{4B755FB5-7FE3-4692-BA08-39D756A23EFC}" destId="{EF74A8EF-E884-4DEA-9F1A-779EE475F2FE}" srcOrd="2" destOrd="0" presId="urn:microsoft.com/office/officeart/2005/8/layout/lProcess2"/>
    <dgm:cxn modelId="{48A4509C-020F-4227-9A0F-088AC8986954}" type="presParOf" srcId="{4B755FB5-7FE3-4692-BA08-39D756A23EFC}" destId="{A444007B-13B5-4CAD-A990-665BA7388F61}" srcOrd="3" destOrd="0" presId="urn:microsoft.com/office/officeart/2005/8/layout/lProcess2"/>
    <dgm:cxn modelId="{794AB5B7-DA29-4F11-BCA4-1559F4363C94}" type="presParOf" srcId="{4B755FB5-7FE3-4692-BA08-39D756A23EFC}" destId="{B602589D-6C81-4B3E-9364-2074B493B133}" srcOrd="4" destOrd="0" presId="urn:microsoft.com/office/officeart/2005/8/layout/lProcess2"/>
    <dgm:cxn modelId="{C360A22F-645C-489B-9B7F-0DB439F6BC7F}" type="presParOf" srcId="{4B755FB5-7FE3-4692-BA08-39D756A23EFC}" destId="{8DD3C676-5DF1-40E0-89F2-6F0EAD6E0D4D}" srcOrd="5" destOrd="0" presId="urn:microsoft.com/office/officeart/2005/8/layout/lProcess2"/>
    <dgm:cxn modelId="{B1BC7BF2-ECD6-42AD-8AD8-D218F75E219D}" type="presParOf" srcId="{4B755FB5-7FE3-4692-BA08-39D756A23EFC}" destId="{1B90F7A2-1719-4316-92C4-112FA1A87CD3}" srcOrd="6" destOrd="0" presId="urn:microsoft.com/office/officeart/2005/8/layout/lProcess2"/>
    <dgm:cxn modelId="{0CE0F31F-66DA-499E-8D17-168D0CF3A22D}" type="presParOf" srcId="{4B755FB5-7FE3-4692-BA08-39D756A23EFC}" destId="{F30D8CB9-1476-4C1B-9D8F-1461D5E733F5}" srcOrd="7" destOrd="0" presId="urn:microsoft.com/office/officeart/2005/8/layout/lProcess2"/>
    <dgm:cxn modelId="{5110D265-F2BC-42F1-94D3-582E02309522}" type="presParOf" srcId="{4B755FB5-7FE3-4692-BA08-39D756A23EFC}" destId="{CCE27765-A7EA-4AAD-8115-259B7EC24AD8}" srcOrd="8" destOrd="0" presId="urn:microsoft.com/office/officeart/2005/8/layout/lProcess2"/>
    <dgm:cxn modelId="{0C1BF311-E7B0-4F02-96D6-237492EC8423}" type="presParOf" srcId="{4B755FB5-7FE3-4692-BA08-39D756A23EFC}" destId="{49F36258-F654-4D83-8F21-9E3DD3C6BD74}" srcOrd="9" destOrd="0" presId="urn:microsoft.com/office/officeart/2005/8/layout/lProcess2"/>
    <dgm:cxn modelId="{F39FE80F-B58A-4EEC-B4B7-96494439CDF6}" type="presParOf" srcId="{4B755FB5-7FE3-4692-BA08-39D756A23EFC}" destId="{2BDC2405-AB60-400E-B6B4-B6B19388E045}" srcOrd="10" destOrd="0" presId="urn:microsoft.com/office/officeart/2005/8/layout/lProcess2"/>
    <dgm:cxn modelId="{753A14E1-7DAF-4FAB-B054-2D9141097D07}" type="presParOf" srcId="{4B755FB5-7FE3-4692-BA08-39D756A23EFC}" destId="{858F0DA8-8E6E-4897-B66A-FD347804B9C5}" srcOrd="11" destOrd="0" presId="urn:microsoft.com/office/officeart/2005/8/layout/lProcess2"/>
    <dgm:cxn modelId="{4A8357F0-747C-41A4-9EEE-61130D5D99F0}" type="presParOf" srcId="{4B755FB5-7FE3-4692-BA08-39D756A23EFC}" destId="{FF1B5CB4-4316-441F-925B-D4BC79AF80FB}" srcOrd="1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09F151-E4AE-448C-B24D-B59B9E212EE6}"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30613C18-2B8E-41B7-B3E2-63B8402B1489}">
      <dgm:prSet phldrT="[Text]"/>
      <dgm:spPr/>
      <dgm:t>
        <a:bodyPr/>
        <a:lstStyle/>
        <a:p>
          <a:r>
            <a:rPr lang="en-GB" dirty="0"/>
            <a:t>Financial Services  </a:t>
          </a:r>
        </a:p>
      </dgm:t>
    </dgm:pt>
    <dgm:pt modelId="{FCF98D43-E9A2-44CA-857D-66A6B5439A4E}" type="parTrans" cxnId="{355A8E73-A241-416C-8103-16600D89D025}">
      <dgm:prSet/>
      <dgm:spPr/>
      <dgm:t>
        <a:bodyPr/>
        <a:lstStyle/>
        <a:p>
          <a:endParaRPr lang="en-GB"/>
        </a:p>
      </dgm:t>
    </dgm:pt>
    <dgm:pt modelId="{EB9C2ED0-C117-4B57-AE9D-4923956DB5FF}" type="sibTrans" cxnId="{355A8E73-A241-416C-8103-16600D89D025}">
      <dgm:prSet/>
      <dgm:spPr/>
      <dgm:t>
        <a:bodyPr/>
        <a:lstStyle/>
        <a:p>
          <a:endParaRPr lang="en-GB"/>
        </a:p>
      </dgm:t>
    </dgm:pt>
    <dgm:pt modelId="{3400C3D7-1542-43F0-A4AF-EC9CB74E250F}">
      <dgm:prSet phldrT="[Text]"/>
      <dgm:spPr/>
      <dgm:t>
        <a:bodyPr/>
        <a:lstStyle/>
        <a:p>
          <a:r>
            <a:rPr lang="en-GB" dirty="0"/>
            <a:t>Information Technology </a:t>
          </a:r>
        </a:p>
      </dgm:t>
    </dgm:pt>
    <dgm:pt modelId="{6B068429-F713-44CC-AF07-DB42F006BEF0}" type="parTrans" cxnId="{AE700E00-E690-4C42-B9E9-A010ABD5DEF5}">
      <dgm:prSet/>
      <dgm:spPr/>
      <dgm:t>
        <a:bodyPr/>
        <a:lstStyle/>
        <a:p>
          <a:endParaRPr lang="en-GB"/>
        </a:p>
      </dgm:t>
    </dgm:pt>
    <dgm:pt modelId="{BA622A02-6B0F-4036-B864-20315487F1F0}" type="sibTrans" cxnId="{AE700E00-E690-4C42-B9E9-A010ABD5DEF5}">
      <dgm:prSet/>
      <dgm:spPr/>
      <dgm:t>
        <a:bodyPr/>
        <a:lstStyle/>
        <a:p>
          <a:endParaRPr lang="en-GB"/>
        </a:p>
      </dgm:t>
    </dgm:pt>
    <dgm:pt modelId="{685A917C-540A-4770-9D8A-761D84520332}">
      <dgm:prSet/>
      <dgm:spPr/>
      <dgm:t>
        <a:bodyPr/>
        <a:lstStyle/>
        <a:p>
          <a:r>
            <a:rPr lang="en-GB" dirty="0"/>
            <a:t>Blue and Green Development </a:t>
          </a:r>
        </a:p>
      </dgm:t>
    </dgm:pt>
    <dgm:pt modelId="{BBE63501-8796-4855-890F-CC95FB98242E}" type="parTrans" cxnId="{EA5D2AD5-7DA6-4CA5-9912-8C244C9A2322}">
      <dgm:prSet/>
      <dgm:spPr/>
      <dgm:t>
        <a:bodyPr/>
        <a:lstStyle/>
        <a:p>
          <a:endParaRPr lang="en-GB"/>
        </a:p>
      </dgm:t>
    </dgm:pt>
    <dgm:pt modelId="{BB36D4E9-FAB0-4459-AD9F-DB69FBC45AF2}" type="sibTrans" cxnId="{EA5D2AD5-7DA6-4CA5-9912-8C244C9A2322}">
      <dgm:prSet/>
      <dgm:spPr/>
      <dgm:t>
        <a:bodyPr/>
        <a:lstStyle/>
        <a:p>
          <a:endParaRPr lang="en-GB"/>
        </a:p>
      </dgm:t>
    </dgm:pt>
    <dgm:pt modelId="{CD577AFB-BA62-49BC-B38A-4E99E13FEDFD}" type="pres">
      <dgm:prSet presAssocID="{D109F151-E4AE-448C-B24D-B59B9E212EE6}" presName="Name0" presStyleCnt="0">
        <dgm:presLayoutVars>
          <dgm:chMax val="7"/>
          <dgm:dir/>
          <dgm:resizeHandles val="exact"/>
        </dgm:presLayoutVars>
      </dgm:prSet>
      <dgm:spPr/>
    </dgm:pt>
    <dgm:pt modelId="{0746795B-F772-4A58-9F42-96946D59B868}" type="pres">
      <dgm:prSet presAssocID="{D109F151-E4AE-448C-B24D-B59B9E212EE6}" presName="ellipse1" presStyleLbl="vennNode1" presStyleIdx="0" presStyleCnt="3">
        <dgm:presLayoutVars>
          <dgm:bulletEnabled val="1"/>
        </dgm:presLayoutVars>
      </dgm:prSet>
      <dgm:spPr/>
    </dgm:pt>
    <dgm:pt modelId="{A367E9A0-9343-40E3-BD0F-794D3308C796}" type="pres">
      <dgm:prSet presAssocID="{D109F151-E4AE-448C-B24D-B59B9E212EE6}" presName="ellipse2" presStyleLbl="vennNode1" presStyleIdx="1" presStyleCnt="3" custLinFactNeighborX="-27" custLinFactNeighborY="459">
        <dgm:presLayoutVars>
          <dgm:bulletEnabled val="1"/>
        </dgm:presLayoutVars>
      </dgm:prSet>
      <dgm:spPr/>
    </dgm:pt>
    <dgm:pt modelId="{D51A536E-1315-4E44-95AF-FE5178C7984D}" type="pres">
      <dgm:prSet presAssocID="{D109F151-E4AE-448C-B24D-B59B9E212EE6}" presName="ellipse3" presStyleLbl="vennNode1" presStyleIdx="2" presStyleCnt="3">
        <dgm:presLayoutVars>
          <dgm:bulletEnabled val="1"/>
        </dgm:presLayoutVars>
      </dgm:prSet>
      <dgm:spPr/>
    </dgm:pt>
  </dgm:ptLst>
  <dgm:cxnLst>
    <dgm:cxn modelId="{AE700E00-E690-4C42-B9E9-A010ABD5DEF5}" srcId="{D109F151-E4AE-448C-B24D-B59B9E212EE6}" destId="{3400C3D7-1542-43F0-A4AF-EC9CB74E250F}" srcOrd="2" destOrd="0" parTransId="{6B068429-F713-44CC-AF07-DB42F006BEF0}" sibTransId="{BA622A02-6B0F-4036-B864-20315487F1F0}"/>
    <dgm:cxn modelId="{355A8E73-A241-416C-8103-16600D89D025}" srcId="{D109F151-E4AE-448C-B24D-B59B9E212EE6}" destId="{30613C18-2B8E-41B7-B3E2-63B8402B1489}" srcOrd="1" destOrd="0" parTransId="{FCF98D43-E9A2-44CA-857D-66A6B5439A4E}" sibTransId="{EB9C2ED0-C117-4B57-AE9D-4923956DB5FF}"/>
    <dgm:cxn modelId="{347BF973-4C7C-4783-939B-6FD869679C5B}" type="presOf" srcId="{3400C3D7-1542-43F0-A4AF-EC9CB74E250F}" destId="{D51A536E-1315-4E44-95AF-FE5178C7984D}" srcOrd="0" destOrd="0" presId="urn:microsoft.com/office/officeart/2005/8/layout/rings+Icon"/>
    <dgm:cxn modelId="{E3FB66A8-4BE4-409C-B344-8189C3EA5F6B}" type="presOf" srcId="{D109F151-E4AE-448C-B24D-B59B9E212EE6}" destId="{CD577AFB-BA62-49BC-B38A-4E99E13FEDFD}" srcOrd="0" destOrd="0" presId="urn:microsoft.com/office/officeart/2005/8/layout/rings+Icon"/>
    <dgm:cxn modelId="{BE7636CE-D9F6-4C7C-98DF-14EFAEF0657D}" type="presOf" srcId="{30613C18-2B8E-41B7-B3E2-63B8402B1489}" destId="{A367E9A0-9343-40E3-BD0F-794D3308C796}" srcOrd="0" destOrd="0" presId="urn:microsoft.com/office/officeart/2005/8/layout/rings+Icon"/>
    <dgm:cxn modelId="{EA5D2AD5-7DA6-4CA5-9912-8C244C9A2322}" srcId="{D109F151-E4AE-448C-B24D-B59B9E212EE6}" destId="{685A917C-540A-4770-9D8A-761D84520332}" srcOrd="0" destOrd="0" parTransId="{BBE63501-8796-4855-890F-CC95FB98242E}" sibTransId="{BB36D4E9-FAB0-4459-AD9F-DB69FBC45AF2}"/>
    <dgm:cxn modelId="{0F2D21FB-0955-4D0F-9EB4-61E1E55A21FD}" type="presOf" srcId="{685A917C-540A-4770-9D8A-761D84520332}" destId="{0746795B-F772-4A58-9F42-96946D59B868}" srcOrd="0" destOrd="0" presId="urn:microsoft.com/office/officeart/2005/8/layout/rings+Icon"/>
    <dgm:cxn modelId="{F16F87FF-959E-4F41-8924-57B1DD3ADC2B}" type="presParOf" srcId="{CD577AFB-BA62-49BC-B38A-4E99E13FEDFD}" destId="{0746795B-F772-4A58-9F42-96946D59B868}" srcOrd="0" destOrd="0" presId="urn:microsoft.com/office/officeart/2005/8/layout/rings+Icon"/>
    <dgm:cxn modelId="{2B4D0585-24A1-498A-A096-68ADCE289386}" type="presParOf" srcId="{CD577AFB-BA62-49BC-B38A-4E99E13FEDFD}" destId="{A367E9A0-9343-40E3-BD0F-794D3308C796}" srcOrd="1" destOrd="0" presId="urn:microsoft.com/office/officeart/2005/8/layout/rings+Icon"/>
    <dgm:cxn modelId="{7D34374F-9471-4505-A655-F524AF607949}" type="presParOf" srcId="{CD577AFB-BA62-49BC-B38A-4E99E13FEDFD}" destId="{D51A536E-1315-4E44-95AF-FE5178C7984D}"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D81D63-FFC9-4273-83D4-9A5A0FD48D01}" type="doc">
      <dgm:prSet loTypeId="urn:microsoft.com/office/officeart/2009/3/layout/PieProcess" loCatId="list" qsTypeId="urn:microsoft.com/office/officeart/2005/8/quickstyle/simple1" qsCatId="simple" csTypeId="urn:microsoft.com/office/officeart/2005/8/colors/accent0_3" csCatId="mainScheme" phldr="1"/>
      <dgm:spPr/>
      <dgm:t>
        <a:bodyPr/>
        <a:lstStyle/>
        <a:p>
          <a:endParaRPr lang="en-GB"/>
        </a:p>
      </dgm:t>
    </dgm:pt>
    <dgm:pt modelId="{BE9554EC-3337-4E06-BE43-48347B40AEEB}">
      <dgm:prSet phldrT="[Text]" custT="1"/>
      <dgm:spPr/>
      <dgm:t>
        <a:bodyPr/>
        <a:lstStyle/>
        <a:p>
          <a:r>
            <a:rPr lang="en-GB" sz="4000" dirty="0">
              <a:latin typeface="Bahnschrift Light Condensed" panose="020B0502040204020203" pitchFamily="34" charset="0"/>
            </a:rPr>
            <a:t>Policy</a:t>
          </a:r>
        </a:p>
      </dgm:t>
    </dgm:pt>
    <dgm:pt modelId="{38EFE6E8-B6F5-42AB-862A-6EAE8D94198D}" type="parTrans" cxnId="{45FD5BFF-CECA-477C-8B04-3FCC0292B48E}">
      <dgm:prSet/>
      <dgm:spPr/>
      <dgm:t>
        <a:bodyPr/>
        <a:lstStyle/>
        <a:p>
          <a:endParaRPr lang="en-GB" sz="1800">
            <a:latin typeface="Bahnschrift Light Condensed" panose="020B0502040204020203" pitchFamily="34" charset="0"/>
          </a:endParaRPr>
        </a:p>
      </dgm:t>
    </dgm:pt>
    <dgm:pt modelId="{77F0CA20-1CF3-4FBC-842D-4D46B43A6D3C}" type="sibTrans" cxnId="{45FD5BFF-CECA-477C-8B04-3FCC0292B48E}">
      <dgm:prSet/>
      <dgm:spPr/>
      <dgm:t>
        <a:bodyPr/>
        <a:lstStyle/>
        <a:p>
          <a:endParaRPr lang="en-GB" sz="1800">
            <a:latin typeface="Bahnschrift Light Condensed" panose="020B0502040204020203" pitchFamily="34" charset="0"/>
          </a:endParaRPr>
        </a:p>
      </dgm:t>
    </dgm:pt>
    <dgm:pt modelId="{309136A1-4B8D-4921-B55E-74C403CC854C}">
      <dgm:prSet phldrT="[Text]" custT="1"/>
      <dgm:spPr/>
      <dgm:t>
        <a:bodyPr/>
        <a:lstStyle/>
        <a:p>
          <a:r>
            <a:rPr lang="en-GB" sz="1800" dirty="0">
              <a:latin typeface="Bahnschrift Light Condensed" panose="020B0502040204020203" pitchFamily="34" charset="0"/>
            </a:rPr>
            <a:t>Position Mauritius as a fintech hub </a:t>
          </a:r>
        </a:p>
      </dgm:t>
    </dgm:pt>
    <dgm:pt modelId="{03578B8D-168F-459E-9D57-115EA2320DBD}" type="parTrans" cxnId="{F2FCDB84-C837-448E-9A75-E45A1DF8D80B}">
      <dgm:prSet/>
      <dgm:spPr/>
      <dgm:t>
        <a:bodyPr/>
        <a:lstStyle/>
        <a:p>
          <a:endParaRPr lang="en-GB" sz="1800">
            <a:latin typeface="Bahnschrift Light Condensed" panose="020B0502040204020203" pitchFamily="34" charset="0"/>
          </a:endParaRPr>
        </a:p>
      </dgm:t>
    </dgm:pt>
    <dgm:pt modelId="{E14F1D0E-7DE8-4C19-846A-AF45A251E012}" type="sibTrans" cxnId="{F2FCDB84-C837-448E-9A75-E45A1DF8D80B}">
      <dgm:prSet/>
      <dgm:spPr/>
      <dgm:t>
        <a:bodyPr/>
        <a:lstStyle/>
        <a:p>
          <a:endParaRPr lang="en-GB" sz="1800">
            <a:latin typeface="Bahnschrift Light Condensed" panose="020B0502040204020203" pitchFamily="34" charset="0"/>
          </a:endParaRPr>
        </a:p>
      </dgm:t>
    </dgm:pt>
    <dgm:pt modelId="{8B4B9742-4B86-4523-A9D6-E9F705D2169F}">
      <dgm:prSet phldrT="[Text]" custT="1"/>
      <dgm:spPr/>
      <dgm:t>
        <a:bodyPr/>
        <a:lstStyle/>
        <a:p>
          <a:r>
            <a:rPr lang="en-GB" sz="1800" dirty="0">
              <a:latin typeface="Bahnschrift Light Condensed" panose="020B0502040204020203" pitchFamily="34" charset="0"/>
            </a:rPr>
            <a:t>Ministry of Financial Services and Good Governance </a:t>
          </a:r>
        </a:p>
        <a:p>
          <a:r>
            <a:rPr lang="en-GB" sz="1800" dirty="0">
              <a:latin typeface="Bahnschrift Light Condensed" panose="020B0502040204020203" pitchFamily="34" charset="0"/>
            </a:rPr>
            <a:t>Ministry of Information and Communication Technology</a:t>
          </a:r>
        </a:p>
        <a:p>
          <a:r>
            <a:rPr lang="en-GB" sz="1800" dirty="0">
              <a:latin typeface="Bahnschrift Light Condensed" panose="020B0502040204020203" pitchFamily="34" charset="0"/>
            </a:rPr>
            <a:t>Blueprint for the Financial Services Sector</a:t>
          </a:r>
        </a:p>
        <a:p>
          <a:r>
            <a:rPr lang="en-GB" sz="1800" dirty="0">
              <a:latin typeface="Bahnschrift Light Condensed" panose="020B0502040204020203" pitchFamily="34" charset="0"/>
              <a:cs typeface="Times New Roman" panose="02020603050405020304" pitchFamily="18" charset="0"/>
            </a:rPr>
            <a:t>A report was issued as the Blueprint for the Fintech sector known as "Mauritius: Roadmap for a Regional Fintech Hub“</a:t>
          </a:r>
        </a:p>
        <a:p>
          <a:r>
            <a:rPr lang="en-GB" sz="1800" dirty="0">
              <a:latin typeface="Bahnschrift Light Condensed" panose="020B0502040204020203" pitchFamily="34" charset="0"/>
              <a:cs typeface="Times New Roman" panose="02020603050405020304" pitchFamily="18" charset="0"/>
            </a:rPr>
            <a:t>A series of Budget measures to prioritise Fintech development in Mauritius as from 2019. </a:t>
          </a:r>
        </a:p>
        <a:p>
          <a:r>
            <a:rPr lang="en-GB" sz="1800" dirty="0">
              <a:latin typeface="Bahnschrift Light Condensed" panose="020B0502040204020203" pitchFamily="34" charset="0"/>
              <a:cs typeface="Times New Roman" panose="02020603050405020304" pitchFamily="18" charset="0"/>
            </a:rPr>
            <a:t>Implementation of a Sustainable Financing Framework 2020</a:t>
          </a:r>
          <a:endParaRPr lang="en-GB" sz="1800" dirty="0">
            <a:latin typeface="Bahnschrift Light Condensed" panose="020B0502040204020203" pitchFamily="34" charset="0"/>
          </a:endParaRPr>
        </a:p>
      </dgm:t>
    </dgm:pt>
    <dgm:pt modelId="{88381C8F-55DE-4B4A-9F4E-79E367770930}" type="parTrans" cxnId="{3A1650E4-7CCE-4B13-AFC0-EEE5BC53B564}">
      <dgm:prSet/>
      <dgm:spPr/>
      <dgm:t>
        <a:bodyPr/>
        <a:lstStyle/>
        <a:p>
          <a:endParaRPr lang="en-GB" sz="1800">
            <a:latin typeface="Bahnschrift Light Condensed" panose="020B0502040204020203" pitchFamily="34" charset="0"/>
          </a:endParaRPr>
        </a:p>
      </dgm:t>
    </dgm:pt>
    <dgm:pt modelId="{01C5047A-82B1-49D4-B355-311C9533805A}" type="sibTrans" cxnId="{3A1650E4-7CCE-4B13-AFC0-EEE5BC53B564}">
      <dgm:prSet/>
      <dgm:spPr/>
      <dgm:t>
        <a:bodyPr/>
        <a:lstStyle/>
        <a:p>
          <a:endParaRPr lang="en-GB" sz="1800">
            <a:latin typeface="Bahnschrift Light Condensed" panose="020B0502040204020203" pitchFamily="34" charset="0"/>
          </a:endParaRPr>
        </a:p>
      </dgm:t>
    </dgm:pt>
    <dgm:pt modelId="{AAA9D122-5D89-43E5-80B8-D285CDB9E1A7}">
      <dgm:prSet phldrT="[Text]" custT="1"/>
      <dgm:spPr/>
      <dgm:t>
        <a:bodyPr/>
        <a:lstStyle/>
        <a:p>
          <a:r>
            <a:rPr lang="en-GB" sz="4000" dirty="0">
              <a:latin typeface="Bahnschrift Light Condensed" panose="020B0502040204020203" pitchFamily="34" charset="0"/>
            </a:rPr>
            <a:t>Institutional</a:t>
          </a:r>
        </a:p>
      </dgm:t>
    </dgm:pt>
    <dgm:pt modelId="{1C371A15-A548-452B-86AA-57F655314F0F}" type="parTrans" cxnId="{9B677DD2-95DD-4E63-AD5C-784F897E7BF2}">
      <dgm:prSet/>
      <dgm:spPr/>
      <dgm:t>
        <a:bodyPr/>
        <a:lstStyle/>
        <a:p>
          <a:endParaRPr lang="en-GB" sz="1800">
            <a:latin typeface="Bahnschrift Light Condensed" panose="020B0502040204020203" pitchFamily="34" charset="0"/>
          </a:endParaRPr>
        </a:p>
      </dgm:t>
    </dgm:pt>
    <dgm:pt modelId="{777F2248-9A4D-4CF7-8115-C723DD72E2F0}" type="sibTrans" cxnId="{9B677DD2-95DD-4E63-AD5C-784F897E7BF2}">
      <dgm:prSet/>
      <dgm:spPr/>
      <dgm:t>
        <a:bodyPr/>
        <a:lstStyle/>
        <a:p>
          <a:endParaRPr lang="en-GB" sz="1800">
            <a:latin typeface="Bahnschrift Light Condensed" panose="020B0502040204020203" pitchFamily="34" charset="0"/>
          </a:endParaRPr>
        </a:p>
      </dgm:t>
    </dgm:pt>
    <dgm:pt modelId="{8AF1C8C5-FB76-4046-BC4E-FE1C38D3E16C}">
      <dgm:prSet phldrT="[Text]" custT="1"/>
      <dgm:spPr/>
      <dgm:t>
        <a:bodyPr/>
        <a:lstStyle/>
        <a:p>
          <a:r>
            <a:rPr lang="en-GB" sz="1800" dirty="0">
              <a:latin typeface="Bahnschrift Light Condensed" panose="020B0502040204020203" pitchFamily="34" charset="0"/>
              <a:cs typeface="Times New Roman" panose="02020603050405020304" pitchFamily="18" charset="0"/>
            </a:rPr>
            <a:t>Signature of a Cooperation Agreement between the FSC and </a:t>
          </a:r>
          <a:r>
            <a:rPr lang="en-GB" sz="1800" dirty="0" err="1">
              <a:latin typeface="Bahnschrift Light Condensed" panose="020B0502040204020203" pitchFamily="34" charset="0"/>
              <a:cs typeface="Times New Roman" panose="02020603050405020304" pitchFamily="18" charset="0"/>
            </a:rPr>
            <a:t>Autorite</a:t>
          </a:r>
          <a:r>
            <a:rPr lang="en-GB" sz="1800" dirty="0">
              <a:latin typeface="Bahnschrift Light Condensed" panose="020B0502040204020203" pitchFamily="34" charset="0"/>
              <a:cs typeface="Times New Roman" panose="02020603050405020304" pitchFamily="18" charset="0"/>
            </a:rPr>
            <a:t> des Marches Financiers to promote the Fintech sector in Mauritius</a:t>
          </a:r>
          <a:endParaRPr lang="en-GB" sz="1800" dirty="0">
            <a:latin typeface="Bahnschrift Light Condensed" panose="020B0502040204020203" pitchFamily="34" charset="0"/>
          </a:endParaRPr>
        </a:p>
      </dgm:t>
    </dgm:pt>
    <dgm:pt modelId="{B7E9CD12-6455-4547-A2D7-9565A555FAB8}" type="parTrans" cxnId="{56923548-8D68-483C-95C1-C905C8781568}">
      <dgm:prSet/>
      <dgm:spPr/>
      <dgm:t>
        <a:bodyPr/>
        <a:lstStyle/>
        <a:p>
          <a:endParaRPr lang="en-GB" sz="1800">
            <a:latin typeface="Bahnschrift Light Condensed" panose="020B0502040204020203" pitchFamily="34" charset="0"/>
          </a:endParaRPr>
        </a:p>
      </dgm:t>
    </dgm:pt>
    <dgm:pt modelId="{0962D87F-FA5D-4318-98A4-5AB8C45688C3}" type="sibTrans" cxnId="{56923548-8D68-483C-95C1-C905C8781568}">
      <dgm:prSet/>
      <dgm:spPr/>
      <dgm:t>
        <a:bodyPr/>
        <a:lstStyle/>
        <a:p>
          <a:endParaRPr lang="en-GB" sz="1800">
            <a:latin typeface="Bahnschrift Light Condensed" panose="020B0502040204020203" pitchFamily="34" charset="0"/>
          </a:endParaRPr>
        </a:p>
      </dgm:t>
    </dgm:pt>
    <dgm:pt modelId="{252E7612-19C2-456D-A990-8E64820C684A}">
      <dgm:prSet phldrT="[Text]" custT="1"/>
      <dgm:spPr/>
      <dgm:t>
        <a:bodyPr/>
        <a:lstStyle/>
        <a:p>
          <a:r>
            <a:rPr lang="en-GB" sz="4000" dirty="0">
              <a:latin typeface="Bahnschrift Light Condensed" panose="020B0502040204020203" pitchFamily="34" charset="0"/>
            </a:rPr>
            <a:t>Legal Framework</a:t>
          </a:r>
        </a:p>
      </dgm:t>
    </dgm:pt>
    <dgm:pt modelId="{15A4D4B1-0A2B-471B-8FAD-2C80F389F9C6}" type="parTrans" cxnId="{295A6EA6-FF44-4E93-A6D7-097CB4F208A2}">
      <dgm:prSet/>
      <dgm:spPr/>
      <dgm:t>
        <a:bodyPr/>
        <a:lstStyle/>
        <a:p>
          <a:endParaRPr lang="en-GB" sz="1800">
            <a:latin typeface="Bahnschrift Light Condensed" panose="020B0502040204020203" pitchFamily="34" charset="0"/>
          </a:endParaRPr>
        </a:p>
      </dgm:t>
    </dgm:pt>
    <dgm:pt modelId="{F8C366E5-38BB-4B8E-BF75-54DBA3136359}" type="sibTrans" cxnId="{295A6EA6-FF44-4E93-A6D7-097CB4F208A2}">
      <dgm:prSet/>
      <dgm:spPr/>
      <dgm:t>
        <a:bodyPr/>
        <a:lstStyle/>
        <a:p>
          <a:endParaRPr lang="en-GB" sz="1800">
            <a:latin typeface="Bahnschrift Light Condensed" panose="020B0502040204020203" pitchFamily="34" charset="0"/>
          </a:endParaRPr>
        </a:p>
      </dgm:t>
    </dgm:pt>
    <dgm:pt modelId="{C9E67420-4877-4D35-B9C7-F8CD56B560CF}">
      <dgm:prSet phldrT="[Text]" custT="1"/>
      <dgm:spPr/>
      <dgm:t>
        <a:bodyPr/>
        <a:lstStyle/>
        <a:p>
          <a:r>
            <a:rPr lang="en-GB" sz="1800" dirty="0">
              <a:latin typeface="Bahnschrift Light Condensed" panose="020B0502040204020203" pitchFamily="34" charset="0"/>
            </a:rPr>
            <a:t>Electronic Transaction Act 2002 </a:t>
          </a:r>
        </a:p>
      </dgm:t>
    </dgm:pt>
    <dgm:pt modelId="{948F5C00-6513-4294-8B94-5925B74C75F9}" type="parTrans" cxnId="{802F8186-39C0-4F9B-8D87-6EEB9CCA45BA}">
      <dgm:prSet/>
      <dgm:spPr/>
      <dgm:t>
        <a:bodyPr/>
        <a:lstStyle/>
        <a:p>
          <a:endParaRPr lang="en-GB" sz="1800">
            <a:latin typeface="Bahnschrift Light Condensed" panose="020B0502040204020203" pitchFamily="34" charset="0"/>
          </a:endParaRPr>
        </a:p>
      </dgm:t>
    </dgm:pt>
    <dgm:pt modelId="{D94F8D6E-C7B0-4D02-9C5E-8CB07D0B734A}" type="sibTrans" cxnId="{802F8186-39C0-4F9B-8D87-6EEB9CCA45BA}">
      <dgm:prSet/>
      <dgm:spPr/>
      <dgm:t>
        <a:bodyPr/>
        <a:lstStyle/>
        <a:p>
          <a:endParaRPr lang="en-GB" sz="1800">
            <a:latin typeface="Bahnschrift Light Condensed" panose="020B0502040204020203" pitchFamily="34" charset="0"/>
          </a:endParaRPr>
        </a:p>
      </dgm:t>
    </dgm:pt>
    <dgm:pt modelId="{B214D0F1-13D4-4976-9678-A30848B427C6}">
      <dgm:prSet phldrT="[Text]" custT="1"/>
      <dgm:spPr/>
      <dgm:t>
        <a:bodyPr/>
        <a:lstStyle/>
        <a:p>
          <a:endParaRPr lang="en-GB" sz="1800" dirty="0">
            <a:latin typeface="Bahnschrift Light Condensed" panose="020B0502040204020203" pitchFamily="34" charset="0"/>
          </a:endParaRPr>
        </a:p>
      </dgm:t>
    </dgm:pt>
    <dgm:pt modelId="{35DBB94B-5C9E-4B1E-B1A1-2F714DF75B8C}" type="parTrans" cxnId="{0E3D6A5D-09D1-4ABB-94E7-E69267A787BD}">
      <dgm:prSet/>
      <dgm:spPr/>
      <dgm:t>
        <a:bodyPr/>
        <a:lstStyle/>
        <a:p>
          <a:endParaRPr lang="en-GB" sz="1800">
            <a:latin typeface="Bahnschrift Light Condensed" panose="020B0502040204020203" pitchFamily="34" charset="0"/>
          </a:endParaRPr>
        </a:p>
      </dgm:t>
    </dgm:pt>
    <dgm:pt modelId="{C8F10B70-4554-4F43-911A-3906201E7A93}" type="sibTrans" cxnId="{0E3D6A5D-09D1-4ABB-94E7-E69267A787BD}">
      <dgm:prSet/>
      <dgm:spPr/>
      <dgm:t>
        <a:bodyPr/>
        <a:lstStyle/>
        <a:p>
          <a:endParaRPr lang="en-GB" sz="1800">
            <a:latin typeface="Bahnschrift Light Condensed" panose="020B0502040204020203" pitchFamily="34" charset="0"/>
          </a:endParaRPr>
        </a:p>
      </dgm:t>
    </dgm:pt>
    <dgm:pt modelId="{239CC88E-1CCC-4A4B-9658-5719BABAF5BF}">
      <dgm:prSet custT="1"/>
      <dgm:spPr/>
      <dgm:t>
        <a:bodyPr/>
        <a:lstStyle/>
        <a:p>
          <a:r>
            <a:rPr lang="en-GB" sz="1800" dirty="0">
              <a:latin typeface="Bahnschrift Light Condensed" panose="020B0502040204020203" pitchFamily="34" charset="0"/>
              <a:cs typeface="Times New Roman" panose="02020603050405020304" pitchFamily="18" charset="0"/>
            </a:rPr>
            <a:t>Setting up of the Mauritius Africa Fintech Hub</a:t>
          </a:r>
        </a:p>
        <a:p>
          <a:r>
            <a:rPr lang="en-GB" sz="1800" dirty="0">
              <a:latin typeface="Bahnschrift Light Condensed" panose="020B0502040204020203" pitchFamily="34" charset="0"/>
              <a:cs typeface="Times New Roman" panose="02020603050405020304" pitchFamily="18" charset="0"/>
            </a:rPr>
            <a:t>A new sandbox framework will be introduced for development of proof of concepts and pilot exercises</a:t>
          </a:r>
        </a:p>
        <a:p>
          <a:r>
            <a:rPr lang="en-GB" sz="1800" dirty="0">
              <a:latin typeface="Bahnschrift Light Condensed" panose="020B0502040204020203" pitchFamily="34" charset="0"/>
              <a:cs typeface="Times New Roman" panose="02020603050405020304" pitchFamily="18" charset="0"/>
            </a:rPr>
            <a:t>Setting up of a Technical Committee to look into the development of fintech sector in Mauritius. (Regulatory and product development)</a:t>
          </a:r>
        </a:p>
      </dgm:t>
    </dgm:pt>
    <dgm:pt modelId="{66551D53-EC2F-4C79-84BF-AABBA5402235}" type="parTrans" cxnId="{904DCC5B-8478-4470-8B53-A5ADE73B6675}">
      <dgm:prSet/>
      <dgm:spPr/>
      <dgm:t>
        <a:bodyPr/>
        <a:lstStyle/>
        <a:p>
          <a:endParaRPr lang="en-GB" sz="1800">
            <a:latin typeface="Bahnschrift Light Condensed" panose="020B0502040204020203" pitchFamily="34" charset="0"/>
          </a:endParaRPr>
        </a:p>
      </dgm:t>
    </dgm:pt>
    <dgm:pt modelId="{3F21C768-072D-4B6E-A32E-043619FA814A}" type="sibTrans" cxnId="{904DCC5B-8478-4470-8B53-A5ADE73B6675}">
      <dgm:prSet/>
      <dgm:spPr/>
      <dgm:t>
        <a:bodyPr/>
        <a:lstStyle/>
        <a:p>
          <a:endParaRPr lang="en-GB" sz="1800">
            <a:latin typeface="Bahnschrift Light Condensed" panose="020B0502040204020203" pitchFamily="34" charset="0"/>
          </a:endParaRPr>
        </a:p>
      </dgm:t>
    </dgm:pt>
    <dgm:pt modelId="{840FBB05-5F11-432E-8597-7B2F53FB7912}">
      <dgm:prSet custT="1"/>
      <dgm:spPr/>
      <dgm:t>
        <a:bodyPr/>
        <a:lstStyle/>
        <a:p>
          <a:r>
            <a:rPr lang="en-GB" sz="1800" dirty="0">
              <a:latin typeface="Bahnschrift Light Condensed" panose="020B0502040204020203" pitchFamily="34" charset="0"/>
            </a:rPr>
            <a:t>National Payment Switch Act </a:t>
          </a:r>
        </a:p>
      </dgm:t>
    </dgm:pt>
    <dgm:pt modelId="{568518AC-8DDA-4ADC-AD5E-60B1291AB19C}" type="parTrans" cxnId="{E48B7687-F50E-418E-88DA-AA5768C4EF58}">
      <dgm:prSet/>
      <dgm:spPr/>
      <dgm:t>
        <a:bodyPr/>
        <a:lstStyle/>
        <a:p>
          <a:endParaRPr lang="en-GB" sz="1800">
            <a:latin typeface="Bahnschrift Light Condensed" panose="020B0502040204020203" pitchFamily="34" charset="0"/>
          </a:endParaRPr>
        </a:p>
      </dgm:t>
    </dgm:pt>
    <dgm:pt modelId="{E8872602-CFEF-4D54-A441-424954409D05}" type="sibTrans" cxnId="{E48B7687-F50E-418E-88DA-AA5768C4EF58}">
      <dgm:prSet/>
      <dgm:spPr/>
      <dgm:t>
        <a:bodyPr/>
        <a:lstStyle/>
        <a:p>
          <a:endParaRPr lang="en-GB" sz="1800">
            <a:latin typeface="Bahnschrift Light Condensed" panose="020B0502040204020203" pitchFamily="34" charset="0"/>
          </a:endParaRPr>
        </a:p>
      </dgm:t>
    </dgm:pt>
    <dgm:pt modelId="{AD287260-137A-4670-AE63-E0831E070849}">
      <dgm:prSet custT="1"/>
      <dgm:spPr/>
      <dgm:t>
        <a:bodyPr/>
        <a:lstStyle/>
        <a:p>
          <a:r>
            <a:rPr lang="en-GB" sz="1800">
              <a:latin typeface="Bahnschrift Light Condensed" panose="020B0502040204020203" pitchFamily="34" charset="0"/>
            </a:rPr>
            <a:t>Virtual Asset and Initial Token Offering Act 2022</a:t>
          </a:r>
          <a:endParaRPr lang="en-GB" sz="1800" dirty="0">
            <a:latin typeface="Bahnschrift Light Condensed" panose="020B0502040204020203" pitchFamily="34" charset="0"/>
          </a:endParaRPr>
        </a:p>
      </dgm:t>
    </dgm:pt>
    <dgm:pt modelId="{296110A5-C662-4572-AA44-48B93BD2C4DD}" type="parTrans" cxnId="{0B473AEB-E70E-4613-A9C0-A68D0ECB56E4}">
      <dgm:prSet/>
      <dgm:spPr/>
      <dgm:t>
        <a:bodyPr/>
        <a:lstStyle/>
        <a:p>
          <a:endParaRPr lang="en-GB" sz="1800">
            <a:latin typeface="Bahnschrift Light Condensed" panose="020B0502040204020203" pitchFamily="34" charset="0"/>
          </a:endParaRPr>
        </a:p>
      </dgm:t>
    </dgm:pt>
    <dgm:pt modelId="{D08506C0-1B93-4100-B444-F03675C37452}" type="sibTrans" cxnId="{0B473AEB-E70E-4613-A9C0-A68D0ECB56E4}">
      <dgm:prSet/>
      <dgm:spPr/>
      <dgm:t>
        <a:bodyPr/>
        <a:lstStyle/>
        <a:p>
          <a:endParaRPr lang="en-GB" sz="1800">
            <a:latin typeface="Bahnschrift Light Condensed" panose="020B0502040204020203" pitchFamily="34" charset="0"/>
          </a:endParaRPr>
        </a:p>
      </dgm:t>
    </dgm:pt>
    <dgm:pt modelId="{6FB4DB79-CAA4-47E6-9E04-C6B105635715}" type="pres">
      <dgm:prSet presAssocID="{10D81D63-FFC9-4273-83D4-9A5A0FD48D01}" presName="Name0" presStyleCnt="0">
        <dgm:presLayoutVars>
          <dgm:chMax val="7"/>
          <dgm:chPref val="7"/>
          <dgm:dir/>
          <dgm:animOne val="branch"/>
          <dgm:animLvl val="lvl"/>
        </dgm:presLayoutVars>
      </dgm:prSet>
      <dgm:spPr/>
    </dgm:pt>
    <dgm:pt modelId="{4621EE6F-5797-4DA2-9A17-C5F431E0CC54}" type="pres">
      <dgm:prSet presAssocID="{BE9554EC-3337-4E06-BE43-48347B40AEEB}" presName="ParentComposite" presStyleCnt="0"/>
      <dgm:spPr/>
    </dgm:pt>
    <dgm:pt modelId="{64161427-8027-4314-BF21-0EDF7D288DE6}" type="pres">
      <dgm:prSet presAssocID="{BE9554EC-3337-4E06-BE43-48347B40AEEB}" presName="Chord" presStyleLbl="bgShp" presStyleIdx="0" presStyleCnt="3"/>
      <dgm:spPr/>
    </dgm:pt>
    <dgm:pt modelId="{DFBFD926-F98A-45FA-84EA-CAE168F474EB}" type="pres">
      <dgm:prSet presAssocID="{BE9554EC-3337-4E06-BE43-48347B40AEEB}" presName="Pie" presStyleLbl="alignNode1" presStyleIdx="0" presStyleCnt="3"/>
      <dgm:spPr/>
    </dgm:pt>
    <dgm:pt modelId="{14D92210-70EC-484F-B5E4-DC07FC5A24E2}" type="pres">
      <dgm:prSet presAssocID="{BE9554EC-3337-4E06-BE43-48347B40AEEB}" presName="Parent" presStyleLbl="revTx" presStyleIdx="0" presStyleCnt="6">
        <dgm:presLayoutVars>
          <dgm:chMax val="1"/>
          <dgm:chPref val="1"/>
          <dgm:bulletEnabled val="1"/>
        </dgm:presLayoutVars>
      </dgm:prSet>
      <dgm:spPr/>
    </dgm:pt>
    <dgm:pt modelId="{98C2B69C-DC02-45C9-88B0-7EC62A8F634C}" type="pres">
      <dgm:prSet presAssocID="{E14F1D0E-7DE8-4C19-846A-AF45A251E012}" presName="negSibTrans" presStyleCnt="0"/>
      <dgm:spPr/>
    </dgm:pt>
    <dgm:pt modelId="{7EB9623B-36B7-4777-A268-BE03AE2F50B8}" type="pres">
      <dgm:prSet presAssocID="{BE9554EC-3337-4E06-BE43-48347B40AEEB}" presName="composite" presStyleCnt="0"/>
      <dgm:spPr/>
    </dgm:pt>
    <dgm:pt modelId="{7E7D8D8D-0E8B-48BE-A0EA-3DACDB6632D5}" type="pres">
      <dgm:prSet presAssocID="{BE9554EC-3337-4E06-BE43-48347B40AEEB}" presName="Child" presStyleLbl="revTx" presStyleIdx="1" presStyleCnt="6" custScaleX="137507">
        <dgm:presLayoutVars>
          <dgm:chMax val="0"/>
          <dgm:chPref val="0"/>
          <dgm:bulletEnabled val="1"/>
        </dgm:presLayoutVars>
      </dgm:prSet>
      <dgm:spPr/>
    </dgm:pt>
    <dgm:pt modelId="{787D1939-ADE1-4DBC-8D3E-8CC9037C684C}" type="pres">
      <dgm:prSet presAssocID="{77F0CA20-1CF3-4FBC-842D-4D46B43A6D3C}" presName="sibTrans" presStyleCnt="0"/>
      <dgm:spPr/>
    </dgm:pt>
    <dgm:pt modelId="{CED565EC-FC52-4371-81DD-A1824D3497B5}" type="pres">
      <dgm:prSet presAssocID="{AAA9D122-5D89-43E5-80B8-D285CDB9E1A7}" presName="ParentComposite" presStyleCnt="0"/>
      <dgm:spPr/>
    </dgm:pt>
    <dgm:pt modelId="{BDDFCCD0-EF04-4A57-9C32-3C5AAC6C8AE1}" type="pres">
      <dgm:prSet presAssocID="{AAA9D122-5D89-43E5-80B8-D285CDB9E1A7}" presName="Chord" presStyleLbl="bgShp" presStyleIdx="1" presStyleCnt="3"/>
      <dgm:spPr/>
    </dgm:pt>
    <dgm:pt modelId="{1016AD10-74A2-4934-B9F6-F5C68385D2D7}" type="pres">
      <dgm:prSet presAssocID="{AAA9D122-5D89-43E5-80B8-D285CDB9E1A7}" presName="Pie" presStyleLbl="alignNode1" presStyleIdx="1" presStyleCnt="3"/>
      <dgm:spPr/>
    </dgm:pt>
    <dgm:pt modelId="{0F17DE00-CC89-467D-98CC-69F3B3C6B52C}" type="pres">
      <dgm:prSet presAssocID="{AAA9D122-5D89-43E5-80B8-D285CDB9E1A7}" presName="Parent" presStyleLbl="revTx" presStyleIdx="2" presStyleCnt="6">
        <dgm:presLayoutVars>
          <dgm:chMax val="1"/>
          <dgm:chPref val="1"/>
          <dgm:bulletEnabled val="1"/>
        </dgm:presLayoutVars>
      </dgm:prSet>
      <dgm:spPr/>
    </dgm:pt>
    <dgm:pt modelId="{DD9165E7-8F04-4A72-AF3E-6278005BD1CE}" type="pres">
      <dgm:prSet presAssocID="{0962D87F-FA5D-4318-98A4-5AB8C45688C3}" presName="negSibTrans" presStyleCnt="0"/>
      <dgm:spPr/>
    </dgm:pt>
    <dgm:pt modelId="{05FDA525-564F-4FC8-ADA1-C9F914311331}" type="pres">
      <dgm:prSet presAssocID="{AAA9D122-5D89-43E5-80B8-D285CDB9E1A7}" presName="composite" presStyleCnt="0"/>
      <dgm:spPr/>
    </dgm:pt>
    <dgm:pt modelId="{16135232-AA84-4EA5-9841-67B821EC8312}" type="pres">
      <dgm:prSet presAssocID="{AAA9D122-5D89-43E5-80B8-D285CDB9E1A7}" presName="Child" presStyleLbl="revTx" presStyleIdx="3" presStyleCnt="6" custScaleX="137505">
        <dgm:presLayoutVars>
          <dgm:chMax val="0"/>
          <dgm:chPref val="0"/>
          <dgm:bulletEnabled val="1"/>
        </dgm:presLayoutVars>
      </dgm:prSet>
      <dgm:spPr/>
    </dgm:pt>
    <dgm:pt modelId="{068259CC-FB19-41FE-9B1B-681F44351376}" type="pres">
      <dgm:prSet presAssocID="{777F2248-9A4D-4CF7-8115-C723DD72E2F0}" presName="sibTrans" presStyleCnt="0"/>
      <dgm:spPr/>
    </dgm:pt>
    <dgm:pt modelId="{2626F652-276D-4062-9694-5CCBEA2C86EE}" type="pres">
      <dgm:prSet presAssocID="{252E7612-19C2-456D-A990-8E64820C684A}" presName="ParentComposite" presStyleCnt="0"/>
      <dgm:spPr/>
    </dgm:pt>
    <dgm:pt modelId="{E675688D-11D9-4B50-AE23-9CAF8DD42580}" type="pres">
      <dgm:prSet presAssocID="{252E7612-19C2-456D-A990-8E64820C684A}" presName="Chord" presStyleLbl="bgShp" presStyleIdx="2" presStyleCnt="3"/>
      <dgm:spPr/>
    </dgm:pt>
    <dgm:pt modelId="{464E48C4-A1D3-4689-88B7-30DD1934C052}" type="pres">
      <dgm:prSet presAssocID="{252E7612-19C2-456D-A990-8E64820C684A}" presName="Pie" presStyleLbl="alignNode1" presStyleIdx="2" presStyleCnt="3"/>
      <dgm:spPr/>
    </dgm:pt>
    <dgm:pt modelId="{F38953C9-EB85-4FCB-955B-70CBED0F5F6E}" type="pres">
      <dgm:prSet presAssocID="{252E7612-19C2-456D-A990-8E64820C684A}" presName="Parent" presStyleLbl="revTx" presStyleIdx="4" presStyleCnt="6">
        <dgm:presLayoutVars>
          <dgm:chMax val="1"/>
          <dgm:chPref val="1"/>
          <dgm:bulletEnabled val="1"/>
        </dgm:presLayoutVars>
      </dgm:prSet>
      <dgm:spPr/>
    </dgm:pt>
    <dgm:pt modelId="{8A8FE676-2CAA-4C0F-BE03-6C58026750A8}" type="pres">
      <dgm:prSet presAssocID="{D94F8D6E-C7B0-4D02-9C5E-8CB07D0B734A}" presName="negSibTrans" presStyleCnt="0"/>
      <dgm:spPr/>
    </dgm:pt>
    <dgm:pt modelId="{E6AEDFB1-3CE9-4611-9E93-FFCC1DB6A772}" type="pres">
      <dgm:prSet presAssocID="{252E7612-19C2-456D-A990-8E64820C684A}" presName="composite" presStyleCnt="0"/>
      <dgm:spPr/>
    </dgm:pt>
    <dgm:pt modelId="{AA94416F-3FCB-4C7B-B653-2F936E477271}" type="pres">
      <dgm:prSet presAssocID="{252E7612-19C2-456D-A990-8E64820C684A}" presName="Child" presStyleLbl="revTx" presStyleIdx="5" presStyleCnt="6" custScaleX="94741">
        <dgm:presLayoutVars>
          <dgm:chMax val="0"/>
          <dgm:chPref val="0"/>
          <dgm:bulletEnabled val="1"/>
        </dgm:presLayoutVars>
      </dgm:prSet>
      <dgm:spPr/>
    </dgm:pt>
  </dgm:ptLst>
  <dgm:cxnLst>
    <dgm:cxn modelId="{38FD7532-A61C-4BCD-826E-F1F7F736B294}" type="presOf" srcId="{239CC88E-1CCC-4A4B-9658-5719BABAF5BF}" destId="{16135232-AA84-4EA5-9841-67B821EC8312}" srcOrd="0" destOrd="1" presId="urn:microsoft.com/office/officeart/2009/3/layout/PieProcess"/>
    <dgm:cxn modelId="{1A872333-E31B-435D-A131-7B85D62BA4C2}" type="presOf" srcId="{AAA9D122-5D89-43E5-80B8-D285CDB9E1A7}" destId="{0F17DE00-CC89-467D-98CC-69F3B3C6B52C}" srcOrd="0" destOrd="0" presId="urn:microsoft.com/office/officeart/2009/3/layout/PieProcess"/>
    <dgm:cxn modelId="{8CE9073D-51D2-484D-A031-142C6DD9E84D}" type="presOf" srcId="{B214D0F1-13D4-4976-9678-A30848B427C6}" destId="{16135232-AA84-4EA5-9841-67B821EC8312}" srcOrd="0" destOrd="2" presId="urn:microsoft.com/office/officeart/2009/3/layout/PieProcess"/>
    <dgm:cxn modelId="{904DCC5B-8478-4470-8B53-A5ADE73B6675}" srcId="{AAA9D122-5D89-43E5-80B8-D285CDB9E1A7}" destId="{239CC88E-1CCC-4A4B-9658-5719BABAF5BF}" srcOrd="1" destOrd="0" parTransId="{66551D53-EC2F-4C79-84BF-AABBA5402235}" sibTransId="{3F21C768-072D-4B6E-A32E-043619FA814A}"/>
    <dgm:cxn modelId="{0E3D6A5D-09D1-4ABB-94E7-E69267A787BD}" srcId="{AAA9D122-5D89-43E5-80B8-D285CDB9E1A7}" destId="{B214D0F1-13D4-4976-9678-A30848B427C6}" srcOrd="2" destOrd="0" parTransId="{35DBB94B-5C9E-4B1E-B1A1-2F714DF75B8C}" sibTransId="{C8F10B70-4554-4F43-911A-3906201E7A93}"/>
    <dgm:cxn modelId="{56923548-8D68-483C-95C1-C905C8781568}" srcId="{AAA9D122-5D89-43E5-80B8-D285CDB9E1A7}" destId="{8AF1C8C5-FB76-4046-BC4E-FE1C38D3E16C}" srcOrd="0" destOrd="0" parTransId="{B7E9CD12-6455-4547-A2D7-9565A555FAB8}" sibTransId="{0962D87F-FA5D-4318-98A4-5AB8C45688C3}"/>
    <dgm:cxn modelId="{BAE24972-BB27-4C84-8F71-20C4630220B5}" type="presOf" srcId="{AD287260-137A-4670-AE63-E0831E070849}" destId="{AA94416F-3FCB-4C7B-B653-2F936E477271}" srcOrd="0" destOrd="2" presId="urn:microsoft.com/office/officeart/2009/3/layout/PieProcess"/>
    <dgm:cxn modelId="{B7078552-11E2-4393-9D50-8C6129BA4992}" type="presOf" srcId="{8B4B9742-4B86-4523-A9D6-E9F705D2169F}" destId="{7E7D8D8D-0E8B-48BE-A0EA-3DACDB6632D5}" srcOrd="0" destOrd="1" presId="urn:microsoft.com/office/officeart/2009/3/layout/PieProcess"/>
    <dgm:cxn modelId="{5BC0FF53-3B22-4122-BDCE-BF91CF7D5958}" type="presOf" srcId="{252E7612-19C2-456D-A990-8E64820C684A}" destId="{F38953C9-EB85-4FCB-955B-70CBED0F5F6E}" srcOrd="0" destOrd="0" presId="urn:microsoft.com/office/officeart/2009/3/layout/PieProcess"/>
    <dgm:cxn modelId="{CB1F5855-C045-4944-8A07-35315B37170F}" type="presOf" srcId="{840FBB05-5F11-432E-8597-7B2F53FB7912}" destId="{AA94416F-3FCB-4C7B-B653-2F936E477271}" srcOrd="0" destOrd="1" presId="urn:microsoft.com/office/officeart/2009/3/layout/PieProcess"/>
    <dgm:cxn modelId="{F2FCDB84-C837-448E-9A75-E45A1DF8D80B}" srcId="{BE9554EC-3337-4E06-BE43-48347B40AEEB}" destId="{309136A1-4B8D-4921-B55E-74C403CC854C}" srcOrd="0" destOrd="0" parTransId="{03578B8D-168F-459E-9D57-115EA2320DBD}" sibTransId="{E14F1D0E-7DE8-4C19-846A-AF45A251E012}"/>
    <dgm:cxn modelId="{802F8186-39C0-4F9B-8D87-6EEB9CCA45BA}" srcId="{252E7612-19C2-456D-A990-8E64820C684A}" destId="{C9E67420-4877-4D35-B9C7-F8CD56B560CF}" srcOrd="0" destOrd="0" parTransId="{948F5C00-6513-4294-8B94-5925B74C75F9}" sibTransId="{D94F8D6E-C7B0-4D02-9C5E-8CB07D0B734A}"/>
    <dgm:cxn modelId="{E48B7687-F50E-418E-88DA-AA5768C4EF58}" srcId="{252E7612-19C2-456D-A990-8E64820C684A}" destId="{840FBB05-5F11-432E-8597-7B2F53FB7912}" srcOrd="1" destOrd="0" parTransId="{568518AC-8DDA-4ADC-AD5E-60B1291AB19C}" sibTransId="{E8872602-CFEF-4D54-A441-424954409D05}"/>
    <dgm:cxn modelId="{D7C74796-648C-4053-902D-2A3FE059F80C}" type="presOf" srcId="{10D81D63-FFC9-4273-83D4-9A5A0FD48D01}" destId="{6FB4DB79-CAA4-47E6-9E04-C6B105635715}" srcOrd="0" destOrd="0" presId="urn:microsoft.com/office/officeart/2009/3/layout/PieProcess"/>
    <dgm:cxn modelId="{F7CCEB9D-5E27-45BE-84E1-F5E122E83A51}" type="presOf" srcId="{BE9554EC-3337-4E06-BE43-48347B40AEEB}" destId="{14D92210-70EC-484F-B5E4-DC07FC5A24E2}" srcOrd="0" destOrd="0" presId="urn:microsoft.com/office/officeart/2009/3/layout/PieProcess"/>
    <dgm:cxn modelId="{295A6EA6-FF44-4E93-A6D7-097CB4F208A2}" srcId="{10D81D63-FFC9-4273-83D4-9A5A0FD48D01}" destId="{252E7612-19C2-456D-A990-8E64820C684A}" srcOrd="2" destOrd="0" parTransId="{15A4D4B1-0A2B-471B-8FAD-2C80F389F9C6}" sibTransId="{F8C366E5-38BB-4B8E-BF75-54DBA3136359}"/>
    <dgm:cxn modelId="{9F15BAA6-5224-4E54-B171-5351E3F6D6AC}" type="presOf" srcId="{309136A1-4B8D-4921-B55E-74C403CC854C}" destId="{7E7D8D8D-0E8B-48BE-A0EA-3DACDB6632D5}" srcOrd="0" destOrd="0" presId="urn:microsoft.com/office/officeart/2009/3/layout/PieProcess"/>
    <dgm:cxn modelId="{0380FBAC-5E21-4192-8D6D-FE0BB6FCA0E5}" type="presOf" srcId="{8AF1C8C5-FB76-4046-BC4E-FE1C38D3E16C}" destId="{16135232-AA84-4EA5-9841-67B821EC8312}" srcOrd="0" destOrd="0" presId="urn:microsoft.com/office/officeart/2009/3/layout/PieProcess"/>
    <dgm:cxn modelId="{9B677DD2-95DD-4E63-AD5C-784F897E7BF2}" srcId="{10D81D63-FFC9-4273-83D4-9A5A0FD48D01}" destId="{AAA9D122-5D89-43E5-80B8-D285CDB9E1A7}" srcOrd="1" destOrd="0" parTransId="{1C371A15-A548-452B-86AA-57F655314F0F}" sibTransId="{777F2248-9A4D-4CF7-8115-C723DD72E2F0}"/>
    <dgm:cxn modelId="{814847E2-4427-4A14-B6EA-E4C21728BF13}" type="presOf" srcId="{C9E67420-4877-4D35-B9C7-F8CD56B560CF}" destId="{AA94416F-3FCB-4C7B-B653-2F936E477271}" srcOrd="0" destOrd="0" presId="urn:microsoft.com/office/officeart/2009/3/layout/PieProcess"/>
    <dgm:cxn modelId="{3A1650E4-7CCE-4B13-AFC0-EEE5BC53B564}" srcId="{BE9554EC-3337-4E06-BE43-48347B40AEEB}" destId="{8B4B9742-4B86-4523-A9D6-E9F705D2169F}" srcOrd="1" destOrd="0" parTransId="{88381C8F-55DE-4B4A-9F4E-79E367770930}" sibTransId="{01C5047A-82B1-49D4-B355-311C9533805A}"/>
    <dgm:cxn modelId="{0B473AEB-E70E-4613-A9C0-A68D0ECB56E4}" srcId="{252E7612-19C2-456D-A990-8E64820C684A}" destId="{AD287260-137A-4670-AE63-E0831E070849}" srcOrd="2" destOrd="0" parTransId="{296110A5-C662-4572-AA44-48B93BD2C4DD}" sibTransId="{D08506C0-1B93-4100-B444-F03675C37452}"/>
    <dgm:cxn modelId="{45FD5BFF-CECA-477C-8B04-3FCC0292B48E}" srcId="{10D81D63-FFC9-4273-83D4-9A5A0FD48D01}" destId="{BE9554EC-3337-4E06-BE43-48347B40AEEB}" srcOrd="0" destOrd="0" parTransId="{38EFE6E8-B6F5-42AB-862A-6EAE8D94198D}" sibTransId="{77F0CA20-1CF3-4FBC-842D-4D46B43A6D3C}"/>
    <dgm:cxn modelId="{D2C1CC64-EEDA-4DE3-8AC4-75C7230AD9B3}" type="presParOf" srcId="{6FB4DB79-CAA4-47E6-9E04-C6B105635715}" destId="{4621EE6F-5797-4DA2-9A17-C5F431E0CC54}" srcOrd="0" destOrd="0" presId="urn:microsoft.com/office/officeart/2009/3/layout/PieProcess"/>
    <dgm:cxn modelId="{7A0C3A15-D90A-479A-B072-27FC09CA77F5}" type="presParOf" srcId="{4621EE6F-5797-4DA2-9A17-C5F431E0CC54}" destId="{64161427-8027-4314-BF21-0EDF7D288DE6}" srcOrd="0" destOrd="0" presId="urn:microsoft.com/office/officeart/2009/3/layout/PieProcess"/>
    <dgm:cxn modelId="{8EDDE77D-C78E-496A-901C-A64600EE7E7F}" type="presParOf" srcId="{4621EE6F-5797-4DA2-9A17-C5F431E0CC54}" destId="{DFBFD926-F98A-45FA-84EA-CAE168F474EB}" srcOrd="1" destOrd="0" presId="urn:microsoft.com/office/officeart/2009/3/layout/PieProcess"/>
    <dgm:cxn modelId="{F2F409BB-5B3B-4AF9-902E-9E89A035BF7C}" type="presParOf" srcId="{4621EE6F-5797-4DA2-9A17-C5F431E0CC54}" destId="{14D92210-70EC-484F-B5E4-DC07FC5A24E2}" srcOrd="2" destOrd="0" presId="urn:microsoft.com/office/officeart/2009/3/layout/PieProcess"/>
    <dgm:cxn modelId="{B8CEF3B7-5C14-4945-8D46-F9C8E4538F0D}" type="presParOf" srcId="{6FB4DB79-CAA4-47E6-9E04-C6B105635715}" destId="{98C2B69C-DC02-45C9-88B0-7EC62A8F634C}" srcOrd="1" destOrd="0" presId="urn:microsoft.com/office/officeart/2009/3/layout/PieProcess"/>
    <dgm:cxn modelId="{48835D27-2F4D-44B9-8091-A64625AEB53F}" type="presParOf" srcId="{6FB4DB79-CAA4-47E6-9E04-C6B105635715}" destId="{7EB9623B-36B7-4777-A268-BE03AE2F50B8}" srcOrd="2" destOrd="0" presId="urn:microsoft.com/office/officeart/2009/3/layout/PieProcess"/>
    <dgm:cxn modelId="{D0E60F78-7EAF-4455-968E-E3B1B805F1E4}" type="presParOf" srcId="{7EB9623B-36B7-4777-A268-BE03AE2F50B8}" destId="{7E7D8D8D-0E8B-48BE-A0EA-3DACDB6632D5}" srcOrd="0" destOrd="0" presId="urn:microsoft.com/office/officeart/2009/3/layout/PieProcess"/>
    <dgm:cxn modelId="{99705445-D095-4F0E-B47F-704635438AC2}" type="presParOf" srcId="{6FB4DB79-CAA4-47E6-9E04-C6B105635715}" destId="{787D1939-ADE1-4DBC-8D3E-8CC9037C684C}" srcOrd="3" destOrd="0" presId="urn:microsoft.com/office/officeart/2009/3/layout/PieProcess"/>
    <dgm:cxn modelId="{05F66ED7-0271-455D-BE17-EF624184F4DA}" type="presParOf" srcId="{6FB4DB79-CAA4-47E6-9E04-C6B105635715}" destId="{CED565EC-FC52-4371-81DD-A1824D3497B5}" srcOrd="4" destOrd="0" presId="urn:microsoft.com/office/officeart/2009/3/layout/PieProcess"/>
    <dgm:cxn modelId="{5504715C-0EE4-4DBF-BDA2-CDE0D6826664}" type="presParOf" srcId="{CED565EC-FC52-4371-81DD-A1824D3497B5}" destId="{BDDFCCD0-EF04-4A57-9C32-3C5AAC6C8AE1}" srcOrd="0" destOrd="0" presId="urn:microsoft.com/office/officeart/2009/3/layout/PieProcess"/>
    <dgm:cxn modelId="{5DD859B6-5E1E-42EB-BCC7-FE1F6613CC14}" type="presParOf" srcId="{CED565EC-FC52-4371-81DD-A1824D3497B5}" destId="{1016AD10-74A2-4934-B9F6-F5C68385D2D7}" srcOrd="1" destOrd="0" presId="urn:microsoft.com/office/officeart/2009/3/layout/PieProcess"/>
    <dgm:cxn modelId="{26518E5E-17A1-4A06-8E6C-46205026AB6F}" type="presParOf" srcId="{CED565EC-FC52-4371-81DD-A1824D3497B5}" destId="{0F17DE00-CC89-467D-98CC-69F3B3C6B52C}" srcOrd="2" destOrd="0" presId="urn:microsoft.com/office/officeart/2009/3/layout/PieProcess"/>
    <dgm:cxn modelId="{3F8275C1-CAF0-49E0-BF43-92305F90D4FD}" type="presParOf" srcId="{6FB4DB79-CAA4-47E6-9E04-C6B105635715}" destId="{DD9165E7-8F04-4A72-AF3E-6278005BD1CE}" srcOrd="5" destOrd="0" presId="urn:microsoft.com/office/officeart/2009/3/layout/PieProcess"/>
    <dgm:cxn modelId="{EEBB2711-D60B-45D6-9971-E42217D0A676}" type="presParOf" srcId="{6FB4DB79-CAA4-47E6-9E04-C6B105635715}" destId="{05FDA525-564F-4FC8-ADA1-C9F914311331}" srcOrd="6" destOrd="0" presId="urn:microsoft.com/office/officeart/2009/3/layout/PieProcess"/>
    <dgm:cxn modelId="{38A0B45C-01A6-4DA5-BBD1-CA6945FE93F6}" type="presParOf" srcId="{05FDA525-564F-4FC8-ADA1-C9F914311331}" destId="{16135232-AA84-4EA5-9841-67B821EC8312}" srcOrd="0" destOrd="0" presId="urn:microsoft.com/office/officeart/2009/3/layout/PieProcess"/>
    <dgm:cxn modelId="{3DE079B1-708B-4A3A-BF0C-B211253387F4}" type="presParOf" srcId="{6FB4DB79-CAA4-47E6-9E04-C6B105635715}" destId="{068259CC-FB19-41FE-9B1B-681F44351376}" srcOrd="7" destOrd="0" presId="urn:microsoft.com/office/officeart/2009/3/layout/PieProcess"/>
    <dgm:cxn modelId="{4C89143A-63CC-42C0-813B-B417F24D2C16}" type="presParOf" srcId="{6FB4DB79-CAA4-47E6-9E04-C6B105635715}" destId="{2626F652-276D-4062-9694-5CCBEA2C86EE}" srcOrd="8" destOrd="0" presId="urn:microsoft.com/office/officeart/2009/3/layout/PieProcess"/>
    <dgm:cxn modelId="{C4FD2F70-1879-4EA2-BF12-66122319F5EA}" type="presParOf" srcId="{2626F652-276D-4062-9694-5CCBEA2C86EE}" destId="{E675688D-11D9-4B50-AE23-9CAF8DD42580}" srcOrd="0" destOrd="0" presId="urn:microsoft.com/office/officeart/2009/3/layout/PieProcess"/>
    <dgm:cxn modelId="{B7200B00-01A8-4BFD-B914-874B3ACECF0F}" type="presParOf" srcId="{2626F652-276D-4062-9694-5CCBEA2C86EE}" destId="{464E48C4-A1D3-4689-88B7-30DD1934C052}" srcOrd="1" destOrd="0" presId="urn:microsoft.com/office/officeart/2009/3/layout/PieProcess"/>
    <dgm:cxn modelId="{1C45F290-3BE0-42FE-AD71-A187508A7D63}" type="presParOf" srcId="{2626F652-276D-4062-9694-5CCBEA2C86EE}" destId="{F38953C9-EB85-4FCB-955B-70CBED0F5F6E}" srcOrd="2" destOrd="0" presId="urn:microsoft.com/office/officeart/2009/3/layout/PieProcess"/>
    <dgm:cxn modelId="{A9E74A54-C639-403E-BE42-62DED95F9118}" type="presParOf" srcId="{6FB4DB79-CAA4-47E6-9E04-C6B105635715}" destId="{8A8FE676-2CAA-4C0F-BE03-6C58026750A8}" srcOrd="9" destOrd="0" presId="urn:microsoft.com/office/officeart/2009/3/layout/PieProcess"/>
    <dgm:cxn modelId="{EF080E35-B420-4664-AAB7-5A1ACE6E9206}" type="presParOf" srcId="{6FB4DB79-CAA4-47E6-9E04-C6B105635715}" destId="{E6AEDFB1-3CE9-4611-9E93-FFCC1DB6A772}" srcOrd="10" destOrd="0" presId="urn:microsoft.com/office/officeart/2009/3/layout/PieProcess"/>
    <dgm:cxn modelId="{D0883AB5-3CDA-4B65-8BE7-12C11CDA0582}" type="presParOf" srcId="{E6AEDFB1-3CE9-4611-9E93-FFCC1DB6A772}" destId="{AA94416F-3FCB-4C7B-B653-2F936E477271}"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ED9CDC-3F7C-4265-AD2C-0E89A8A0E9BB}"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00852A6D-5153-4BD7-ADAA-F0A0449C12EB}">
      <dgm:prSet phldrT="[Text]" custT="1"/>
      <dgm:spPr/>
      <dgm:t>
        <a:bodyPr/>
        <a:lstStyle/>
        <a:p>
          <a:r>
            <a:rPr lang="en-GB" sz="2000" dirty="0">
              <a:latin typeface="Bahnschrift Light SemiCondensed" panose="020B0502040204020203" pitchFamily="34" charset="0"/>
            </a:rPr>
            <a:t>Institution/Framework </a:t>
          </a:r>
        </a:p>
      </dgm:t>
    </dgm:pt>
    <dgm:pt modelId="{8853F092-A98C-437C-B11C-96D757EEA18D}" type="parTrans" cxnId="{A96590FD-3C40-45D2-95CD-843C155D5ED8}">
      <dgm:prSet/>
      <dgm:spPr/>
      <dgm:t>
        <a:bodyPr/>
        <a:lstStyle/>
        <a:p>
          <a:endParaRPr lang="en-GB">
            <a:latin typeface="Bahnschrift Light SemiCondensed" panose="020B0502040204020203" pitchFamily="34" charset="0"/>
          </a:endParaRPr>
        </a:p>
      </dgm:t>
    </dgm:pt>
    <dgm:pt modelId="{3D88671D-610C-4F9C-B410-529E1AE8AFFD}" type="sibTrans" cxnId="{A96590FD-3C40-45D2-95CD-843C155D5ED8}">
      <dgm:prSet/>
      <dgm:spPr/>
      <dgm:t>
        <a:bodyPr/>
        <a:lstStyle/>
        <a:p>
          <a:endParaRPr lang="en-GB">
            <a:latin typeface="Bahnschrift Light SemiCondensed" panose="020B0502040204020203" pitchFamily="34" charset="0"/>
          </a:endParaRPr>
        </a:p>
      </dgm:t>
    </dgm:pt>
    <dgm:pt modelId="{2B51DE97-E264-4646-BF16-E8B3B97F8C81}">
      <dgm:prSet phldrT="[Text]" custT="1"/>
      <dgm:spPr/>
      <dgm:t>
        <a:bodyPr/>
        <a:lstStyle/>
        <a:p>
          <a:r>
            <a:rPr lang="en-GB" sz="1800" dirty="0">
              <a:latin typeface="Bahnschrift Light SemiCondensed" panose="020B0502040204020203" pitchFamily="34" charset="0"/>
            </a:rPr>
            <a:t>Digital Banking Guidelines</a:t>
          </a:r>
        </a:p>
      </dgm:t>
    </dgm:pt>
    <dgm:pt modelId="{54A7F349-4F2D-4FF2-9E5E-14458DCF7A6A}" type="parTrans" cxnId="{28CA3A9E-0C42-496C-9390-785E383ED2A2}">
      <dgm:prSet/>
      <dgm:spPr/>
      <dgm:t>
        <a:bodyPr/>
        <a:lstStyle/>
        <a:p>
          <a:endParaRPr lang="en-GB">
            <a:latin typeface="Bahnschrift Light SemiCondensed" panose="020B0502040204020203" pitchFamily="34" charset="0"/>
          </a:endParaRPr>
        </a:p>
      </dgm:t>
    </dgm:pt>
    <dgm:pt modelId="{9818AADA-4838-45DA-825B-E6B146B45839}" type="sibTrans" cxnId="{28CA3A9E-0C42-496C-9390-785E383ED2A2}">
      <dgm:prSet/>
      <dgm:spPr/>
      <dgm:t>
        <a:bodyPr/>
        <a:lstStyle/>
        <a:p>
          <a:endParaRPr lang="en-GB">
            <a:latin typeface="Bahnschrift Light SemiCondensed" panose="020B0502040204020203" pitchFamily="34" charset="0"/>
          </a:endParaRPr>
        </a:p>
      </dgm:t>
    </dgm:pt>
    <dgm:pt modelId="{721DA79A-4DFF-4C64-BD5F-BAA916C4B3D0}">
      <dgm:prSet phldrT="[Text]" custT="1"/>
      <dgm:spPr/>
      <dgm:t>
        <a:bodyPr/>
        <a:lstStyle/>
        <a:p>
          <a:r>
            <a:rPr lang="en-GB" sz="2000" dirty="0">
              <a:latin typeface="Bahnschrift Light SemiCondensed" panose="020B0502040204020203" pitchFamily="34" charset="0"/>
            </a:rPr>
            <a:t>Products </a:t>
          </a:r>
        </a:p>
      </dgm:t>
    </dgm:pt>
    <dgm:pt modelId="{4A5DBAAE-9A0B-49A0-91C5-819C75CA1461}" type="parTrans" cxnId="{F9AFCBA1-A6CC-48B8-A9D4-8C8DDACEECB3}">
      <dgm:prSet/>
      <dgm:spPr/>
      <dgm:t>
        <a:bodyPr/>
        <a:lstStyle/>
        <a:p>
          <a:endParaRPr lang="en-GB">
            <a:latin typeface="Bahnschrift Light SemiCondensed" panose="020B0502040204020203" pitchFamily="34" charset="0"/>
          </a:endParaRPr>
        </a:p>
      </dgm:t>
    </dgm:pt>
    <dgm:pt modelId="{0ADE8A81-29AC-4071-856A-0E59F542BE23}" type="sibTrans" cxnId="{F9AFCBA1-A6CC-48B8-A9D4-8C8DDACEECB3}">
      <dgm:prSet/>
      <dgm:spPr/>
      <dgm:t>
        <a:bodyPr/>
        <a:lstStyle/>
        <a:p>
          <a:endParaRPr lang="en-GB">
            <a:latin typeface="Bahnschrift Light SemiCondensed" panose="020B0502040204020203" pitchFamily="34" charset="0"/>
          </a:endParaRPr>
        </a:p>
      </dgm:t>
    </dgm:pt>
    <dgm:pt modelId="{4076EE28-D4E5-4D02-8FD8-1F23F1CC1FAA}">
      <dgm:prSet phldrT="[Text]" custT="1"/>
      <dgm:spPr/>
      <dgm:t>
        <a:bodyPr/>
        <a:lstStyle/>
        <a:p>
          <a:pPr algn="just"/>
          <a:r>
            <a:rPr lang="en-GB" sz="1800" b="1" i="0" dirty="0">
              <a:latin typeface="Bahnschrift Light SemiCondensed" panose="020B0502040204020203" pitchFamily="34" charset="0"/>
            </a:rPr>
            <a:t>Mobile Banking Apps:  </a:t>
          </a:r>
          <a:r>
            <a:rPr lang="en-GB" sz="1800" b="0" i="0" dirty="0">
              <a:latin typeface="Bahnschrift Light SemiCondensed" panose="020B0502040204020203" pitchFamily="34" charset="0"/>
            </a:rPr>
            <a:t>MCB </a:t>
          </a:r>
          <a:r>
            <a:rPr lang="en-GB" sz="1800" b="0" i="0" dirty="0" err="1">
              <a:latin typeface="Bahnschrift Light SemiCondensed" panose="020B0502040204020203" pitchFamily="34" charset="0"/>
            </a:rPr>
            <a:t>JuicePro</a:t>
          </a:r>
          <a:r>
            <a:rPr lang="en-GB" sz="1800" b="0" i="0" dirty="0">
              <a:latin typeface="Bahnschrift Light SemiCondensed" panose="020B0502040204020203" pitchFamily="34" charset="0"/>
            </a:rPr>
            <a:t>, SBM Mobile Banking, Pop, Absa Mauritius, </a:t>
          </a:r>
          <a:r>
            <a:rPr lang="en-GB" sz="1800" b="0" i="0" dirty="0" err="1">
              <a:latin typeface="Bahnschrift Light SemiCondensed" panose="020B0502040204020203" pitchFamily="34" charset="0"/>
            </a:rPr>
            <a:t>Yono</a:t>
          </a:r>
          <a:r>
            <a:rPr lang="en-GB" sz="1800" b="0" i="0" dirty="0">
              <a:latin typeface="Bahnschrift Light SemiCondensed" panose="020B0502040204020203" pitchFamily="34" charset="0"/>
            </a:rPr>
            <a:t> SBI Mauritius, </a:t>
          </a:r>
          <a:r>
            <a:rPr lang="en-GB" sz="1800" b="0" i="0" dirty="0" err="1">
              <a:latin typeface="Bahnschrift Light SemiCondensed" panose="020B0502040204020203" pitchFamily="34" charset="0"/>
            </a:rPr>
            <a:t>MauBank</a:t>
          </a:r>
          <a:r>
            <a:rPr lang="en-GB" sz="1800" b="0" i="0" dirty="0">
              <a:latin typeface="Bahnschrift Light SemiCondensed" panose="020B0502040204020203" pitchFamily="34" charset="0"/>
            </a:rPr>
            <a:t> </a:t>
          </a:r>
          <a:r>
            <a:rPr lang="en-GB" sz="1800" b="0" i="0" dirty="0" err="1">
              <a:latin typeface="Bahnschrift Light SemiCondensed" panose="020B0502040204020203" pitchFamily="34" charset="0"/>
            </a:rPr>
            <a:t>WithMe</a:t>
          </a:r>
          <a:r>
            <a:rPr lang="en-GB" sz="1800" b="0" i="0" dirty="0">
              <a:latin typeface="Bahnschrift Light SemiCondensed" panose="020B0502040204020203" pitchFamily="34" charset="0"/>
            </a:rPr>
            <a:t>, M-Connect Plus Mauritius, BCP Bank Mauritius Direct Mobile</a:t>
          </a:r>
          <a:endParaRPr lang="en-GB" sz="1800" i="0" dirty="0">
            <a:latin typeface="Bahnschrift Light SemiCondensed" panose="020B0502040204020203" pitchFamily="34" charset="0"/>
          </a:endParaRPr>
        </a:p>
      </dgm:t>
    </dgm:pt>
    <dgm:pt modelId="{951B47A3-5E4F-4F65-86B8-D18E656C6469}" type="parTrans" cxnId="{798F5E4F-2CD3-4965-A0A5-93D265EB9EDF}">
      <dgm:prSet/>
      <dgm:spPr/>
      <dgm:t>
        <a:bodyPr/>
        <a:lstStyle/>
        <a:p>
          <a:endParaRPr lang="en-GB">
            <a:latin typeface="Bahnschrift Light SemiCondensed" panose="020B0502040204020203" pitchFamily="34" charset="0"/>
          </a:endParaRPr>
        </a:p>
      </dgm:t>
    </dgm:pt>
    <dgm:pt modelId="{AED93B6F-6538-4844-BB93-600DFF7778A1}" type="sibTrans" cxnId="{798F5E4F-2CD3-4965-A0A5-93D265EB9EDF}">
      <dgm:prSet/>
      <dgm:spPr/>
      <dgm:t>
        <a:bodyPr/>
        <a:lstStyle/>
        <a:p>
          <a:endParaRPr lang="en-GB">
            <a:latin typeface="Bahnschrift Light SemiCondensed" panose="020B0502040204020203" pitchFamily="34" charset="0"/>
          </a:endParaRPr>
        </a:p>
      </dgm:t>
    </dgm:pt>
    <dgm:pt modelId="{E939BCB7-554D-4CE5-A498-A36108A89A1B}">
      <dgm:prSet phldrT="[Text]" custT="1"/>
      <dgm:spPr/>
      <dgm:t>
        <a:bodyPr/>
        <a:lstStyle/>
        <a:p>
          <a:pPr algn="l"/>
          <a:r>
            <a:rPr lang="en-US" sz="1800" dirty="0">
              <a:latin typeface="Bahnschrift Light SemiCondensed" panose="020B0502040204020203" pitchFamily="34" charset="0"/>
            </a:rPr>
            <a:t>Setting up the Mauritius Central Automated Switch (</a:t>
          </a:r>
          <a:r>
            <a:rPr lang="en-US" sz="1800" dirty="0" err="1">
              <a:latin typeface="Bahnschrift Light SemiCondensed" panose="020B0502040204020203" pitchFamily="34" charset="0"/>
            </a:rPr>
            <a:t>MauCAS</a:t>
          </a:r>
          <a:r>
            <a:rPr lang="en-US" sz="1800" dirty="0">
              <a:latin typeface="Bahnschrift Light SemiCondensed" panose="020B0502040204020203" pitchFamily="34" charset="0"/>
            </a:rPr>
            <a:t>)</a:t>
          </a:r>
          <a:endParaRPr lang="en-GB" sz="1800" dirty="0">
            <a:latin typeface="Bahnschrift Light SemiCondensed" panose="020B0502040204020203" pitchFamily="34" charset="0"/>
          </a:endParaRPr>
        </a:p>
      </dgm:t>
    </dgm:pt>
    <dgm:pt modelId="{FB97A0FF-DC1D-43F4-BC47-CF88C77D520A}" type="parTrans" cxnId="{9FEA19A5-EDFA-43D1-A891-671042A5657A}">
      <dgm:prSet/>
      <dgm:spPr/>
      <dgm:t>
        <a:bodyPr/>
        <a:lstStyle/>
        <a:p>
          <a:endParaRPr lang="en-GB">
            <a:latin typeface="Bahnschrift Light SemiCondensed" panose="020B0502040204020203" pitchFamily="34" charset="0"/>
          </a:endParaRPr>
        </a:p>
      </dgm:t>
    </dgm:pt>
    <dgm:pt modelId="{BE41867C-F524-4E49-B81D-A09E4ABEC7A8}" type="sibTrans" cxnId="{9FEA19A5-EDFA-43D1-A891-671042A5657A}">
      <dgm:prSet/>
      <dgm:spPr/>
      <dgm:t>
        <a:bodyPr/>
        <a:lstStyle/>
        <a:p>
          <a:endParaRPr lang="en-GB">
            <a:latin typeface="Bahnschrift Light SemiCondensed" panose="020B0502040204020203" pitchFamily="34" charset="0"/>
          </a:endParaRPr>
        </a:p>
      </dgm:t>
    </dgm:pt>
    <dgm:pt modelId="{D9966879-D1E7-4C5A-8C02-EC7F8874A8DC}">
      <dgm:prSet phldrT="[Text]" custT="1"/>
      <dgm:spPr/>
      <dgm:t>
        <a:bodyPr/>
        <a:lstStyle/>
        <a:p>
          <a:r>
            <a:rPr lang="en-GB" sz="2000" dirty="0">
              <a:latin typeface="Bahnschrift Light SemiCondensed" panose="020B0502040204020203" pitchFamily="34" charset="0"/>
            </a:rPr>
            <a:t>Processes </a:t>
          </a:r>
        </a:p>
      </dgm:t>
    </dgm:pt>
    <dgm:pt modelId="{BB09E406-641D-4ABF-ACA9-B73152B150A9}" type="parTrans" cxnId="{EB2B39FC-5D13-488F-A65C-4803BC7869B3}">
      <dgm:prSet/>
      <dgm:spPr/>
      <dgm:t>
        <a:bodyPr/>
        <a:lstStyle/>
        <a:p>
          <a:endParaRPr lang="en-GB">
            <a:latin typeface="Bahnschrift Light SemiCondensed" panose="020B0502040204020203" pitchFamily="34" charset="0"/>
          </a:endParaRPr>
        </a:p>
      </dgm:t>
    </dgm:pt>
    <dgm:pt modelId="{2EE14D1E-807D-4A9B-8663-2D184352C225}" type="sibTrans" cxnId="{EB2B39FC-5D13-488F-A65C-4803BC7869B3}">
      <dgm:prSet/>
      <dgm:spPr/>
      <dgm:t>
        <a:bodyPr/>
        <a:lstStyle/>
        <a:p>
          <a:endParaRPr lang="en-GB">
            <a:latin typeface="Bahnschrift Light SemiCondensed" panose="020B0502040204020203" pitchFamily="34" charset="0"/>
          </a:endParaRPr>
        </a:p>
      </dgm:t>
    </dgm:pt>
    <dgm:pt modelId="{172AA49C-BF5E-4632-9351-0E83F885F325}">
      <dgm:prSet phldrT="[Text]" custT="1"/>
      <dgm:spPr/>
      <dgm:t>
        <a:bodyPr/>
        <a:lstStyle/>
        <a:p>
          <a:pPr algn="just">
            <a:buFont typeface="Cambria" panose="02040503050406030204" pitchFamily="18" charset="0"/>
            <a:buChar char="-"/>
          </a:pPr>
          <a:r>
            <a:rPr lang="en-US" sz="1800" b="1" dirty="0">
              <a:latin typeface="Bahnschrift Light SemiCondensed" panose="020B0502040204020203" pitchFamily="34" charset="0"/>
            </a:rPr>
            <a:t>Section 52 </a:t>
          </a:r>
          <a:r>
            <a:rPr lang="en-US" sz="1800" dirty="0">
              <a:latin typeface="Bahnschrift Light SemiCondensed" panose="020B0502040204020203" pitchFamily="34" charset="0"/>
            </a:rPr>
            <a:t>of the Bank of Mauritius Act was amended in July 2019 to enable </a:t>
          </a:r>
          <a:r>
            <a:rPr lang="en-US" sz="1800" dirty="0" err="1">
              <a:latin typeface="Bahnschrift Light SemiCondensed" panose="020B0502040204020203" pitchFamily="34" charset="0"/>
            </a:rPr>
            <a:t>Fintechs</a:t>
          </a:r>
          <a:r>
            <a:rPr lang="en-US" sz="1800" dirty="0">
              <a:latin typeface="Bahnschrift Light SemiCondensed" panose="020B0502040204020203" pitchFamily="34" charset="0"/>
            </a:rPr>
            <a:t> providing peer to peer lending facilities to have access to information from the Mauritius Credit Information Bureau. </a:t>
          </a:r>
          <a:endParaRPr lang="en-GB" sz="1800" dirty="0">
            <a:latin typeface="Bahnschrift Light SemiCondensed" panose="020B0502040204020203" pitchFamily="34" charset="0"/>
          </a:endParaRPr>
        </a:p>
      </dgm:t>
    </dgm:pt>
    <dgm:pt modelId="{FD5A0120-497E-425C-B7AF-74FF124873B8}" type="parTrans" cxnId="{AAACD167-5B57-4654-A634-1D256CB49CBE}">
      <dgm:prSet/>
      <dgm:spPr/>
      <dgm:t>
        <a:bodyPr/>
        <a:lstStyle/>
        <a:p>
          <a:endParaRPr lang="en-GB">
            <a:latin typeface="Bahnschrift Light SemiCondensed" panose="020B0502040204020203" pitchFamily="34" charset="0"/>
          </a:endParaRPr>
        </a:p>
      </dgm:t>
    </dgm:pt>
    <dgm:pt modelId="{581D08A2-1F43-4F3B-9663-9B2E467EC8F9}" type="sibTrans" cxnId="{AAACD167-5B57-4654-A634-1D256CB49CBE}">
      <dgm:prSet/>
      <dgm:spPr/>
      <dgm:t>
        <a:bodyPr/>
        <a:lstStyle/>
        <a:p>
          <a:endParaRPr lang="en-GB">
            <a:latin typeface="Bahnschrift Light SemiCondensed" panose="020B0502040204020203" pitchFamily="34" charset="0"/>
          </a:endParaRPr>
        </a:p>
      </dgm:t>
    </dgm:pt>
    <dgm:pt modelId="{AED16E44-2B0A-4273-8C98-D0F9085C2DED}">
      <dgm:prSet phldrT="[Text]" custT="1"/>
      <dgm:spPr/>
      <dgm:t>
        <a:bodyPr/>
        <a:lstStyle/>
        <a:p>
          <a:pPr algn="just">
            <a:buFont typeface="Cambria" panose="02040503050406030204" pitchFamily="18" charset="0"/>
            <a:buChar char="-"/>
          </a:pPr>
          <a:r>
            <a:rPr lang="en-US" sz="1800" dirty="0">
              <a:latin typeface="Bahnschrift Light SemiCondensed" panose="020B0502040204020203" pitchFamily="34" charset="0"/>
            </a:rPr>
            <a:t>The Bank is working on a centralized </a:t>
          </a:r>
          <a:r>
            <a:rPr lang="en-US" sz="1800" b="1" dirty="0">
              <a:latin typeface="Bahnschrift Light SemiCondensed" panose="020B0502040204020203" pitchFamily="34" charset="0"/>
            </a:rPr>
            <a:t>e-KYC system </a:t>
          </a:r>
          <a:r>
            <a:rPr lang="en-US" sz="1800" dirty="0">
              <a:latin typeface="Bahnschrift Light SemiCondensed" panose="020B0502040204020203" pitchFamily="34" charset="0"/>
            </a:rPr>
            <a:t>and on a connection to the </a:t>
          </a:r>
          <a:r>
            <a:rPr lang="en-US" sz="1800" dirty="0" err="1">
              <a:latin typeface="Bahnschrift Light SemiCondensed" panose="020B0502040204020203" pitchFamily="34" charset="0"/>
            </a:rPr>
            <a:t>InfoHighway</a:t>
          </a:r>
          <a:r>
            <a:rPr lang="en-US" sz="1800" dirty="0">
              <a:latin typeface="Bahnschrift Light SemiCondensed" panose="020B0502040204020203" pitchFamily="34" charset="0"/>
            </a:rPr>
            <a:t> to support remote digital customer on-boarding. </a:t>
          </a:r>
          <a:endParaRPr lang="en-GB" sz="1800" dirty="0">
            <a:latin typeface="Bahnschrift Light SemiCondensed" panose="020B0502040204020203" pitchFamily="34" charset="0"/>
          </a:endParaRPr>
        </a:p>
      </dgm:t>
    </dgm:pt>
    <dgm:pt modelId="{D2E2C098-2D62-4183-9891-E0C54B52E63E}" type="parTrans" cxnId="{44D99F3F-F1ED-4543-A89B-FC6115A25A66}">
      <dgm:prSet/>
      <dgm:spPr/>
      <dgm:t>
        <a:bodyPr/>
        <a:lstStyle/>
        <a:p>
          <a:endParaRPr lang="en-GB">
            <a:latin typeface="Bahnschrift Light SemiCondensed" panose="020B0502040204020203" pitchFamily="34" charset="0"/>
          </a:endParaRPr>
        </a:p>
      </dgm:t>
    </dgm:pt>
    <dgm:pt modelId="{B8694E4B-CF7A-4F38-9783-1651A2971EEE}" type="sibTrans" cxnId="{44D99F3F-F1ED-4543-A89B-FC6115A25A66}">
      <dgm:prSet/>
      <dgm:spPr/>
      <dgm:t>
        <a:bodyPr/>
        <a:lstStyle/>
        <a:p>
          <a:endParaRPr lang="en-GB">
            <a:latin typeface="Bahnschrift Light SemiCondensed" panose="020B0502040204020203" pitchFamily="34" charset="0"/>
          </a:endParaRPr>
        </a:p>
      </dgm:t>
    </dgm:pt>
    <dgm:pt modelId="{0CDF6BD0-069F-4DDA-8BA5-C915987B9971}">
      <dgm:prSet phldrT="[Text]" custT="1"/>
      <dgm:spPr/>
      <dgm:t>
        <a:bodyPr/>
        <a:lstStyle/>
        <a:p>
          <a:pPr algn="just">
            <a:buFont typeface="Cambria" panose="02040503050406030204" pitchFamily="18" charset="0"/>
            <a:buNone/>
          </a:pPr>
          <a:endParaRPr lang="en-GB" sz="1800" dirty="0">
            <a:latin typeface="Bahnschrift Light SemiCondensed" panose="020B0502040204020203" pitchFamily="34" charset="0"/>
          </a:endParaRPr>
        </a:p>
      </dgm:t>
    </dgm:pt>
    <dgm:pt modelId="{344DA88A-C3A3-408E-866A-2E68D873DA4C}" type="parTrans" cxnId="{5224C256-E66E-403C-9AF7-4CF89BA01B28}">
      <dgm:prSet/>
      <dgm:spPr/>
      <dgm:t>
        <a:bodyPr/>
        <a:lstStyle/>
        <a:p>
          <a:endParaRPr lang="en-GB">
            <a:latin typeface="Bahnschrift Light SemiCondensed" panose="020B0502040204020203" pitchFamily="34" charset="0"/>
          </a:endParaRPr>
        </a:p>
      </dgm:t>
    </dgm:pt>
    <dgm:pt modelId="{7900907F-253B-4780-BA6A-13B7585D4158}" type="sibTrans" cxnId="{5224C256-E66E-403C-9AF7-4CF89BA01B28}">
      <dgm:prSet/>
      <dgm:spPr/>
      <dgm:t>
        <a:bodyPr/>
        <a:lstStyle/>
        <a:p>
          <a:endParaRPr lang="en-GB">
            <a:latin typeface="Bahnschrift Light SemiCondensed" panose="020B0502040204020203" pitchFamily="34" charset="0"/>
          </a:endParaRPr>
        </a:p>
      </dgm:t>
    </dgm:pt>
    <dgm:pt modelId="{A0B4B785-9866-4E91-82ED-6470F372E8F0}">
      <dgm:prSet phldrT="[Text]" custT="1"/>
      <dgm:spPr/>
      <dgm:t>
        <a:bodyPr/>
        <a:lstStyle/>
        <a:p>
          <a:pPr algn="just"/>
          <a:endParaRPr lang="en-GB" sz="1800" dirty="0">
            <a:latin typeface="Bahnschrift Light SemiCondensed" panose="020B0502040204020203" pitchFamily="34" charset="0"/>
          </a:endParaRPr>
        </a:p>
      </dgm:t>
    </dgm:pt>
    <dgm:pt modelId="{9AF4FB22-E78F-4367-9CCF-3A2500B48C85}" type="parTrans" cxnId="{C2D164D5-61DA-4F7C-8F50-7101D619FADA}">
      <dgm:prSet/>
      <dgm:spPr/>
      <dgm:t>
        <a:bodyPr/>
        <a:lstStyle/>
        <a:p>
          <a:endParaRPr lang="en-GB">
            <a:latin typeface="Bahnschrift Light SemiCondensed" panose="020B0502040204020203" pitchFamily="34" charset="0"/>
          </a:endParaRPr>
        </a:p>
      </dgm:t>
    </dgm:pt>
    <dgm:pt modelId="{7FC2C375-441E-418A-B58D-EBC8A5677D38}" type="sibTrans" cxnId="{C2D164D5-61DA-4F7C-8F50-7101D619FADA}">
      <dgm:prSet/>
      <dgm:spPr/>
      <dgm:t>
        <a:bodyPr/>
        <a:lstStyle/>
        <a:p>
          <a:endParaRPr lang="en-GB">
            <a:latin typeface="Bahnschrift Light SemiCondensed" panose="020B0502040204020203" pitchFamily="34" charset="0"/>
          </a:endParaRPr>
        </a:p>
      </dgm:t>
    </dgm:pt>
    <dgm:pt modelId="{C7D4530D-233B-41EF-8DC3-E9A1E3305767}">
      <dgm:prSet phldrT="[Text]" custT="1"/>
      <dgm:spPr/>
      <dgm:t>
        <a:bodyPr/>
        <a:lstStyle/>
        <a:p>
          <a:pPr algn="l"/>
          <a:r>
            <a:rPr lang="en-US" sz="1800" dirty="0">
              <a:latin typeface="Bahnschrift Light SemiCondensed" panose="020B0502040204020203" pitchFamily="34" charset="0"/>
            </a:rPr>
            <a:t>A Central Bank Digital Currency in Mauritius.</a:t>
          </a:r>
          <a:endParaRPr lang="en-GB" sz="1800" dirty="0">
            <a:latin typeface="Bahnschrift Light SemiCondensed" panose="020B0502040204020203" pitchFamily="34" charset="0"/>
          </a:endParaRPr>
        </a:p>
      </dgm:t>
    </dgm:pt>
    <dgm:pt modelId="{90089101-1F34-4E5C-9285-A5B70442F216}" type="parTrans" cxnId="{11AE85D8-01AF-4F91-8405-F63995D57BBC}">
      <dgm:prSet/>
      <dgm:spPr/>
      <dgm:t>
        <a:bodyPr/>
        <a:lstStyle/>
        <a:p>
          <a:endParaRPr lang="en-GB">
            <a:latin typeface="Bahnschrift Light SemiCondensed" panose="020B0502040204020203" pitchFamily="34" charset="0"/>
          </a:endParaRPr>
        </a:p>
      </dgm:t>
    </dgm:pt>
    <dgm:pt modelId="{1F01A60A-F6FF-47E1-8DF4-599DABAE5270}" type="sibTrans" cxnId="{11AE85D8-01AF-4F91-8405-F63995D57BBC}">
      <dgm:prSet/>
      <dgm:spPr/>
      <dgm:t>
        <a:bodyPr/>
        <a:lstStyle/>
        <a:p>
          <a:endParaRPr lang="en-GB">
            <a:latin typeface="Bahnschrift Light SemiCondensed" panose="020B0502040204020203" pitchFamily="34" charset="0"/>
          </a:endParaRPr>
        </a:p>
      </dgm:t>
    </dgm:pt>
    <dgm:pt modelId="{DB33511B-63EC-4B9A-B812-9116F9E6A3AD}">
      <dgm:prSet phldrT="[Text]" custT="1"/>
      <dgm:spPr/>
      <dgm:t>
        <a:bodyPr/>
        <a:lstStyle/>
        <a:p>
          <a:pPr algn="l"/>
          <a:endParaRPr lang="en-GB" sz="1800" dirty="0">
            <a:latin typeface="Bahnschrift Light SemiCondensed" panose="020B0502040204020203" pitchFamily="34" charset="0"/>
          </a:endParaRPr>
        </a:p>
      </dgm:t>
    </dgm:pt>
    <dgm:pt modelId="{0B46B0FC-B814-473B-B78A-14A01F5F1EA6}" type="parTrans" cxnId="{AB6FFC6F-4C28-4F37-A442-94BB12C10C74}">
      <dgm:prSet/>
      <dgm:spPr/>
      <dgm:t>
        <a:bodyPr/>
        <a:lstStyle/>
        <a:p>
          <a:endParaRPr lang="en-GB">
            <a:latin typeface="Bahnschrift Light SemiCondensed" panose="020B0502040204020203" pitchFamily="34" charset="0"/>
          </a:endParaRPr>
        </a:p>
      </dgm:t>
    </dgm:pt>
    <dgm:pt modelId="{C893169D-B541-4E20-B5CB-C6D78025D88C}" type="sibTrans" cxnId="{AB6FFC6F-4C28-4F37-A442-94BB12C10C74}">
      <dgm:prSet/>
      <dgm:spPr/>
      <dgm:t>
        <a:bodyPr/>
        <a:lstStyle/>
        <a:p>
          <a:endParaRPr lang="en-GB">
            <a:latin typeface="Bahnschrift Light SemiCondensed" panose="020B0502040204020203" pitchFamily="34" charset="0"/>
          </a:endParaRPr>
        </a:p>
      </dgm:t>
    </dgm:pt>
    <dgm:pt modelId="{EE869B4D-6EA1-49F3-93D7-D5B4342A2280}">
      <dgm:prSet phldrT="[Text]" custT="1"/>
      <dgm:spPr/>
      <dgm:t>
        <a:bodyPr/>
        <a:lstStyle/>
        <a:p>
          <a:r>
            <a:rPr lang="en-US" sz="1800" dirty="0">
              <a:latin typeface="Bahnschrift Light SemiCondensed" panose="020B0502040204020203" pitchFamily="34" charset="0"/>
            </a:rPr>
            <a:t>The National Payment Systems Act, a comprehensive framework for the regulation, oversight and supervision of national payment systems and payment systems operated in Mauritius.</a:t>
          </a:r>
          <a:endParaRPr lang="en-GB" sz="1800" dirty="0">
            <a:latin typeface="Bahnschrift Light SemiCondensed" panose="020B0502040204020203" pitchFamily="34" charset="0"/>
          </a:endParaRPr>
        </a:p>
      </dgm:t>
    </dgm:pt>
    <dgm:pt modelId="{498876B3-925C-4A5A-940E-D0208A248162}" type="parTrans" cxnId="{59218626-238E-4797-8607-1309478F3E3B}">
      <dgm:prSet/>
      <dgm:spPr/>
      <dgm:t>
        <a:bodyPr/>
        <a:lstStyle/>
        <a:p>
          <a:endParaRPr lang="en-GB">
            <a:latin typeface="Bahnschrift Light SemiCondensed" panose="020B0502040204020203" pitchFamily="34" charset="0"/>
          </a:endParaRPr>
        </a:p>
      </dgm:t>
    </dgm:pt>
    <dgm:pt modelId="{204D8DF7-8FD4-4649-AAB8-99D5570C8240}" type="sibTrans" cxnId="{59218626-238E-4797-8607-1309478F3E3B}">
      <dgm:prSet/>
      <dgm:spPr/>
      <dgm:t>
        <a:bodyPr/>
        <a:lstStyle/>
        <a:p>
          <a:endParaRPr lang="en-GB">
            <a:latin typeface="Bahnschrift Light SemiCondensed" panose="020B0502040204020203" pitchFamily="34" charset="0"/>
          </a:endParaRPr>
        </a:p>
      </dgm:t>
    </dgm:pt>
    <dgm:pt modelId="{EF868CB1-6605-4BA4-961E-85C472220AD0}">
      <dgm:prSet phldrT="[Text]" custT="1"/>
      <dgm:spPr/>
      <dgm:t>
        <a:bodyPr/>
        <a:lstStyle/>
        <a:p>
          <a:endParaRPr lang="en-GB" sz="1800" dirty="0">
            <a:latin typeface="Bahnschrift Light SemiCondensed" panose="020B0502040204020203" pitchFamily="34" charset="0"/>
          </a:endParaRPr>
        </a:p>
      </dgm:t>
    </dgm:pt>
    <dgm:pt modelId="{0A4A0325-B583-4D47-8EA4-5DF5BBD49E9F}" type="parTrans" cxnId="{58D33739-0F33-4D6E-841D-3BA25195463D}">
      <dgm:prSet/>
      <dgm:spPr/>
      <dgm:t>
        <a:bodyPr/>
        <a:lstStyle/>
        <a:p>
          <a:endParaRPr lang="en-GB">
            <a:latin typeface="Bahnschrift Light SemiCondensed" panose="020B0502040204020203" pitchFamily="34" charset="0"/>
          </a:endParaRPr>
        </a:p>
      </dgm:t>
    </dgm:pt>
    <dgm:pt modelId="{235C2D71-5C06-413B-9C5D-CA9D69F89B09}" type="sibTrans" cxnId="{58D33739-0F33-4D6E-841D-3BA25195463D}">
      <dgm:prSet/>
      <dgm:spPr/>
      <dgm:t>
        <a:bodyPr/>
        <a:lstStyle/>
        <a:p>
          <a:endParaRPr lang="en-GB">
            <a:latin typeface="Bahnschrift Light SemiCondensed" panose="020B0502040204020203" pitchFamily="34" charset="0"/>
          </a:endParaRPr>
        </a:p>
      </dgm:t>
    </dgm:pt>
    <dgm:pt modelId="{450665CB-8C7B-4AA6-AA78-769CA723E740}">
      <dgm:prSet phldrT="[Text]" custT="1"/>
      <dgm:spPr/>
      <dgm:t>
        <a:bodyPr/>
        <a:lstStyle/>
        <a:p>
          <a:r>
            <a:rPr lang="en-GB" sz="1800" dirty="0">
              <a:latin typeface="Bahnschrift Light SemiCondensed" panose="020B0502040204020203" pitchFamily="34" charset="0"/>
            </a:rPr>
            <a:t>Budget measures to set up an Innovation Lab for banking sector.  </a:t>
          </a:r>
        </a:p>
      </dgm:t>
    </dgm:pt>
    <dgm:pt modelId="{AF1763C2-B9DC-4EF4-B0EC-2A4B4D4B428F}" type="parTrans" cxnId="{3228A8DB-4F7E-4EEC-9E33-C3655685CADA}">
      <dgm:prSet/>
      <dgm:spPr/>
      <dgm:t>
        <a:bodyPr/>
        <a:lstStyle/>
        <a:p>
          <a:endParaRPr lang="en-GB">
            <a:latin typeface="Bahnschrift Light SemiCondensed" panose="020B0502040204020203" pitchFamily="34" charset="0"/>
          </a:endParaRPr>
        </a:p>
      </dgm:t>
    </dgm:pt>
    <dgm:pt modelId="{819FA239-F833-47CF-AB90-064F0E0A5116}" type="sibTrans" cxnId="{3228A8DB-4F7E-4EEC-9E33-C3655685CADA}">
      <dgm:prSet/>
      <dgm:spPr/>
      <dgm:t>
        <a:bodyPr/>
        <a:lstStyle/>
        <a:p>
          <a:endParaRPr lang="en-GB">
            <a:latin typeface="Bahnschrift Light SemiCondensed" panose="020B0502040204020203" pitchFamily="34" charset="0"/>
          </a:endParaRPr>
        </a:p>
      </dgm:t>
    </dgm:pt>
    <dgm:pt modelId="{52B90F0D-BFE3-4FBC-92F4-ECD1B64491FF}">
      <dgm:prSet phldrT="[Text]" custT="1"/>
      <dgm:spPr/>
      <dgm:t>
        <a:bodyPr/>
        <a:lstStyle/>
        <a:p>
          <a:r>
            <a:rPr lang="en-GB" sz="1800" dirty="0">
              <a:latin typeface="Bahnschrift Light SemiCondensed" panose="020B0502040204020203" pitchFamily="34" charset="0"/>
            </a:rPr>
            <a:t>Setting up of a Regulatory Sandbox for banking sector </a:t>
          </a:r>
        </a:p>
      </dgm:t>
    </dgm:pt>
    <dgm:pt modelId="{958C4B39-E766-4C0C-AC45-9AACBE29F27B}" type="parTrans" cxnId="{F23F3436-2028-4136-A998-7D93A524CF1B}">
      <dgm:prSet/>
      <dgm:spPr/>
      <dgm:t>
        <a:bodyPr/>
        <a:lstStyle/>
        <a:p>
          <a:endParaRPr lang="en-GB"/>
        </a:p>
      </dgm:t>
    </dgm:pt>
    <dgm:pt modelId="{714F29F8-8A04-4F95-892D-744076BD0C15}" type="sibTrans" cxnId="{F23F3436-2028-4136-A998-7D93A524CF1B}">
      <dgm:prSet/>
      <dgm:spPr/>
      <dgm:t>
        <a:bodyPr/>
        <a:lstStyle/>
        <a:p>
          <a:endParaRPr lang="en-GB"/>
        </a:p>
      </dgm:t>
    </dgm:pt>
    <dgm:pt modelId="{03A72E92-48D0-44A0-A1E5-6A348E2AE4E8}">
      <dgm:prSet phldrT="[Text]" custT="1"/>
      <dgm:spPr/>
      <dgm:t>
        <a:bodyPr/>
        <a:lstStyle/>
        <a:p>
          <a:pPr algn="l"/>
          <a:r>
            <a:rPr lang="en-GB" sz="1800" dirty="0">
              <a:latin typeface="Bahnschrift Light SemiCondensed" panose="020B0502040204020203" pitchFamily="34" charset="0"/>
            </a:rPr>
            <a:t>Guide for Sustainable Bonds </a:t>
          </a:r>
        </a:p>
      </dgm:t>
    </dgm:pt>
    <dgm:pt modelId="{96E124CA-AD3D-4FE7-B70B-D7A08BD1F365}" type="parTrans" cxnId="{1C54D36C-C785-4155-9138-F7D41D6B43CD}">
      <dgm:prSet/>
      <dgm:spPr/>
      <dgm:t>
        <a:bodyPr/>
        <a:lstStyle/>
        <a:p>
          <a:endParaRPr lang="en-GB"/>
        </a:p>
      </dgm:t>
    </dgm:pt>
    <dgm:pt modelId="{AFEB63E1-F80B-4814-A048-9426BA989863}" type="sibTrans" cxnId="{1C54D36C-C785-4155-9138-F7D41D6B43CD}">
      <dgm:prSet/>
      <dgm:spPr/>
      <dgm:t>
        <a:bodyPr/>
        <a:lstStyle/>
        <a:p>
          <a:endParaRPr lang="en-GB"/>
        </a:p>
      </dgm:t>
    </dgm:pt>
    <dgm:pt modelId="{2A43C5B7-731A-4692-9CB3-CB78BAF30A15}" type="pres">
      <dgm:prSet presAssocID="{5DED9CDC-3F7C-4265-AD2C-0E89A8A0E9BB}" presName="Name0" presStyleCnt="0">
        <dgm:presLayoutVars>
          <dgm:dir/>
          <dgm:animLvl val="lvl"/>
          <dgm:resizeHandles val="exact"/>
        </dgm:presLayoutVars>
      </dgm:prSet>
      <dgm:spPr/>
    </dgm:pt>
    <dgm:pt modelId="{90EE9147-0EBD-4F6C-AE6B-517D328A9BA7}" type="pres">
      <dgm:prSet presAssocID="{00852A6D-5153-4BD7-ADAA-F0A0449C12EB}" presName="composite" presStyleCnt="0"/>
      <dgm:spPr/>
    </dgm:pt>
    <dgm:pt modelId="{365659B0-1D79-4197-BA66-DC04674D21DC}" type="pres">
      <dgm:prSet presAssocID="{00852A6D-5153-4BD7-ADAA-F0A0449C12EB}" presName="parTx" presStyleLbl="alignNode1" presStyleIdx="0" presStyleCnt="3">
        <dgm:presLayoutVars>
          <dgm:chMax val="0"/>
          <dgm:chPref val="0"/>
          <dgm:bulletEnabled val="1"/>
        </dgm:presLayoutVars>
      </dgm:prSet>
      <dgm:spPr/>
    </dgm:pt>
    <dgm:pt modelId="{47935075-13AF-4840-9DA6-F0A2F858BB0F}" type="pres">
      <dgm:prSet presAssocID="{00852A6D-5153-4BD7-ADAA-F0A0449C12EB}" presName="desTx" presStyleLbl="alignAccFollowNode1" presStyleIdx="0" presStyleCnt="3">
        <dgm:presLayoutVars>
          <dgm:bulletEnabled val="1"/>
        </dgm:presLayoutVars>
      </dgm:prSet>
      <dgm:spPr/>
    </dgm:pt>
    <dgm:pt modelId="{E09255C9-CFAD-4F2E-9D51-134E0EAF95B0}" type="pres">
      <dgm:prSet presAssocID="{3D88671D-610C-4F9C-B410-529E1AE8AFFD}" presName="space" presStyleCnt="0"/>
      <dgm:spPr/>
    </dgm:pt>
    <dgm:pt modelId="{5159A3D6-D44E-424F-9EE0-3B54FF0DD516}" type="pres">
      <dgm:prSet presAssocID="{721DA79A-4DFF-4C64-BD5F-BAA916C4B3D0}" presName="composite" presStyleCnt="0"/>
      <dgm:spPr/>
    </dgm:pt>
    <dgm:pt modelId="{6402A716-E6AA-4D60-A33A-6C901C0EB18D}" type="pres">
      <dgm:prSet presAssocID="{721DA79A-4DFF-4C64-BD5F-BAA916C4B3D0}" presName="parTx" presStyleLbl="alignNode1" presStyleIdx="1" presStyleCnt="3">
        <dgm:presLayoutVars>
          <dgm:chMax val="0"/>
          <dgm:chPref val="0"/>
          <dgm:bulletEnabled val="1"/>
        </dgm:presLayoutVars>
      </dgm:prSet>
      <dgm:spPr/>
    </dgm:pt>
    <dgm:pt modelId="{C8C6D9B0-BB3E-421B-B395-5443697023F7}" type="pres">
      <dgm:prSet presAssocID="{721DA79A-4DFF-4C64-BD5F-BAA916C4B3D0}" presName="desTx" presStyleLbl="alignAccFollowNode1" presStyleIdx="1" presStyleCnt="3" custLinFactNeighborX="2707" custLinFactNeighborY="1621">
        <dgm:presLayoutVars>
          <dgm:bulletEnabled val="1"/>
        </dgm:presLayoutVars>
      </dgm:prSet>
      <dgm:spPr/>
    </dgm:pt>
    <dgm:pt modelId="{146F4390-353D-44F2-B238-35C6F626008B}" type="pres">
      <dgm:prSet presAssocID="{0ADE8A81-29AC-4071-856A-0E59F542BE23}" presName="space" presStyleCnt="0"/>
      <dgm:spPr/>
    </dgm:pt>
    <dgm:pt modelId="{40E12288-823C-4E93-ADDE-EF3D107CAF3E}" type="pres">
      <dgm:prSet presAssocID="{D9966879-D1E7-4C5A-8C02-EC7F8874A8DC}" presName="composite" presStyleCnt="0"/>
      <dgm:spPr/>
    </dgm:pt>
    <dgm:pt modelId="{527EFFF9-27EB-433B-9743-1A7B2D53BF89}" type="pres">
      <dgm:prSet presAssocID="{D9966879-D1E7-4C5A-8C02-EC7F8874A8DC}" presName="parTx" presStyleLbl="alignNode1" presStyleIdx="2" presStyleCnt="3">
        <dgm:presLayoutVars>
          <dgm:chMax val="0"/>
          <dgm:chPref val="0"/>
          <dgm:bulletEnabled val="1"/>
        </dgm:presLayoutVars>
      </dgm:prSet>
      <dgm:spPr/>
    </dgm:pt>
    <dgm:pt modelId="{0B8926B0-C479-4CEF-B6B4-A66C4B173864}" type="pres">
      <dgm:prSet presAssocID="{D9966879-D1E7-4C5A-8C02-EC7F8874A8DC}" presName="desTx" presStyleLbl="alignAccFollowNode1" presStyleIdx="2" presStyleCnt="3">
        <dgm:presLayoutVars>
          <dgm:bulletEnabled val="1"/>
        </dgm:presLayoutVars>
      </dgm:prSet>
      <dgm:spPr/>
    </dgm:pt>
  </dgm:ptLst>
  <dgm:cxnLst>
    <dgm:cxn modelId="{CD2CF123-7D34-48A5-815E-FD8DF8169AD0}" type="presOf" srcId="{D9966879-D1E7-4C5A-8C02-EC7F8874A8DC}" destId="{527EFFF9-27EB-433B-9743-1A7B2D53BF89}" srcOrd="0" destOrd="0" presId="urn:microsoft.com/office/officeart/2005/8/layout/hList1"/>
    <dgm:cxn modelId="{59218626-238E-4797-8607-1309478F3E3B}" srcId="{00852A6D-5153-4BD7-ADAA-F0A0449C12EB}" destId="{EE869B4D-6EA1-49F3-93D7-D5B4342A2280}" srcOrd="2" destOrd="0" parTransId="{498876B3-925C-4A5A-940E-D0208A248162}" sibTransId="{204D8DF7-8FD4-4649-AAB8-99D5570C8240}"/>
    <dgm:cxn modelId="{CAB98129-872B-428F-968E-D36B41F53B6C}" type="presOf" srcId="{00852A6D-5153-4BD7-ADAA-F0A0449C12EB}" destId="{365659B0-1D79-4197-BA66-DC04674D21DC}" srcOrd="0" destOrd="0" presId="urn:microsoft.com/office/officeart/2005/8/layout/hList1"/>
    <dgm:cxn modelId="{79295531-8440-4EC3-BED1-D1557CADBF85}" type="presOf" srcId="{721DA79A-4DFF-4C64-BD5F-BAA916C4B3D0}" destId="{6402A716-E6AA-4D60-A33A-6C901C0EB18D}" srcOrd="0" destOrd="0" presId="urn:microsoft.com/office/officeart/2005/8/layout/hList1"/>
    <dgm:cxn modelId="{00FA3433-47E7-4DCC-B484-D296CCDEE5A8}" type="presOf" srcId="{DB33511B-63EC-4B9A-B812-9116F9E6A3AD}" destId="{C8C6D9B0-BB3E-421B-B395-5443697023F7}" srcOrd="0" destOrd="3" presId="urn:microsoft.com/office/officeart/2005/8/layout/hList1"/>
    <dgm:cxn modelId="{FFD68435-87D9-4350-8312-72CB66270C8B}" type="presOf" srcId="{4076EE28-D4E5-4D02-8FD8-1F23F1CC1FAA}" destId="{C8C6D9B0-BB3E-421B-B395-5443697023F7}" srcOrd="0" destOrd="0" presId="urn:microsoft.com/office/officeart/2005/8/layout/hList1"/>
    <dgm:cxn modelId="{F23F3436-2028-4136-A998-7D93A524CF1B}" srcId="{00852A6D-5153-4BD7-ADAA-F0A0449C12EB}" destId="{52B90F0D-BFE3-4FBC-92F4-ECD1B64491FF}" srcOrd="4" destOrd="0" parTransId="{958C4B39-E766-4C0C-AC45-9AACBE29F27B}" sibTransId="{714F29F8-8A04-4F95-892D-744076BD0C15}"/>
    <dgm:cxn modelId="{58D33739-0F33-4D6E-841D-3BA25195463D}" srcId="{00852A6D-5153-4BD7-ADAA-F0A0449C12EB}" destId="{EF868CB1-6605-4BA4-961E-85C472220AD0}" srcOrd="1" destOrd="0" parTransId="{0A4A0325-B583-4D47-8EA4-5DF5BBD49E9F}" sibTransId="{235C2D71-5C06-413B-9C5D-CA9D69F89B09}"/>
    <dgm:cxn modelId="{44D99F3F-F1ED-4543-A89B-FC6115A25A66}" srcId="{D9966879-D1E7-4C5A-8C02-EC7F8874A8DC}" destId="{AED16E44-2B0A-4273-8C98-D0F9085C2DED}" srcOrd="2" destOrd="0" parTransId="{D2E2C098-2D62-4183-9891-E0C54B52E63E}" sibTransId="{B8694E4B-CF7A-4F38-9783-1651A2971EEE}"/>
    <dgm:cxn modelId="{2C9C1F43-6431-4F54-A474-F5E43F2B47FE}" type="presOf" srcId="{EE869B4D-6EA1-49F3-93D7-D5B4342A2280}" destId="{47935075-13AF-4840-9DA6-F0A2F858BB0F}" srcOrd="0" destOrd="2" presId="urn:microsoft.com/office/officeart/2005/8/layout/hList1"/>
    <dgm:cxn modelId="{AAACD167-5B57-4654-A634-1D256CB49CBE}" srcId="{D9966879-D1E7-4C5A-8C02-EC7F8874A8DC}" destId="{172AA49C-BF5E-4632-9351-0E83F885F325}" srcOrd="0" destOrd="0" parTransId="{FD5A0120-497E-425C-B7AF-74FF124873B8}" sibTransId="{581D08A2-1F43-4F3B-9663-9B2E467EC8F9}"/>
    <dgm:cxn modelId="{1C54D36C-C785-4155-9138-F7D41D6B43CD}" srcId="{721DA79A-4DFF-4C64-BD5F-BAA916C4B3D0}" destId="{03A72E92-48D0-44A0-A1E5-6A348E2AE4E8}" srcOrd="5" destOrd="0" parTransId="{96E124CA-AD3D-4FE7-B70B-D7A08BD1F365}" sibTransId="{AFEB63E1-F80B-4814-A048-9426BA989863}"/>
    <dgm:cxn modelId="{798F5E4F-2CD3-4965-A0A5-93D265EB9EDF}" srcId="{721DA79A-4DFF-4C64-BD5F-BAA916C4B3D0}" destId="{4076EE28-D4E5-4D02-8FD8-1F23F1CC1FAA}" srcOrd="0" destOrd="0" parTransId="{951B47A3-5E4F-4F65-86B8-D18E656C6469}" sibTransId="{AED93B6F-6538-4844-BB93-600DFF7778A1}"/>
    <dgm:cxn modelId="{AB6FFC6F-4C28-4F37-A442-94BB12C10C74}" srcId="{721DA79A-4DFF-4C64-BD5F-BAA916C4B3D0}" destId="{DB33511B-63EC-4B9A-B812-9116F9E6A3AD}" srcOrd="3" destOrd="0" parTransId="{0B46B0FC-B814-473B-B78A-14A01F5F1EA6}" sibTransId="{C893169D-B541-4E20-B5CB-C6D78025D88C}"/>
    <dgm:cxn modelId="{5224C256-E66E-403C-9AF7-4CF89BA01B28}" srcId="{D9966879-D1E7-4C5A-8C02-EC7F8874A8DC}" destId="{0CDF6BD0-069F-4DDA-8BA5-C915987B9971}" srcOrd="1" destOrd="0" parTransId="{344DA88A-C3A3-408E-866A-2E68D873DA4C}" sibTransId="{7900907F-253B-4780-BA6A-13B7585D4158}"/>
    <dgm:cxn modelId="{4ECB948A-E1DD-4BB3-8780-A15C3AFE7F3E}" type="presOf" srcId="{52B90F0D-BFE3-4FBC-92F4-ECD1B64491FF}" destId="{47935075-13AF-4840-9DA6-F0A2F858BB0F}" srcOrd="0" destOrd="4" presId="urn:microsoft.com/office/officeart/2005/8/layout/hList1"/>
    <dgm:cxn modelId="{C816C88C-5FC1-4F4B-B133-ADECC19C8CF6}" type="presOf" srcId="{450665CB-8C7B-4AA6-AA78-769CA723E740}" destId="{47935075-13AF-4840-9DA6-F0A2F858BB0F}" srcOrd="0" destOrd="3" presId="urn:microsoft.com/office/officeart/2005/8/layout/hList1"/>
    <dgm:cxn modelId="{47AF8C95-128F-4A20-8D2F-067DFFE8C3B7}" type="presOf" srcId="{E939BCB7-554D-4CE5-A498-A36108A89A1B}" destId="{C8C6D9B0-BB3E-421B-B395-5443697023F7}" srcOrd="0" destOrd="2" presId="urn:microsoft.com/office/officeart/2005/8/layout/hList1"/>
    <dgm:cxn modelId="{28CA3A9E-0C42-496C-9390-785E383ED2A2}" srcId="{00852A6D-5153-4BD7-ADAA-F0A0449C12EB}" destId="{2B51DE97-E264-4646-BF16-E8B3B97F8C81}" srcOrd="0" destOrd="0" parTransId="{54A7F349-4F2D-4FF2-9E5E-14458DCF7A6A}" sibTransId="{9818AADA-4838-45DA-825B-E6B146B45839}"/>
    <dgm:cxn modelId="{F9AFCBA1-A6CC-48B8-A9D4-8C8DDACEECB3}" srcId="{5DED9CDC-3F7C-4265-AD2C-0E89A8A0E9BB}" destId="{721DA79A-4DFF-4C64-BD5F-BAA916C4B3D0}" srcOrd="1" destOrd="0" parTransId="{4A5DBAAE-9A0B-49A0-91C5-819C75CA1461}" sibTransId="{0ADE8A81-29AC-4071-856A-0E59F542BE23}"/>
    <dgm:cxn modelId="{9FEA19A5-EDFA-43D1-A891-671042A5657A}" srcId="{721DA79A-4DFF-4C64-BD5F-BAA916C4B3D0}" destId="{E939BCB7-554D-4CE5-A498-A36108A89A1B}" srcOrd="2" destOrd="0" parTransId="{FB97A0FF-DC1D-43F4-BC47-CF88C77D520A}" sibTransId="{BE41867C-F524-4E49-B81D-A09E4ABEC7A8}"/>
    <dgm:cxn modelId="{7ED3BDB1-F8AF-4DD8-9B03-8570EDBFAE34}" type="presOf" srcId="{0CDF6BD0-069F-4DDA-8BA5-C915987B9971}" destId="{0B8926B0-C479-4CEF-B6B4-A66C4B173864}" srcOrd="0" destOrd="1" presId="urn:microsoft.com/office/officeart/2005/8/layout/hList1"/>
    <dgm:cxn modelId="{BCA3E0B5-B989-490F-8ED1-26ADED4A47FF}" type="presOf" srcId="{5DED9CDC-3F7C-4265-AD2C-0E89A8A0E9BB}" destId="{2A43C5B7-731A-4692-9CB3-CB78BAF30A15}" srcOrd="0" destOrd="0" presId="urn:microsoft.com/office/officeart/2005/8/layout/hList1"/>
    <dgm:cxn modelId="{F53AAACD-26C6-46DC-820C-F00A2F73D51E}" type="presOf" srcId="{2B51DE97-E264-4646-BF16-E8B3B97F8C81}" destId="{47935075-13AF-4840-9DA6-F0A2F858BB0F}" srcOrd="0" destOrd="0" presId="urn:microsoft.com/office/officeart/2005/8/layout/hList1"/>
    <dgm:cxn modelId="{519CD3CD-2DB2-4FCF-9436-F3DD65991E4B}" type="presOf" srcId="{172AA49C-BF5E-4632-9351-0E83F885F325}" destId="{0B8926B0-C479-4CEF-B6B4-A66C4B173864}" srcOrd="0" destOrd="0" presId="urn:microsoft.com/office/officeart/2005/8/layout/hList1"/>
    <dgm:cxn modelId="{74D0EFD0-5289-49FF-9C44-1B77108D6C72}" type="presOf" srcId="{A0B4B785-9866-4E91-82ED-6470F372E8F0}" destId="{C8C6D9B0-BB3E-421B-B395-5443697023F7}" srcOrd="0" destOrd="1" presId="urn:microsoft.com/office/officeart/2005/8/layout/hList1"/>
    <dgm:cxn modelId="{C2D164D5-61DA-4F7C-8F50-7101D619FADA}" srcId="{721DA79A-4DFF-4C64-BD5F-BAA916C4B3D0}" destId="{A0B4B785-9866-4E91-82ED-6470F372E8F0}" srcOrd="1" destOrd="0" parTransId="{9AF4FB22-E78F-4367-9CCF-3A2500B48C85}" sibTransId="{7FC2C375-441E-418A-B58D-EBC8A5677D38}"/>
    <dgm:cxn modelId="{11AE85D8-01AF-4F91-8405-F63995D57BBC}" srcId="{721DA79A-4DFF-4C64-BD5F-BAA916C4B3D0}" destId="{C7D4530D-233B-41EF-8DC3-E9A1E3305767}" srcOrd="4" destOrd="0" parTransId="{90089101-1F34-4E5C-9285-A5B70442F216}" sibTransId="{1F01A60A-F6FF-47E1-8DF4-599DABAE5270}"/>
    <dgm:cxn modelId="{3228A8DB-4F7E-4EEC-9E33-C3655685CADA}" srcId="{00852A6D-5153-4BD7-ADAA-F0A0449C12EB}" destId="{450665CB-8C7B-4AA6-AA78-769CA723E740}" srcOrd="3" destOrd="0" parTransId="{AF1763C2-B9DC-4EF4-B0EC-2A4B4D4B428F}" sibTransId="{819FA239-F833-47CF-AB90-064F0E0A5116}"/>
    <dgm:cxn modelId="{9F680ADE-3C6B-45D5-BA6A-CF3EF839AF5C}" type="presOf" srcId="{03A72E92-48D0-44A0-A1E5-6A348E2AE4E8}" destId="{C8C6D9B0-BB3E-421B-B395-5443697023F7}" srcOrd="0" destOrd="5" presId="urn:microsoft.com/office/officeart/2005/8/layout/hList1"/>
    <dgm:cxn modelId="{7E9B97DF-DE46-4F17-80B8-32C8BBC48F85}" type="presOf" srcId="{EF868CB1-6605-4BA4-961E-85C472220AD0}" destId="{47935075-13AF-4840-9DA6-F0A2F858BB0F}" srcOrd="0" destOrd="1" presId="urn:microsoft.com/office/officeart/2005/8/layout/hList1"/>
    <dgm:cxn modelId="{3371C1DF-3BF6-41BB-9EF1-07A88630C085}" type="presOf" srcId="{AED16E44-2B0A-4273-8C98-D0F9085C2DED}" destId="{0B8926B0-C479-4CEF-B6B4-A66C4B173864}" srcOrd="0" destOrd="2" presId="urn:microsoft.com/office/officeart/2005/8/layout/hList1"/>
    <dgm:cxn modelId="{5944F4F0-EA19-4CC5-996A-BE7C02818862}" type="presOf" srcId="{C7D4530D-233B-41EF-8DC3-E9A1E3305767}" destId="{C8C6D9B0-BB3E-421B-B395-5443697023F7}" srcOrd="0" destOrd="4" presId="urn:microsoft.com/office/officeart/2005/8/layout/hList1"/>
    <dgm:cxn modelId="{EB2B39FC-5D13-488F-A65C-4803BC7869B3}" srcId="{5DED9CDC-3F7C-4265-AD2C-0E89A8A0E9BB}" destId="{D9966879-D1E7-4C5A-8C02-EC7F8874A8DC}" srcOrd="2" destOrd="0" parTransId="{BB09E406-641D-4ABF-ACA9-B73152B150A9}" sibTransId="{2EE14D1E-807D-4A9B-8663-2D184352C225}"/>
    <dgm:cxn modelId="{A96590FD-3C40-45D2-95CD-843C155D5ED8}" srcId="{5DED9CDC-3F7C-4265-AD2C-0E89A8A0E9BB}" destId="{00852A6D-5153-4BD7-ADAA-F0A0449C12EB}" srcOrd="0" destOrd="0" parTransId="{8853F092-A98C-437C-B11C-96D757EEA18D}" sibTransId="{3D88671D-610C-4F9C-B410-529E1AE8AFFD}"/>
    <dgm:cxn modelId="{50DFAFC5-CE2A-491D-9B33-90EA90520EA3}" type="presParOf" srcId="{2A43C5B7-731A-4692-9CB3-CB78BAF30A15}" destId="{90EE9147-0EBD-4F6C-AE6B-517D328A9BA7}" srcOrd="0" destOrd="0" presId="urn:microsoft.com/office/officeart/2005/8/layout/hList1"/>
    <dgm:cxn modelId="{ABAE84D7-6CA3-466B-A0E5-1F5FB0A25495}" type="presParOf" srcId="{90EE9147-0EBD-4F6C-AE6B-517D328A9BA7}" destId="{365659B0-1D79-4197-BA66-DC04674D21DC}" srcOrd="0" destOrd="0" presId="urn:microsoft.com/office/officeart/2005/8/layout/hList1"/>
    <dgm:cxn modelId="{DA8770A7-E72F-4A43-808D-D04E35449437}" type="presParOf" srcId="{90EE9147-0EBD-4F6C-AE6B-517D328A9BA7}" destId="{47935075-13AF-4840-9DA6-F0A2F858BB0F}" srcOrd="1" destOrd="0" presId="urn:microsoft.com/office/officeart/2005/8/layout/hList1"/>
    <dgm:cxn modelId="{FB185B4E-B676-434B-AA26-49F27B5ED92A}" type="presParOf" srcId="{2A43C5B7-731A-4692-9CB3-CB78BAF30A15}" destId="{E09255C9-CFAD-4F2E-9D51-134E0EAF95B0}" srcOrd="1" destOrd="0" presId="urn:microsoft.com/office/officeart/2005/8/layout/hList1"/>
    <dgm:cxn modelId="{64008D75-32A9-4488-98BC-94C479134770}" type="presParOf" srcId="{2A43C5B7-731A-4692-9CB3-CB78BAF30A15}" destId="{5159A3D6-D44E-424F-9EE0-3B54FF0DD516}" srcOrd="2" destOrd="0" presId="urn:microsoft.com/office/officeart/2005/8/layout/hList1"/>
    <dgm:cxn modelId="{25C85D00-19CB-428B-BC4E-4B423BBD4813}" type="presParOf" srcId="{5159A3D6-D44E-424F-9EE0-3B54FF0DD516}" destId="{6402A716-E6AA-4D60-A33A-6C901C0EB18D}" srcOrd="0" destOrd="0" presId="urn:microsoft.com/office/officeart/2005/8/layout/hList1"/>
    <dgm:cxn modelId="{D30E7D6D-559E-49CC-9547-0B3CC1DA830F}" type="presParOf" srcId="{5159A3D6-D44E-424F-9EE0-3B54FF0DD516}" destId="{C8C6D9B0-BB3E-421B-B395-5443697023F7}" srcOrd="1" destOrd="0" presId="urn:microsoft.com/office/officeart/2005/8/layout/hList1"/>
    <dgm:cxn modelId="{7A3B4730-420F-4DA9-A0C5-B4BE059D6BD8}" type="presParOf" srcId="{2A43C5B7-731A-4692-9CB3-CB78BAF30A15}" destId="{146F4390-353D-44F2-B238-35C6F626008B}" srcOrd="3" destOrd="0" presId="urn:microsoft.com/office/officeart/2005/8/layout/hList1"/>
    <dgm:cxn modelId="{9C945A5E-7E0A-4A5C-AC04-E696C49862DD}" type="presParOf" srcId="{2A43C5B7-731A-4692-9CB3-CB78BAF30A15}" destId="{40E12288-823C-4E93-ADDE-EF3D107CAF3E}" srcOrd="4" destOrd="0" presId="urn:microsoft.com/office/officeart/2005/8/layout/hList1"/>
    <dgm:cxn modelId="{C1AFAD3A-33EE-4068-A453-D0E5D4698389}" type="presParOf" srcId="{40E12288-823C-4E93-ADDE-EF3D107CAF3E}" destId="{527EFFF9-27EB-433B-9743-1A7B2D53BF89}" srcOrd="0" destOrd="0" presId="urn:microsoft.com/office/officeart/2005/8/layout/hList1"/>
    <dgm:cxn modelId="{19E1BD4B-4EE6-4C4A-B66F-577B8047FB3B}" type="presParOf" srcId="{40E12288-823C-4E93-ADDE-EF3D107CAF3E}" destId="{0B8926B0-C479-4CEF-B6B4-A66C4B17386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8A56ED-3549-4318-A429-A16E6C3E6AB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BEEB4715-591E-4374-9429-0D6C14B0839A}">
      <dgm:prSet phldrT="[Text]" custT="1"/>
      <dgm:spPr/>
      <dgm:t>
        <a:bodyPr/>
        <a:lstStyle/>
        <a:p>
          <a:r>
            <a:rPr lang="en-GB" sz="2000" dirty="0">
              <a:latin typeface="Bahnschrift Light SemiCondensed" panose="020B0502040204020203" pitchFamily="34" charset="0"/>
            </a:rPr>
            <a:t>Institution/Framework </a:t>
          </a:r>
        </a:p>
      </dgm:t>
    </dgm:pt>
    <dgm:pt modelId="{8E0090E0-CEA0-45AA-BDED-F9A39BB6A686}" type="parTrans" cxnId="{36A0598E-31A0-4FBD-A910-77343DF09FB4}">
      <dgm:prSet/>
      <dgm:spPr/>
      <dgm:t>
        <a:bodyPr/>
        <a:lstStyle/>
        <a:p>
          <a:endParaRPr lang="en-GB">
            <a:latin typeface="Bahnschrift Light SemiCondensed" panose="020B0502040204020203" pitchFamily="34" charset="0"/>
          </a:endParaRPr>
        </a:p>
      </dgm:t>
    </dgm:pt>
    <dgm:pt modelId="{B9435E13-C133-4C6C-B834-7816E5E828BF}" type="sibTrans" cxnId="{36A0598E-31A0-4FBD-A910-77343DF09FB4}">
      <dgm:prSet/>
      <dgm:spPr/>
      <dgm:t>
        <a:bodyPr/>
        <a:lstStyle/>
        <a:p>
          <a:endParaRPr lang="en-GB">
            <a:latin typeface="Bahnschrift Light SemiCondensed" panose="020B0502040204020203" pitchFamily="34" charset="0"/>
          </a:endParaRPr>
        </a:p>
      </dgm:t>
    </dgm:pt>
    <dgm:pt modelId="{6AADC5C0-0C7D-4215-BDC9-38A6DCAC3914}">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latin typeface="Bahnschrift Light SemiCondensed" panose="020B0502040204020203" pitchFamily="34" charset="0"/>
            </a:rPr>
            <a:t>Setting up of an Innovation Lab for Fintech start ups</a:t>
          </a:r>
        </a:p>
      </dgm:t>
    </dgm:pt>
    <dgm:pt modelId="{99EBEAD3-C352-4436-A881-E94F9894A11D}" type="parTrans" cxnId="{ACF2C1AF-0A9C-4333-A1A4-7F13F27E049E}">
      <dgm:prSet/>
      <dgm:spPr/>
      <dgm:t>
        <a:bodyPr/>
        <a:lstStyle/>
        <a:p>
          <a:endParaRPr lang="en-GB">
            <a:latin typeface="Bahnschrift Light SemiCondensed" panose="020B0502040204020203" pitchFamily="34" charset="0"/>
          </a:endParaRPr>
        </a:p>
      </dgm:t>
    </dgm:pt>
    <dgm:pt modelId="{F29E30E7-2625-4C44-8480-A8CB71DCE530}" type="sibTrans" cxnId="{ACF2C1AF-0A9C-4333-A1A4-7F13F27E049E}">
      <dgm:prSet/>
      <dgm:spPr/>
      <dgm:t>
        <a:bodyPr/>
        <a:lstStyle/>
        <a:p>
          <a:endParaRPr lang="en-GB">
            <a:latin typeface="Bahnschrift Light SemiCondensed" panose="020B0502040204020203" pitchFamily="34" charset="0"/>
          </a:endParaRPr>
        </a:p>
      </dgm:t>
    </dgm:pt>
    <dgm:pt modelId="{84DB2AFA-B7A8-4244-B2CB-0AB8FC84184B}">
      <dgm:prSet phldrT="[Text]" custT="1"/>
      <dgm:spPr/>
      <dgm:t>
        <a:bodyPr/>
        <a:lstStyle/>
        <a:p>
          <a:r>
            <a:rPr lang="en-GB" sz="2000" dirty="0">
              <a:latin typeface="Bahnschrift Light SemiCondensed" panose="020B0502040204020203" pitchFamily="34" charset="0"/>
            </a:rPr>
            <a:t>Products </a:t>
          </a:r>
        </a:p>
      </dgm:t>
    </dgm:pt>
    <dgm:pt modelId="{974EAEE5-C619-42BF-8A67-ED037D260D66}" type="parTrans" cxnId="{3A496243-A17D-4ABE-99D9-2D4857C98EFD}">
      <dgm:prSet/>
      <dgm:spPr/>
      <dgm:t>
        <a:bodyPr/>
        <a:lstStyle/>
        <a:p>
          <a:endParaRPr lang="en-GB">
            <a:latin typeface="Bahnschrift Light SemiCondensed" panose="020B0502040204020203" pitchFamily="34" charset="0"/>
          </a:endParaRPr>
        </a:p>
      </dgm:t>
    </dgm:pt>
    <dgm:pt modelId="{80A0FAE8-1196-46F7-94C7-22CEA5CEBD9C}" type="sibTrans" cxnId="{3A496243-A17D-4ABE-99D9-2D4857C98EFD}">
      <dgm:prSet/>
      <dgm:spPr/>
      <dgm:t>
        <a:bodyPr/>
        <a:lstStyle/>
        <a:p>
          <a:endParaRPr lang="en-GB">
            <a:latin typeface="Bahnschrift Light SemiCondensed" panose="020B0502040204020203" pitchFamily="34" charset="0"/>
          </a:endParaRPr>
        </a:p>
      </dgm:t>
    </dgm:pt>
    <dgm:pt modelId="{B91BD4CF-2799-4948-BC5D-02E7EE19AD48}">
      <dgm:prSet phldrT="[Text]"/>
      <dgm:spPr/>
      <dgm:t>
        <a:bodyPr/>
        <a:lstStyle/>
        <a:p>
          <a:r>
            <a:rPr lang="en-GB" dirty="0">
              <a:latin typeface="Bahnschrift Light SemiCondensed" panose="020B0502040204020203" pitchFamily="34" charset="0"/>
            </a:rPr>
            <a:t>Peer to Peer Lending </a:t>
          </a:r>
        </a:p>
      </dgm:t>
    </dgm:pt>
    <dgm:pt modelId="{213C3280-3DA1-4426-AF6F-3EE67AA8C16A}" type="parTrans" cxnId="{5CBD6BF8-7354-4650-837C-545874D7A2D2}">
      <dgm:prSet/>
      <dgm:spPr/>
      <dgm:t>
        <a:bodyPr/>
        <a:lstStyle/>
        <a:p>
          <a:endParaRPr lang="en-GB">
            <a:latin typeface="Bahnschrift Light SemiCondensed" panose="020B0502040204020203" pitchFamily="34" charset="0"/>
          </a:endParaRPr>
        </a:p>
      </dgm:t>
    </dgm:pt>
    <dgm:pt modelId="{14C15C2B-57B5-4D7E-B80E-21742D58AE6C}" type="sibTrans" cxnId="{5CBD6BF8-7354-4650-837C-545874D7A2D2}">
      <dgm:prSet/>
      <dgm:spPr/>
      <dgm:t>
        <a:bodyPr/>
        <a:lstStyle/>
        <a:p>
          <a:endParaRPr lang="en-GB">
            <a:latin typeface="Bahnschrift Light SemiCondensed" panose="020B0502040204020203" pitchFamily="34" charset="0"/>
          </a:endParaRPr>
        </a:p>
      </dgm:t>
    </dgm:pt>
    <dgm:pt modelId="{1A37FF6D-D1DE-4C08-AC90-C94328631E00}">
      <dgm:prSet phldrT="[Text]"/>
      <dgm:spPr/>
      <dgm:t>
        <a:bodyPr/>
        <a:lstStyle/>
        <a:p>
          <a:endParaRPr lang="en-GB" dirty="0">
            <a:latin typeface="Bahnschrift Light SemiCondensed" panose="020B0502040204020203" pitchFamily="34" charset="0"/>
          </a:endParaRPr>
        </a:p>
      </dgm:t>
    </dgm:pt>
    <dgm:pt modelId="{4BB7D036-5B6B-4640-8FC9-AB5A72B040FB}" type="parTrans" cxnId="{EA24BCC3-8FEA-4832-8D99-AEF95ABCE79D}">
      <dgm:prSet/>
      <dgm:spPr/>
      <dgm:t>
        <a:bodyPr/>
        <a:lstStyle/>
        <a:p>
          <a:endParaRPr lang="en-GB">
            <a:latin typeface="Bahnschrift Light SemiCondensed" panose="020B0502040204020203" pitchFamily="34" charset="0"/>
          </a:endParaRPr>
        </a:p>
      </dgm:t>
    </dgm:pt>
    <dgm:pt modelId="{48573EC4-03FC-4EF9-8A52-D21D46CAC770}" type="sibTrans" cxnId="{EA24BCC3-8FEA-4832-8D99-AEF95ABCE79D}">
      <dgm:prSet/>
      <dgm:spPr/>
      <dgm:t>
        <a:bodyPr/>
        <a:lstStyle/>
        <a:p>
          <a:endParaRPr lang="en-GB">
            <a:latin typeface="Bahnschrift Light SemiCondensed" panose="020B0502040204020203" pitchFamily="34" charset="0"/>
          </a:endParaRPr>
        </a:p>
      </dgm:t>
    </dgm:pt>
    <dgm:pt modelId="{41B2B7B1-8958-496C-901E-13BF2557B09A}">
      <dgm:prSet phldrT="[Text]" custT="1"/>
      <dgm:spPr/>
      <dgm:t>
        <a:bodyPr/>
        <a:lstStyle/>
        <a:p>
          <a:r>
            <a:rPr lang="en-GB" sz="2000" dirty="0">
              <a:latin typeface="Bahnschrift Light SemiCondensed" panose="020B0502040204020203" pitchFamily="34" charset="0"/>
            </a:rPr>
            <a:t>Processes </a:t>
          </a:r>
        </a:p>
      </dgm:t>
    </dgm:pt>
    <dgm:pt modelId="{3942CC31-530B-4D30-A448-7F730EBE7A9C}" type="parTrans" cxnId="{A6F0976E-5230-4B51-986D-83138890A719}">
      <dgm:prSet/>
      <dgm:spPr/>
      <dgm:t>
        <a:bodyPr/>
        <a:lstStyle/>
        <a:p>
          <a:endParaRPr lang="en-GB">
            <a:latin typeface="Bahnschrift Light SemiCondensed" panose="020B0502040204020203" pitchFamily="34" charset="0"/>
          </a:endParaRPr>
        </a:p>
      </dgm:t>
    </dgm:pt>
    <dgm:pt modelId="{5AE0143A-31D2-4316-ACE9-97804138B482}" type="sibTrans" cxnId="{A6F0976E-5230-4B51-986D-83138890A719}">
      <dgm:prSet/>
      <dgm:spPr/>
      <dgm:t>
        <a:bodyPr/>
        <a:lstStyle/>
        <a:p>
          <a:endParaRPr lang="en-GB">
            <a:latin typeface="Bahnschrift Light SemiCondensed" panose="020B0502040204020203" pitchFamily="34" charset="0"/>
          </a:endParaRPr>
        </a:p>
      </dgm:t>
    </dgm:pt>
    <dgm:pt modelId="{13D2C318-5BDA-44CA-9A92-4B75AB7FAA8A}">
      <dgm:prSet phldrT="[Text]"/>
      <dgm:spPr/>
      <dgm:t>
        <a:bodyPr/>
        <a:lstStyle/>
        <a:p>
          <a:r>
            <a:rPr lang="en-GB" dirty="0">
              <a:latin typeface="Bahnschrift Light SemiCondensed" panose="020B0502040204020203" pitchFamily="34" charset="0"/>
            </a:rPr>
            <a:t>FSC One Platform </a:t>
          </a:r>
        </a:p>
      </dgm:t>
    </dgm:pt>
    <dgm:pt modelId="{83778BE2-4ABB-485A-A6CD-E8730BABCEB0}" type="parTrans" cxnId="{274F0A13-54D7-49F5-8BD7-31CD85CAC09C}">
      <dgm:prSet/>
      <dgm:spPr/>
      <dgm:t>
        <a:bodyPr/>
        <a:lstStyle/>
        <a:p>
          <a:endParaRPr lang="en-GB">
            <a:latin typeface="Bahnschrift Light SemiCondensed" panose="020B0502040204020203" pitchFamily="34" charset="0"/>
          </a:endParaRPr>
        </a:p>
      </dgm:t>
    </dgm:pt>
    <dgm:pt modelId="{A63D8017-1558-476B-908D-E158329D8A00}" type="sibTrans" cxnId="{274F0A13-54D7-49F5-8BD7-31CD85CAC09C}">
      <dgm:prSet/>
      <dgm:spPr/>
      <dgm:t>
        <a:bodyPr/>
        <a:lstStyle/>
        <a:p>
          <a:endParaRPr lang="en-GB">
            <a:latin typeface="Bahnschrift Light SemiCondensed" panose="020B0502040204020203" pitchFamily="34" charset="0"/>
          </a:endParaRPr>
        </a:p>
      </dgm:t>
    </dgm:pt>
    <dgm:pt modelId="{1C4DA231-6DEF-4181-9FC6-9A0C975C7A79}">
      <dgm:prSet phldrT="[Text]"/>
      <dgm:spPr/>
      <dgm:t>
        <a:bodyPr/>
        <a:lstStyle/>
        <a:p>
          <a:r>
            <a:rPr lang="en-GB" dirty="0">
              <a:latin typeface="Bahnschrift Light SemiCondensed" panose="020B0502040204020203" pitchFamily="34" charset="0"/>
            </a:rPr>
            <a:t>Single Window </a:t>
          </a:r>
        </a:p>
      </dgm:t>
    </dgm:pt>
    <dgm:pt modelId="{07F87BB6-BFEC-47EB-A121-35D7B96B3F36}" type="parTrans" cxnId="{4DA60814-57A9-48D6-B676-D711DC8BADFE}">
      <dgm:prSet/>
      <dgm:spPr/>
      <dgm:t>
        <a:bodyPr/>
        <a:lstStyle/>
        <a:p>
          <a:endParaRPr lang="en-GB">
            <a:latin typeface="Bahnschrift Light SemiCondensed" panose="020B0502040204020203" pitchFamily="34" charset="0"/>
          </a:endParaRPr>
        </a:p>
      </dgm:t>
    </dgm:pt>
    <dgm:pt modelId="{DCBDD8AC-C094-4558-B6F8-E67F5724026B}" type="sibTrans" cxnId="{4DA60814-57A9-48D6-B676-D711DC8BADFE}">
      <dgm:prSet/>
      <dgm:spPr/>
      <dgm:t>
        <a:bodyPr/>
        <a:lstStyle/>
        <a:p>
          <a:endParaRPr lang="en-GB">
            <a:latin typeface="Bahnschrift Light SemiCondensed" panose="020B0502040204020203" pitchFamily="34" charset="0"/>
          </a:endParaRPr>
        </a:p>
      </dgm:t>
    </dgm:pt>
    <dgm:pt modelId="{5683635A-B2E5-43EF-BC9C-141D8113D7CA}">
      <dgm:prSet/>
      <dgm:spPr/>
      <dgm:t>
        <a:bodyPr/>
        <a:lstStyle/>
        <a:p>
          <a:r>
            <a:rPr lang="en-GB" dirty="0" err="1">
              <a:latin typeface="Bahnschrift Light SemiCondensed" panose="020B0502040204020203" pitchFamily="34" charset="0"/>
            </a:rPr>
            <a:t>Crowfunding</a:t>
          </a:r>
          <a:r>
            <a:rPr lang="en-GB" dirty="0">
              <a:latin typeface="Bahnschrift Light SemiCondensed" panose="020B0502040204020203" pitchFamily="34" charset="0"/>
            </a:rPr>
            <a:t> Rules </a:t>
          </a:r>
        </a:p>
      </dgm:t>
    </dgm:pt>
    <dgm:pt modelId="{194657F4-B79F-45CB-BC20-61E4BAA7A5DD}" type="parTrans" cxnId="{9DE01044-4903-4B82-AF81-3969AB3D5898}">
      <dgm:prSet/>
      <dgm:spPr/>
      <dgm:t>
        <a:bodyPr/>
        <a:lstStyle/>
        <a:p>
          <a:endParaRPr lang="en-GB">
            <a:latin typeface="Bahnschrift Light SemiCondensed" panose="020B0502040204020203" pitchFamily="34" charset="0"/>
          </a:endParaRPr>
        </a:p>
      </dgm:t>
    </dgm:pt>
    <dgm:pt modelId="{C8596DA8-9566-4C2A-AED9-0465169E648A}" type="sibTrans" cxnId="{9DE01044-4903-4B82-AF81-3969AB3D5898}">
      <dgm:prSet/>
      <dgm:spPr/>
      <dgm:t>
        <a:bodyPr/>
        <a:lstStyle/>
        <a:p>
          <a:endParaRPr lang="en-GB">
            <a:latin typeface="Bahnschrift Light SemiCondensed" panose="020B0502040204020203" pitchFamily="34" charset="0"/>
          </a:endParaRPr>
        </a:p>
      </dgm:t>
    </dgm:pt>
    <dgm:pt modelId="{C43B9FB5-174E-4E33-B22A-E574D573F05E}">
      <dgm:prSet/>
      <dgm:spPr/>
      <dgm:t>
        <a:bodyPr/>
        <a:lstStyle/>
        <a:p>
          <a:r>
            <a:rPr lang="en-GB">
              <a:latin typeface="Bahnschrift Light SemiCondensed" panose="020B0502040204020203" pitchFamily="34" charset="0"/>
            </a:rPr>
            <a:t>Digital Asset Custodian </a:t>
          </a:r>
          <a:endParaRPr lang="en-GB" dirty="0">
            <a:latin typeface="Bahnschrift Light SemiCondensed" panose="020B0502040204020203" pitchFamily="34" charset="0"/>
          </a:endParaRPr>
        </a:p>
      </dgm:t>
    </dgm:pt>
    <dgm:pt modelId="{BBF3345D-4243-4DC6-9231-FBD06AC3ED1E}" type="parTrans" cxnId="{6C35C5D8-5EE0-4903-9CE0-E92C89B149AD}">
      <dgm:prSet/>
      <dgm:spPr/>
      <dgm:t>
        <a:bodyPr/>
        <a:lstStyle/>
        <a:p>
          <a:endParaRPr lang="en-GB">
            <a:latin typeface="Bahnschrift Light SemiCondensed" panose="020B0502040204020203" pitchFamily="34" charset="0"/>
          </a:endParaRPr>
        </a:p>
      </dgm:t>
    </dgm:pt>
    <dgm:pt modelId="{80ACBFA3-6A87-4689-9AA6-A53E8EED9A4E}" type="sibTrans" cxnId="{6C35C5D8-5EE0-4903-9CE0-E92C89B149AD}">
      <dgm:prSet/>
      <dgm:spPr/>
      <dgm:t>
        <a:bodyPr/>
        <a:lstStyle/>
        <a:p>
          <a:endParaRPr lang="en-GB">
            <a:latin typeface="Bahnschrift Light SemiCondensed" panose="020B0502040204020203" pitchFamily="34" charset="0"/>
          </a:endParaRPr>
        </a:p>
      </dgm:t>
    </dgm:pt>
    <dgm:pt modelId="{E1054E50-DEE9-450B-8515-F06247E78F2C}">
      <dgm:prSet/>
      <dgm:spPr/>
      <dgm:t>
        <a:bodyPr/>
        <a:lstStyle/>
        <a:p>
          <a:r>
            <a:rPr lang="en-GB" dirty="0">
              <a:latin typeface="Bahnschrift Light SemiCondensed" panose="020B0502040204020203" pitchFamily="34" charset="0"/>
              <a:cs typeface="Times New Roman" panose="02020603050405020304" pitchFamily="18" charset="0"/>
            </a:rPr>
            <a:t>Announced a new regime for Robotics and AI enabled financial services</a:t>
          </a:r>
          <a:endParaRPr lang="en-GB" dirty="0">
            <a:latin typeface="Bahnschrift Light SemiCondensed" panose="020B0502040204020203" pitchFamily="34" charset="0"/>
          </a:endParaRPr>
        </a:p>
      </dgm:t>
    </dgm:pt>
    <dgm:pt modelId="{F48C99DD-BF58-4BD5-9E4A-AF8D63FD972A}" type="parTrans" cxnId="{2D7D035C-EE7C-4E42-9960-A1592A9CE0AF}">
      <dgm:prSet/>
      <dgm:spPr/>
      <dgm:t>
        <a:bodyPr/>
        <a:lstStyle/>
        <a:p>
          <a:endParaRPr lang="en-GB">
            <a:latin typeface="Bahnschrift Light SemiCondensed" panose="020B0502040204020203" pitchFamily="34" charset="0"/>
          </a:endParaRPr>
        </a:p>
      </dgm:t>
    </dgm:pt>
    <dgm:pt modelId="{7DF7A7C9-A8D5-42A5-ACD0-0D1ABBBAB8F2}" type="sibTrans" cxnId="{2D7D035C-EE7C-4E42-9960-A1592A9CE0AF}">
      <dgm:prSet/>
      <dgm:spPr/>
      <dgm:t>
        <a:bodyPr/>
        <a:lstStyle/>
        <a:p>
          <a:endParaRPr lang="en-GB">
            <a:latin typeface="Bahnschrift Light SemiCondensed" panose="020B0502040204020203" pitchFamily="34" charset="0"/>
          </a:endParaRPr>
        </a:p>
      </dgm:t>
    </dgm:pt>
    <dgm:pt modelId="{1ABBF939-63CD-442F-97A5-828EBE492285}">
      <dgm:prSet/>
      <dgm:spPr/>
      <dgm:t>
        <a:bodyPr/>
        <a:lstStyle/>
        <a:p>
          <a:r>
            <a:rPr lang="en-GB" dirty="0">
              <a:latin typeface="Bahnschrift Light SemiCondensed" panose="020B0502040204020203" pitchFamily="34" charset="0"/>
              <a:cs typeface="Times New Roman" panose="02020603050405020304" pitchFamily="18" charset="0"/>
            </a:rPr>
            <a:t>Guide on Green Bonds and Blue Bonds</a:t>
          </a:r>
        </a:p>
      </dgm:t>
    </dgm:pt>
    <dgm:pt modelId="{A971CC66-5768-4DC6-A009-5AA739F88B44}" type="parTrans" cxnId="{4BC20D72-D82C-46CB-BAA8-2FE5A287E552}">
      <dgm:prSet/>
      <dgm:spPr/>
      <dgm:t>
        <a:bodyPr/>
        <a:lstStyle/>
        <a:p>
          <a:endParaRPr lang="en-GB">
            <a:latin typeface="Bahnschrift Light SemiCondensed" panose="020B0502040204020203" pitchFamily="34" charset="0"/>
          </a:endParaRPr>
        </a:p>
      </dgm:t>
    </dgm:pt>
    <dgm:pt modelId="{824F014D-0CA3-407C-9E5A-EABD328E5276}" type="sibTrans" cxnId="{4BC20D72-D82C-46CB-BAA8-2FE5A287E552}">
      <dgm:prSet/>
      <dgm:spPr/>
      <dgm:t>
        <a:bodyPr/>
        <a:lstStyle/>
        <a:p>
          <a:endParaRPr lang="en-GB">
            <a:latin typeface="Bahnschrift Light SemiCondensed" panose="020B0502040204020203" pitchFamily="34" charset="0"/>
          </a:endParaRPr>
        </a:p>
      </dgm:t>
    </dgm:pt>
    <dgm:pt modelId="{92253CB3-CD22-4177-852B-A5021A9B0CE7}">
      <dgm:prSet phldrT="[Text]"/>
      <dgm:spPr/>
      <dgm:t>
        <a:bodyPr/>
        <a:lstStyle/>
        <a:p>
          <a:r>
            <a:rPr lang="en-GB" dirty="0">
              <a:latin typeface="Bahnschrift Light SemiCondensed" panose="020B0502040204020203" pitchFamily="34" charset="0"/>
            </a:rPr>
            <a:t>National Claims Data Base Portal for Insurance operators </a:t>
          </a:r>
        </a:p>
      </dgm:t>
    </dgm:pt>
    <dgm:pt modelId="{FE4CAD4A-DDB2-46C2-92D7-9C7B972A8287}" type="parTrans" cxnId="{09C900B3-6961-45A7-9022-B4484EB99CB6}">
      <dgm:prSet/>
      <dgm:spPr/>
      <dgm:t>
        <a:bodyPr/>
        <a:lstStyle/>
        <a:p>
          <a:endParaRPr lang="en-GB">
            <a:latin typeface="Bahnschrift Light SemiCondensed" panose="020B0502040204020203" pitchFamily="34" charset="0"/>
          </a:endParaRPr>
        </a:p>
      </dgm:t>
    </dgm:pt>
    <dgm:pt modelId="{BA998F67-98E5-4D68-B2DA-4970866B9C6A}" type="sibTrans" cxnId="{09C900B3-6961-45A7-9022-B4484EB99CB6}">
      <dgm:prSet/>
      <dgm:spPr/>
      <dgm:t>
        <a:bodyPr/>
        <a:lstStyle/>
        <a:p>
          <a:endParaRPr lang="en-GB">
            <a:latin typeface="Bahnschrift Light SemiCondensed" panose="020B0502040204020203" pitchFamily="34" charset="0"/>
          </a:endParaRPr>
        </a:p>
      </dgm:t>
    </dgm:pt>
    <dgm:pt modelId="{11924AAC-1BAC-4E4A-B5D2-5C0C5A2E96F8}">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latin typeface="Bahnschrift Light SemiCondensed" panose="020B0502040204020203" pitchFamily="34" charset="0"/>
            </a:rPr>
            <a:t>Virtual Asset and Initial Token Offering Act 2022</a:t>
          </a:r>
        </a:p>
        <a:p>
          <a:pPr marL="171450" lvl="1" indent="0" defTabSz="755650">
            <a:lnSpc>
              <a:spcPct val="90000"/>
            </a:lnSpc>
            <a:spcBef>
              <a:spcPct val="0"/>
            </a:spcBef>
            <a:spcAft>
              <a:spcPct val="15000"/>
            </a:spcAft>
          </a:pPr>
          <a:endParaRPr lang="en-GB" dirty="0">
            <a:latin typeface="Bahnschrift Light SemiCondensed" panose="020B0502040204020203" pitchFamily="34" charset="0"/>
          </a:endParaRPr>
        </a:p>
      </dgm:t>
    </dgm:pt>
    <dgm:pt modelId="{AF7ADE71-311C-4509-98BC-16290D45F3F6}" type="parTrans" cxnId="{6F7EEA88-1342-45D9-9854-56055CD77529}">
      <dgm:prSet/>
      <dgm:spPr/>
      <dgm:t>
        <a:bodyPr/>
        <a:lstStyle/>
        <a:p>
          <a:endParaRPr lang="en-GB"/>
        </a:p>
      </dgm:t>
    </dgm:pt>
    <dgm:pt modelId="{10FFC2FF-86A6-4B6C-A678-F328DB736F66}" type="sibTrans" cxnId="{6F7EEA88-1342-45D9-9854-56055CD77529}">
      <dgm:prSet/>
      <dgm:spPr/>
      <dgm:t>
        <a:bodyPr/>
        <a:lstStyle/>
        <a:p>
          <a:endParaRPr lang="en-GB"/>
        </a:p>
      </dgm:t>
    </dgm:pt>
    <dgm:pt modelId="{2425AD57-EB73-40DF-8129-248127CAF6DF}">
      <dgm:prSet phldrT="[Text]"/>
      <dgm:spPr/>
      <dgm:t>
        <a:bodyPr/>
        <a:lstStyle/>
        <a:p>
          <a:pPr marL="171450" lvl="1" indent="0" defTabSz="755650">
            <a:lnSpc>
              <a:spcPct val="90000"/>
            </a:lnSpc>
            <a:spcBef>
              <a:spcPct val="0"/>
            </a:spcBef>
            <a:spcAft>
              <a:spcPct val="15000"/>
            </a:spcAft>
          </a:pPr>
          <a:endParaRPr lang="en-GB" dirty="0">
            <a:latin typeface="Bahnschrift Light SemiCondensed" panose="020B0502040204020203" pitchFamily="34" charset="0"/>
          </a:endParaRPr>
        </a:p>
      </dgm:t>
    </dgm:pt>
    <dgm:pt modelId="{D62AC70A-CF94-42CB-A351-39F5EBE50784}" type="parTrans" cxnId="{15AF00C5-02B4-49D6-AC36-C276AC10E6D7}">
      <dgm:prSet/>
      <dgm:spPr/>
      <dgm:t>
        <a:bodyPr/>
        <a:lstStyle/>
        <a:p>
          <a:endParaRPr lang="en-GB"/>
        </a:p>
      </dgm:t>
    </dgm:pt>
    <dgm:pt modelId="{B91F85C2-D21E-447D-BFAA-38B219F691D6}" type="sibTrans" cxnId="{15AF00C5-02B4-49D6-AC36-C276AC10E6D7}">
      <dgm:prSet/>
      <dgm:spPr/>
      <dgm:t>
        <a:bodyPr/>
        <a:lstStyle/>
        <a:p>
          <a:endParaRPr lang="en-GB"/>
        </a:p>
      </dgm:t>
    </dgm:pt>
    <dgm:pt modelId="{CDFEAC9B-5B68-4C02-9685-36264B557A9C}">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latin typeface="Bahnschrift Light SemiCondensed" panose="020B0502040204020203" pitchFamily="34" charset="0"/>
            </a:rPr>
            <a:t>Regulatory Sandbox for non banking financial services sector </a:t>
          </a:r>
        </a:p>
      </dgm:t>
    </dgm:pt>
    <dgm:pt modelId="{C8423E3F-3DF3-4570-802A-CEAF03B97BC1}" type="parTrans" cxnId="{66F92553-D7F1-43A1-BB94-93EB3A1DAD14}">
      <dgm:prSet/>
      <dgm:spPr/>
      <dgm:t>
        <a:bodyPr/>
        <a:lstStyle/>
        <a:p>
          <a:endParaRPr lang="en-GB"/>
        </a:p>
      </dgm:t>
    </dgm:pt>
    <dgm:pt modelId="{37BD6778-9BBD-41C5-A709-8DD21C21FA08}" type="sibTrans" cxnId="{66F92553-D7F1-43A1-BB94-93EB3A1DAD14}">
      <dgm:prSet/>
      <dgm:spPr/>
      <dgm:t>
        <a:bodyPr/>
        <a:lstStyle/>
        <a:p>
          <a:endParaRPr lang="en-GB"/>
        </a:p>
      </dgm:t>
    </dgm:pt>
    <dgm:pt modelId="{C9D63DB8-4EC0-42C6-8D47-06CFE6934BC0}">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dirty="0">
            <a:latin typeface="Bahnschrift Light SemiCondensed" panose="020B0502040204020203" pitchFamily="34" charset="0"/>
          </a:endParaRPr>
        </a:p>
      </dgm:t>
    </dgm:pt>
    <dgm:pt modelId="{A9E48B73-D273-4752-8EA3-3AABA00CD94D}" type="parTrans" cxnId="{7AA5BE53-EE8A-42CF-8069-B7BBB01CFDE3}">
      <dgm:prSet/>
      <dgm:spPr/>
      <dgm:t>
        <a:bodyPr/>
        <a:lstStyle/>
        <a:p>
          <a:endParaRPr lang="en-GB"/>
        </a:p>
      </dgm:t>
    </dgm:pt>
    <dgm:pt modelId="{00924C66-7CF6-4D81-A6CD-7C0DC15B9C3E}" type="sibTrans" cxnId="{7AA5BE53-EE8A-42CF-8069-B7BBB01CFDE3}">
      <dgm:prSet/>
      <dgm:spPr/>
      <dgm:t>
        <a:bodyPr/>
        <a:lstStyle/>
        <a:p>
          <a:endParaRPr lang="en-GB"/>
        </a:p>
      </dgm:t>
    </dgm:pt>
    <dgm:pt modelId="{353CDF83-F142-4439-9F3E-332E382F6900}">
      <dgm:prSet phldrT="[Text]"/>
      <dgm:spPr/>
      <dgm:t>
        <a:bodyPr/>
        <a:lstStyle/>
        <a:p>
          <a:r>
            <a:rPr lang="en-GB" dirty="0">
              <a:latin typeface="Bahnschrift Light SemiCondensed" panose="020B0502040204020203" pitchFamily="34" charset="0"/>
            </a:rPr>
            <a:t>Security Token Offering Rules </a:t>
          </a:r>
        </a:p>
      </dgm:t>
    </dgm:pt>
    <dgm:pt modelId="{9897563B-EF6E-4F7C-AD87-3C7C729FA471}" type="parTrans" cxnId="{D7893A95-0188-4347-A432-9C8DDB1C1138}">
      <dgm:prSet/>
      <dgm:spPr/>
      <dgm:t>
        <a:bodyPr/>
        <a:lstStyle/>
        <a:p>
          <a:endParaRPr lang="en-GB"/>
        </a:p>
      </dgm:t>
    </dgm:pt>
    <dgm:pt modelId="{B4E93D06-53EC-4AAE-A906-72351D4DAF2B}" type="sibTrans" cxnId="{D7893A95-0188-4347-A432-9C8DDB1C1138}">
      <dgm:prSet/>
      <dgm:spPr/>
      <dgm:t>
        <a:bodyPr/>
        <a:lstStyle/>
        <a:p>
          <a:endParaRPr lang="en-GB"/>
        </a:p>
      </dgm:t>
    </dgm:pt>
    <dgm:pt modelId="{0A319772-65E3-4DA7-B448-C0C56367CE98}">
      <dgm:prSet/>
      <dgm:spPr/>
      <dgm:t>
        <a:bodyPr/>
        <a:lstStyle/>
        <a:p>
          <a:r>
            <a:rPr lang="en-GB" dirty="0">
              <a:latin typeface="Bahnschrift Light SemiCondensed" panose="020B0502040204020203" pitchFamily="34" charset="0"/>
              <a:cs typeface="Times New Roman" panose="02020603050405020304" pitchFamily="18" charset="0"/>
            </a:rPr>
            <a:t>A new license for Fintech services providers will be introduced Digital currency to be licensed by Bank of Mauritius</a:t>
          </a:r>
        </a:p>
      </dgm:t>
    </dgm:pt>
    <dgm:pt modelId="{6F37DBAB-D13C-4BB1-89D4-FF3714C7CA4E}" type="parTrans" cxnId="{6ECBC3F8-4589-4CBA-B570-593298B6F892}">
      <dgm:prSet/>
      <dgm:spPr/>
      <dgm:t>
        <a:bodyPr/>
        <a:lstStyle/>
        <a:p>
          <a:endParaRPr lang="en-GB"/>
        </a:p>
      </dgm:t>
    </dgm:pt>
    <dgm:pt modelId="{2173328F-6939-47E7-AD85-82C9AB7499BF}" type="sibTrans" cxnId="{6ECBC3F8-4589-4CBA-B570-593298B6F892}">
      <dgm:prSet/>
      <dgm:spPr/>
      <dgm:t>
        <a:bodyPr/>
        <a:lstStyle/>
        <a:p>
          <a:endParaRPr lang="en-GB"/>
        </a:p>
      </dgm:t>
    </dgm:pt>
    <dgm:pt modelId="{58F178FF-490D-44F4-9548-C004CD9A900E}" type="pres">
      <dgm:prSet presAssocID="{C28A56ED-3549-4318-A429-A16E6C3E6ABE}" presName="Name0" presStyleCnt="0">
        <dgm:presLayoutVars>
          <dgm:dir/>
          <dgm:animLvl val="lvl"/>
          <dgm:resizeHandles val="exact"/>
        </dgm:presLayoutVars>
      </dgm:prSet>
      <dgm:spPr/>
    </dgm:pt>
    <dgm:pt modelId="{9EFD9F7D-64CE-4E6B-8144-8086D163EA92}" type="pres">
      <dgm:prSet presAssocID="{BEEB4715-591E-4374-9429-0D6C14B0839A}" presName="composite" presStyleCnt="0"/>
      <dgm:spPr/>
    </dgm:pt>
    <dgm:pt modelId="{8C8E4186-9CB6-4E7B-9833-6ECFA4920C30}" type="pres">
      <dgm:prSet presAssocID="{BEEB4715-591E-4374-9429-0D6C14B0839A}" presName="parTx" presStyleLbl="alignNode1" presStyleIdx="0" presStyleCnt="3">
        <dgm:presLayoutVars>
          <dgm:chMax val="0"/>
          <dgm:chPref val="0"/>
          <dgm:bulletEnabled val="1"/>
        </dgm:presLayoutVars>
      </dgm:prSet>
      <dgm:spPr/>
    </dgm:pt>
    <dgm:pt modelId="{A80D9791-FA90-42E7-8FB1-7C589B4D175C}" type="pres">
      <dgm:prSet presAssocID="{BEEB4715-591E-4374-9429-0D6C14B0839A}" presName="desTx" presStyleLbl="alignAccFollowNode1" presStyleIdx="0" presStyleCnt="3">
        <dgm:presLayoutVars>
          <dgm:bulletEnabled val="1"/>
        </dgm:presLayoutVars>
      </dgm:prSet>
      <dgm:spPr/>
    </dgm:pt>
    <dgm:pt modelId="{9657BCED-4829-45EF-AA32-027C92FA54C9}" type="pres">
      <dgm:prSet presAssocID="{B9435E13-C133-4C6C-B834-7816E5E828BF}" presName="space" presStyleCnt="0"/>
      <dgm:spPr/>
    </dgm:pt>
    <dgm:pt modelId="{5CA32ECB-1188-42DE-9A9F-9C6724E70E9F}" type="pres">
      <dgm:prSet presAssocID="{84DB2AFA-B7A8-4244-B2CB-0AB8FC84184B}" presName="composite" presStyleCnt="0"/>
      <dgm:spPr/>
    </dgm:pt>
    <dgm:pt modelId="{896B7422-1920-4C07-B891-5A8C66E7C8AC}" type="pres">
      <dgm:prSet presAssocID="{84DB2AFA-B7A8-4244-B2CB-0AB8FC84184B}" presName="parTx" presStyleLbl="alignNode1" presStyleIdx="1" presStyleCnt="3">
        <dgm:presLayoutVars>
          <dgm:chMax val="0"/>
          <dgm:chPref val="0"/>
          <dgm:bulletEnabled val="1"/>
        </dgm:presLayoutVars>
      </dgm:prSet>
      <dgm:spPr/>
    </dgm:pt>
    <dgm:pt modelId="{9B7F2EBD-CB7B-4F23-B8F6-07431479B3A9}" type="pres">
      <dgm:prSet presAssocID="{84DB2AFA-B7A8-4244-B2CB-0AB8FC84184B}" presName="desTx" presStyleLbl="alignAccFollowNode1" presStyleIdx="1" presStyleCnt="3">
        <dgm:presLayoutVars>
          <dgm:bulletEnabled val="1"/>
        </dgm:presLayoutVars>
      </dgm:prSet>
      <dgm:spPr/>
    </dgm:pt>
    <dgm:pt modelId="{EEB0E225-F356-47CC-8E98-0DADE5D115C4}" type="pres">
      <dgm:prSet presAssocID="{80A0FAE8-1196-46F7-94C7-22CEA5CEBD9C}" presName="space" presStyleCnt="0"/>
      <dgm:spPr/>
    </dgm:pt>
    <dgm:pt modelId="{5211EF0C-152C-46AF-934B-D0744B52DB99}" type="pres">
      <dgm:prSet presAssocID="{41B2B7B1-8958-496C-901E-13BF2557B09A}" presName="composite" presStyleCnt="0"/>
      <dgm:spPr/>
    </dgm:pt>
    <dgm:pt modelId="{7319B927-B76E-4B43-B9C0-98F34027E01C}" type="pres">
      <dgm:prSet presAssocID="{41B2B7B1-8958-496C-901E-13BF2557B09A}" presName="parTx" presStyleLbl="alignNode1" presStyleIdx="2" presStyleCnt="3">
        <dgm:presLayoutVars>
          <dgm:chMax val="0"/>
          <dgm:chPref val="0"/>
          <dgm:bulletEnabled val="1"/>
        </dgm:presLayoutVars>
      </dgm:prSet>
      <dgm:spPr/>
    </dgm:pt>
    <dgm:pt modelId="{B1655239-211C-408F-8C50-EB184C7FEFAB}" type="pres">
      <dgm:prSet presAssocID="{41B2B7B1-8958-496C-901E-13BF2557B09A}" presName="desTx" presStyleLbl="alignAccFollowNode1" presStyleIdx="2" presStyleCnt="3">
        <dgm:presLayoutVars>
          <dgm:bulletEnabled val="1"/>
        </dgm:presLayoutVars>
      </dgm:prSet>
      <dgm:spPr/>
    </dgm:pt>
  </dgm:ptLst>
  <dgm:cxnLst>
    <dgm:cxn modelId="{DCEBA603-49EB-4CDE-8FA0-0150E273B15F}" type="presOf" srcId="{11924AAC-1BAC-4E4A-B5D2-5C0C5A2E96F8}" destId="{A80D9791-FA90-42E7-8FB1-7C589B4D175C}" srcOrd="0" destOrd="4" presId="urn:microsoft.com/office/officeart/2005/8/layout/hList1"/>
    <dgm:cxn modelId="{725DA903-665C-481D-AFF4-0B119E053972}" type="presOf" srcId="{353CDF83-F142-4439-9F3E-332E382F6900}" destId="{9B7F2EBD-CB7B-4F23-B8F6-07431479B3A9}" srcOrd="0" destOrd="1" presId="urn:microsoft.com/office/officeart/2005/8/layout/hList1"/>
    <dgm:cxn modelId="{89FB5707-A943-4185-9528-AEF3D81D87FC}" type="presOf" srcId="{E1054E50-DEE9-450B-8515-F06247E78F2C}" destId="{9B7F2EBD-CB7B-4F23-B8F6-07431479B3A9}" srcOrd="0" destOrd="4" presId="urn:microsoft.com/office/officeart/2005/8/layout/hList1"/>
    <dgm:cxn modelId="{9B3B5A07-7602-4C94-B0E1-7D8B6EC894E7}" type="presOf" srcId="{1A37FF6D-D1DE-4C08-AC90-C94328631E00}" destId="{9B7F2EBD-CB7B-4F23-B8F6-07431479B3A9}" srcOrd="0" destOrd="7" presId="urn:microsoft.com/office/officeart/2005/8/layout/hList1"/>
    <dgm:cxn modelId="{D0DC2B0B-1F83-45FF-B3E1-36FF538B17B4}" type="presOf" srcId="{1C4DA231-6DEF-4181-9FC6-9A0C975C7A79}" destId="{B1655239-211C-408F-8C50-EB184C7FEFAB}" srcOrd="0" destOrd="1" presId="urn:microsoft.com/office/officeart/2005/8/layout/hList1"/>
    <dgm:cxn modelId="{274F0A13-54D7-49F5-8BD7-31CD85CAC09C}" srcId="{41B2B7B1-8958-496C-901E-13BF2557B09A}" destId="{13D2C318-5BDA-44CA-9A92-4B75AB7FAA8A}" srcOrd="0" destOrd="0" parTransId="{83778BE2-4ABB-485A-A6CD-E8730BABCEB0}" sibTransId="{A63D8017-1558-476B-908D-E158329D8A00}"/>
    <dgm:cxn modelId="{4DA60814-57A9-48D6-B676-D711DC8BADFE}" srcId="{41B2B7B1-8958-496C-901E-13BF2557B09A}" destId="{1C4DA231-6DEF-4181-9FC6-9A0C975C7A79}" srcOrd="1" destOrd="0" parTransId="{07F87BB6-BFEC-47EB-A121-35D7B96B3F36}" sibTransId="{DCBDD8AC-C094-4558-B6F8-E67F5724026B}"/>
    <dgm:cxn modelId="{53D14215-0968-4919-861B-75D48F133027}" type="presOf" srcId="{C9D63DB8-4EC0-42C6-8D47-06CFE6934BC0}" destId="{A80D9791-FA90-42E7-8FB1-7C589B4D175C}" srcOrd="0" destOrd="1" presId="urn:microsoft.com/office/officeart/2005/8/layout/hList1"/>
    <dgm:cxn modelId="{A3170523-FAEB-4917-8A02-4BCC12D570F9}" type="presOf" srcId="{84DB2AFA-B7A8-4244-B2CB-0AB8FC84184B}" destId="{896B7422-1920-4C07-B891-5A8C66E7C8AC}" srcOrd="0" destOrd="0" presId="urn:microsoft.com/office/officeart/2005/8/layout/hList1"/>
    <dgm:cxn modelId="{2D7D035C-EE7C-4E42-9960-A1592A9CE0AF}" srcId="{84DB2AFA-B7A8-4244-B2CB-0AB8FC84184B}" destId="{E1054E50-DEE9-450B-8515-F06247E78F2C}" srcOrd="4" destOrd="0" parTransId="{F48C99DD-BF58-4BD5-9E4A-AF8D63FD972A}" sibTransId="{7DF7A7C9-A8D5-42A5-ACD0-0D1ABBBAB8F2}"/>
    <dgm:cxn modelId="{D7C4E55C-851D-405D-9228-9C2269519AE9}" type="presOf" srcId="{41B2B7B1-8958-496C-901E-13BF2557B09A}" destId="{7319B927-B76E-4B43-B9C0-98F34027E01C}" srcOrd="0" destOrd="0" presId="urn:microsoft.com/office/officeart/2005/8/layout/hList1"/>
    <dgm:cxn modelId="{3A496243-A17D-4ABE-99D9-2D4857C98EFD}" srcId="{C28A56ED-3549-4318-A429-A16E6C3E6ABE}" destId="{84DB2AFA-B7A8-4244-B2CB-0AB8FC84184B}" srcOrd="1" destOrd="0" parTransId="{974EAEE5-C619-42BF-8A67-ED037D260D66}" sibTransId="{80A0FAE8-1196-46F7-94C7-22CEA5CEBD9C}"/>
    <dgm:cxn modelId="{9DE01044-4903-4B82-AF81-3969AB3D5898}" srcId="{84DB2AFA-B7A8-4244-B2CB-0AB8FC84184B}" destId="{5683635A-B2E5-43EF-BC9C-141D8113D7CA}" srcOrd="2" destOrd="0" parTransId="{194657F4-B79F-45CB-BC20-61E4BAA7A5DD}" sibTransId="{C8596DA8-9566-4C2A-AED9-0465169E648A}"/>
    <dgm:cxn modelId="{C6371D49-9AA4-44AC-BA0D-0047A75A6516}" type="presOf" srcId="{CDFEAC9B-5B68-4C02-9685-36264B557A9C}" destId="{A80D9791-FA90-42E7-8FB1-7C589B4D175C}" srcOrd="0" destOrd="2" presId="urn:microsoft.com/office/officeart/2005/8/layout/hList1"/>
    <dgm:cxn modelId="{94883469-ADF2-4365-A5B0-6C38B4FF7008}" type="presOf" srcId="{5683635A-B2E5-43EF-BC9C-141D8113D7CA}" destId="{9B7F2EBD-CB7B-4F23-B8F6-07431479B3A9}" srcOrd="0" destOrd="2" presId="urn:microsoft.com/office/officeart/2005/8/layout/hList1"/>
    <dgm:cxn modelId="{A6F0976E-5230-4B51-986D-83138890A719}" srcId="{C28A56ED-3549-4318-A429-A16E6C3E6ABE}" destId="{41B2B7B1-8958-496C-901E-13BF2557B09A}" srcOrd="2" destOrd="0" parTransId="{3942CC31-530B-4D30-A448-7F730EBE7A9C}" sibTransId="{5AE0143A-31D2-4316-ACE9-97804138B482}"/>
    <dgm:cxn modelId="{4BC20D72-D82C-46CB-BAA8-2FE5A287E552}" srcId="{84DB2AFA-B7A8-4244-B2CB-0AB8FC84184B}" destId="{1ABBF939-63CD-442F-97A5-828EBE492285}" srcOrd="5" destOrd="0" parTransId="{A971CC66-5768-4DC6-A009-5AA739F88B44}" sibTransId="{824F014D-0CA3-407C-9E5A-EABD328E5276}"/>
    <dgm:cxn modelId="{66F92553-D7F1-43A1-BB94-93EB3A1DAD14}" srcId="{BEEB4715-591E-4374-9429-0D6C14B0839A}" destId="{CDFEAC9B-5B68-4C02-9685-36264B557A9C}" srcOrd="2" destOrd="0" parTransId="{C8423E3F-3DF3-4570-802A-CEAF03B97BC1}" sibTransId="{37BD6778-9BBD-41C5-A709-8DD21C21FA08}"/>
    <dgm:cxn modelId="{7AA5BE53-EE8A-42CF-8069-B7BBB01CFDE3}" srcId="{BEEB4715-591E-4374-9429-0D6C14B0839A}" destId="{C9D63DB8-4EC0-42C6-8D47-06CFE6934BC0}" srcOrd="1" destOrd="0" parTransId="{A9E48B73-D273-4752-8EA3-3AABA00CD94D}" sibTransId="{00924C66-7CF6-4D81-A6CD-7C0DC15B9C3E}"/>
    <dgm:cxn modelId="{E8A55375-5A38-4164-8055-616865CBA70A}" type="presOf" srcId="{13D2C318-5BDA-44CA-9A92-4B75AB7FAA8A}" destId="{B1655239-211C-408F-8C50-EB184C7FEFAB}" srcOrd="0" destOrd="0" presId="urn:microsoft.com/office/officeart/2005/8/layout/hList1"/>
    <dgm:cxn modelId="{FE04B07A-77AA-4569-A907-A4978BB686EA}" type="presOf" srcId="{92253CB3-CD22-4177-852B-A5021A9B0CE7}" destId="{B1655239-211C-408F-8C50-EB184C7FEFAB}" srcOrd="0" destOrd="2" presId="urn:microsoft.com/office/officeart/2005/8/layout/hList1"/>
    <dgm:cxn modelId="{6F7EEA88-1342-45D9-9854-56055CD77529}" srcId="{BEEB4715-591E-4374-9429-0D6C14B0839A}" destId="{11924AAC-1BAC-4E4A-B5D2-5C0C5A2E96F8}" srcOrd="4" destOrd="0" parTransId="{AF7ADE71-311C-4509-98BC-16290D45F3F6}" sibTransId="{10FFC2FF-86A6-4B6C-A678-F328DB736F66}"/>
    <dgm:cxn modelId="{36A0598E-31A0-4FBD-A910-77343DF09FB4}" srcId="{C28A56ED-3549-4318-A429-A16E6C3E6ABE}" destId="{BEEB4715-591E-4374-9429-0D6C14B0839A}" srcOrd="0" destOrd="0" parTransId="{8E0090E0-CEA0-45AA-BDED-F9A39BB6A686}" sibTransId="{B9435E13-C133-4C6C-B834-7816E5E828BF}"/>
    <dgm:cxn modelId="{D7893A95-0188-4347-A432-9C8DDB1C1138}" srcId="{84DB2AFA-B7A8-4244-B2CB-0AB8FC84184B}" destId="{353CDF83-F142-4439-9F3E-332E382F6900}" srcOrd="1" destOrd="0" parTransId="{9897563B-EF6E-4F7C-AD87-3C7C729FA471}" sibTransId="{B4E93D06-53EC-4AAE-A906-72351D4DAF2B}"/>
    <dgm:cxn modelId="{32A0F7A4-707C-4B93-9C6C-FB9AE2E016E5}" type="presOf" srcId="{6AADC5C0-0C7D-4215-BDC9-38A6DCAC3914}" destId="{A80D9791-FA90-42E7-8FB1-7C589B4D175C}" srcOrd="0" destOrd="0" presId="urn:microsoft.com/office/officeart/2005/8/layout/hList1"/>
    <dgm:cxn modelId="{ACF2C1AF-0A9C-4333-A1A4-7F13F27E049E}" srcId="{BEEB4715-591E-4374-9429-0D6C14B0839A}" destId="{6AADC5C0-0C7D-4215-BDC9-38A6DCAC3914}" srcOrd="0" destOrd="0" parTransId="{99EBEAD3-C352-4436-A881-E94F9894A11D}" sibTransId="{F29E30E7-2625-4C44-8480-A8CB71DCE530}"/>
    <dgm:cxn modelId="{09C900B3-6961-45A7-9022-B4484EB99CB6}" srcId="{41B2B7B1-8958-496C-901E-13BF2557B09A}" destId="{92253CB3-CD22-4177-852B-A5021A9B0CE7}" srcOrd="2" destOrd="0" parTransId="{FE4CAD4A-DDB2-46C2-92D7-9C7B972A8287}" sibTransId="{BA998F67-98E5-4D68-B2DA-4970866B9C6A}"/>
    <dgm:cxn modelId="{A9FDB0B6-130C-4BFC-B383-DB22A0C206EF}" type="presOf" srcId="{1ABBF939-63CD-442F-97A5-828EBE492285}" destId="{9B7F2EBD-CB7B-4F23-B8F6-07431479B3A9}" srcOrd="0" destOrd="5" presId="urn:microsoft.com/office/officeart/2005/8/layout/hList1"/>
    <dgm:cxn modelId="{27B38DC1-A8C9-43BC-B824-531A940FFCB2}" type="presOf" srcId="{0A319772-65E3-4DA7-B448-C0C56367CE98}" destId="{9B7F2EBD-CB7B-4F23-B8F6-07431479B3A9}" srcOrd="0" destOrd="6" presId="urn:microsoft.com/office/officeart/2005/8/layout/hList1"/>
    <dgm:cxn modelId="{EA24BCC3-8FEA-4832-8D99-AEF95ABCE79D}" srcId="{84DB2AFA-B7A8-4244-B2CB-0AB8FC84184B}" destId="{1A37FF6D-D1DE-4C08-AC90-C94328631E00}" srcOrd="7" destOrd="0" parTransId="{4BB7D036-5B6B-4640-8FC9-AB5A72B040FB}" sibTransId="{48573EC4-03FC-4EF9-8A52-D21D46CAC770}"/>
    <dgm:cxn modelId="{15AF00C5-02B4-49D6-AC36-C276AC10E6D7}" srcId="{BEEB4715-591E-4374-9429-0D6C14B0839A}" destId="{2425AD57-EB73-40DF-8129-248127CAF6DF}" srcOrd="3" destOrd="0" parTransId="{D62AC70A-CF94-42CB-A351-39F5EBE50784}" sibTransId="{B91F85C2-D21E-447D-BFAA-38B219F691D6}"/>
    <dgm:cxn modelId="{F30CC5C5-B00D-4D41-8786-EF81BE2A1AF0}" type="presOf" srcId="{C43B9FB5-174E-4E33-B22A-E574D573F05E}" destId="{9B7F2EBD-CB7B-4F23-B8F6-07431479B3A9}" srcOrd="0" destOrd="3" presId="urn:microsoft.com/office/officeart/2005/8/layout/hList1"/>
    <dgm:cxn modelId="{0648C6CB-2DAE-4EB0-B3ED-57CF50F565A4}" type="presOf" srcId="{BEEB4715-591E-4374-9429-0D6C14B0839A}" destId="{8C8E4186-9CB6-4E7B-9833-6ECFA4920C30}" srcOrd="0" destOrd="0" presId="urn:microsoft.com/office/officeart/2005/8/layout/hList1"/>
    <dgm:cxn modelId="{55633ED7-EBB2-45A9-9AB8-3D940E357D1F}" type="presOf" srcId="{B91BD4CF-2799-4948-BC5D-02E7EE19AD48}" destId="{9B7F2EBD-CB7B-4F23-B8F6-07431479B3A9}" srcOrd="0" destOrd="0" presId="urn:microsoft.com/office/officeart/2005/8/layout/hList1"/>
    <dgm:cxn modelId="{6C35C5D8-5EE0-4903-9CE0-E92C89B149AD}" srcId="{84DB2AFA-B7A8-4244-B2CB-0AB8FC84184B}" destId="{C43B9FB5-174E-4E33-B22A-E574D573F05E}" srcOrd="3" destOrd="0" parTransId="{BBF3345D-4243-4DC6-9231-FBD06AC3ED1E}" sibTransId="{80ACBFA3-6A87-4689-9AA6-A53E8EED9A4E}"/>
    <dgm:cxn modelId="{A52BBFEA-CDEF-49A6-8F67-1E9884256BFA}" type="presOf" srcId="{2425AD57-EB73-40DF-8129-248127CAF6DF}" destId="{A80D9791-FA90-42E7-8FB1-7C589B4D175C}" srcOrd="0" destOrd="3" presId="urn:microsoft.com/office/officeart/2005/8/layout/hList1"/>
    <dgm:cxn modelId="{D547C4EA-75F4-4888-A5E8-3B0283C416B8}" type="presOf" srcId="{C28A56ED-3549-4318-A429-A16E6C3E6ABE}" destId="{58F178FF-490D-44F4-9548-C004CD9A900E}" srcOrd="0" destOrd="0" presId="urn:microsoft.com/office/officeart/2005/8/layout/hList1"/>
    <dgm:cxn modelId="{5CBD6BF8-7354-4650-837C-545874D7A2D2}" srcId="{84DB2AFA-B7A8-4244-B2CB-0AB8FC84184B}" destId="{B91BD4CF-2799-4948-BC5D-02E7EE19AD48}" srcOrd="0" destOrd="0" parTransId="{213C3280-3DA1-4426-AF6F-3EE67AA8C16A}" sibTransId="{14C15C2B-57B5-4D7E-B80E-21742D58AE6C}"/>
    <dgm:cxn modelId="{6ECBC3F8-4589-4CBA-B570-593298B6F892}" srcId="{84DB2AFA-B7A8-4244-B2CB-0AB8FC84184B}" destId="{0A319772-65E3-4DA7-B448-C0C56367CE98}" srcOrd="6" destOrd="0" parTransId="{6F37DBAB-D13C-4BB1-89D4-FF3714C7CA4E}" sibTransId="{2173328F-6939-47E7-AD85-82C9AB7499BF}"/>
    <dgm:cxn modelId="{299601C5-8820-463A-8D41-9D14B8C5B112}" type="presParOf" srcId="{58F178FF-490D-44F4-9548-C004CD9A900E}" destId="{9EFD9F7D-64CE-4E6B-8144-8086D163EA92}" srcOrd="0" destOrd="0" presId="urn:microsoft.com/office/officeart/2005/8/layout/hList1"/>
    <dgm:cxn modelId="{2C915C0A-BDB7-421D-B15A-B1D540A89C0B}" type="presParOf" srcId="{9EFD9F7D-64CE-4E6B-8144-8086D163EA92}" destId="{8C8E4186-9CB6-4E7B-9833-6ECFA4920C30}" srcOrd="0" destOrd="0" presId="urn:microsoft.com/office/officeart/2005/8/layout/hList1"/>
    <dgm:cxn modelId="{3C271997-B21B-49C3-B070-4533A5C5BDCB}" type="presParOf" srcId="{9EFD9F7D-64CE-4E6B-8144-8086D163EA92}" destId="{A80D9791-FA90-42E7-8FB1-7C589B4D175C}" srcOrd="1" destOrd="0" presId="urn:microsoft.com/office/officeart/2005/8/layout/hList1"/>
    <dgm:cxn modelId="{D85253C7-A934-4321-A7EE-99B885A67286}" type="presParOf" srcId="{58F178FF-490D-44F4-9548-C004CD9A900E}" destId="{9657BCED-4829-45EF-AA32-027C92FA54C9}" srcOrd="1" destOrd="0" presId="urn:microsoft.com/office/officeart/2005/8/layout/hList1"/>
    <dgm:cxn modelId="{D4893A13-FF7A-424B-8CFC-11191F270A15}" type="presParOf" srcId="{58F178FF-490D-44F4-9548-C004CD9A900E}" destId="{5CA32ECB-1188-42DE-9A9F-9C6724E70E9F}" srcOrd="2" destOrd="0" presId="urn:microsoft.com/office/officeart/2005/8/layout/hList1"/>
    <dgm:cxn modelId="{099836B5-CAEE-43F5-82D0-B17CABE5412C}" type="presParOf" srcId="{5CA32ECB-1188-42DE-9A9F-9C6724E70E9F}" destId="{896B7422-1920-4C07-B891-5A8C66E7C8AC}" srcOrd="0" destOrd="0" presId="urn:microsoft.com/office/officeart/2005/8/layout/hList1"/>
    <dgm:cxn modelId="{3A3E5EC6-769B-4502-A98E-C277FC77FD92}" type="presParOf" srcId="{5CA32ECB-1188-42DE-9A9F-9C6724E70E9F}" destId="{9B7F2EBD-CB7B-4F23-B8F6-07431479B3A9}" srcOrd="1" destOrd="0" presId="urn:microsoft.com/office/officeart/2005/8/layout/hList1"/>
    <dgm:cxn modelId="{C8E316D5-B7B2-4DE3-9EB5-32F3BEA4C964}" type="presParOf" srcId="{58F178FF-490D-44F4-9548-C004CD9A900E}" destId="{EEB0E225-F356-47CC-8E98-0DADE5D115C4}" srcOrd="3" destOrd="0" presId="urn:microsoft.com/office/officeart/2005/8/layout/hList1"/>
    <dgm:cxn modelId="{9D9F61F9-7E55-4E3A-AF3E-2BC84A8BEF90}" type="presParOf" srcId="{58F178FF-490D-44F4-9548-C004CD9A900E}" destId="{5211EF0C-152C-46AF-934B-D0744B52DB99}" srcOrd="4" destOrd="0" presId="urn:microsoft.com/office/officeart/2005/8/layout/hList1"/>
    <dgm:cxn modelId="{7B0546D2-1DFC-4AC1-9C4A-66F5A0BA231F}" type="presParOf" srcId="{5211EF0C-152C-46AF-934B-D0744B52DB99}" destId="{7319B927-B76E-4B43-B9C0-98F34027E01C}" srcOrd="0" destOrd="0" presId="urn:microsoft.com/office/officeart/2005/8/layout/hList1"/>
    <dgm:cxn modelId="{443C62CD-E71C-47C2-9E71-4867438B1E3E}" type="presParOf" srcId="{5211EF0C-152C-46AF-934B-D0744B52DB99}" destId="{B1655239-211C-408F-8C50-EB184C7FEFA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BCAA1A-D2CC-471C-B0FF-DEC349421025}" type="doc">
      <dgm:prSet loTypeId="urn:microsoft.com/office/officeart/2008/layout/CircleAccentTimeline" loCatId="process" qsTypeId="urn:microsoft.com/office/officeart/2005/8/quickstyle/simple2" qsCatId="simple" csTypeId="urn:microsoft.com/office/officeart/2005/8/colors/accent0_3" csCatId="mainScheme" phldr="1"/>
      <dgm:spPr/>
      <dgm:t>
        <a:bodyPr/>
        <a:lstStyle/>
        <a:p>
          <a:endParaRPr lang="en-GB"/>
        </a:p>
      </dgm:t>
    </dgm:pt>
    <dgm:pt modelId="{000B7440-B5CE-4E2F-9E26-DCE22051A583}">
      <dgm:prSet phldrT="[Text]" custT="1"/>
      <dgm:spPr/>
      <dgm:t>
        <a:bodyPr/>
        <a:lstStyle/>
        <a:p>
          <a:r>
            <a:rPr lang="en-GB" sz="2000" dirty="0">
              <a:latin typeface="Bahnschrift Light SemiCondensed" panose="020B0502040204020203" pitchFamily="34" charset="0"/>
            </a:rPr>
            <a:t>Ministry of Information and Technology Communications  </a:t>
          </a:r>
        </a:p>
      </dgm:t>
    </dgm:pt>
    <dgm:pt modelId="{B8BCEA7F-5F5B-46C5-8C59-CE3C9980B1B6}" type="parTrans" cxnId="{4FE59AE0-1FCA-432E-B931-0B8BB5FFEA3A}">
      <dgm:prSet/>
      <dgm:spPr/>
      <dgm:t>
        <a:bodyPr/>
        <a:lstStyle/>
        <a:p>
          <a:endParaRPr lang="en-GB" sz="2000">
            <a:latin typeface="Bahnschrift Light SemiCondensed" panose="020B0502040204020203" pitchFamily="34" charset="0"/>
          </a:endParaRPr>
        </a:p>
      </dgm:t>
    </dgm:pt>
    <dgm:pt modelId="{9AB9601E-A310-4D32-9ECC-92260F674B24}" type="sibTrans" cxnId="{4FE59AE0-1FCA-432E-B931-0B8BB5FFEA3A}">
      <dgm:prSet/>
      <dgm:spPr/>
      <dgm:t>
        <a:bodyPr/>
        <a:lstStyle/>
        <a:p>
          <a:endParaRPr lang="en-GB" sz="2000">
            <a:latin typeface="Bahnschrift Light SemiCondensed" panose="020B0502040204020203" pitchFamily="34" charset="0"/>
          </a:endParaRPr>
        </a:p>
      </dgm:t>
    </dgm:pt>
    <dgm:pt modelId="{639C9653-DF08-4003-AA85-7F6C524A44B8}">
      <dgm:prSet phldrT="[Text]" custT="1"/>
      <dgm:spPr/>
      <dgm:t>
        <a:bodyPr/>
        <a:lstStyle/>
        <a:p>
          <a:r>
            <a:rPr lang="en-GB" sz="2000" dirty="0">
              <a:latin typeface="Bahnschrift Light SemiCondensed" panose="020B0502040204020203" pitchFamily="34" charset="0"/>
            </a:rPr>
            <a:t>Digital Mauritius 2030 Strategic Plan</a:t>
          </a:r>
        </a:p>
      </dgm:t>
    </dgm:pt>
    <dgm:pt modelId="{2A515BAB-1269-4859-BDE3-E27436374C2A}" type="parTrans" cxnId="{AFA61BE1-2551-458A-BB9B-6A016F30F16C}">
      <dgm:prSet/>
      <dgm:spPr/>
      <dgm:t>
        <a:bodyPr/>
        <a:lstStyle/>
        <a:p>
          <a:endParaRPr lang="en-GB" sz="2000">
            <a:latin typeface="Bahnschrift Light SemiCondensed" panose="020B0502040204020203" pitchFamily="34" charset="0"/>
          </a:endParaRPr>
        </a:p>
      </dgm:t>
    </dgm:pt>
    <dgm:pt modelId="{BDF18059-E517-446A-AD86-F1009F9C96DE}" type="sibTrans" cxnId="{AFA61BE1-2551-458A-BB9B-6A016F30F16C}">
      <dgm:prSet/>
      <dgm:spPr/>
      <dgm:t>
        <a:bodyPr/>
        <a:lstStyle/>
        <a:p>
          <a:endParaRPr lang="en-GB" sz="2000">
            <a:latin typeface="Bahnschrift Light SemiCondensed" panose="020B0502040204020203" pitchFamily="34" charset="0"/>
          </a:endParaRPr>
        </a:p>
      </dgm:t>
    </dgm:pt>
    <dgm:pt modelId="{DDAD8272-438D-4493-9893-EB974923D9AE}">
      <dgm:prSet phldrT="[Text]" custT="1"/>
      <dgm:spPr/>
      <dgm:t>
        <a:bodyPr/>
        <a:lstStyle/>
        <a:p>
          <a:r>
            <a:rPr lang="en-GB" sz="2000" dirty="0" err="1">
              <a:latin typeface="Bahnschrift Light SemiCondensed" panose="020B0502040204020203" pitchFamily="34" charset="0"/>
            </a:rPr>
            <a:t>MoKloud</a:t>
          </a:r>
          <a:r>
            <a:rPr lang="en-GB" sz="2000" dirty="0">
              <a:latin typeface="Bahnschrift Light SemiCondensed" panose="020B0502040204020203" pitchFamily="34" charset="0"/>
            </a:rPr>
            <a:t> / </a:t>
          </a:r>
          <a:r>
            <a:rPr lang="en-GB" sz="2000" dirty="0" err="1">
              <a:latin typeface="Bahnschrift Light SemiCondensed" panose="020B0502040204020203" pitchFamily="34" charset="0"/>
            </a:rPr>
            <a:t>Mausign</a:t>
          </a:r>
          <a:r>
            <a:rPr lang="en-GB" sz="2000" dirty="0">
              <a:latin typeface="Bahnschrift Light SemiCondensed" panose="020B0502040204020203" pitchFamily="34" charset="0"/>
            </a:rPr>
            <a:t>/</a:t>
          </a:r>
          <a:r>
            <a:rPr lang="en-GB" sz="2000" dirty="0" err="1">
              <a:latin typeface="Bahnschrift Light SemiCondensed" panose="020B0502040204020203" pitchFamily="34" charset="0"/>
            </a:rPr>
            <a:t>Maupass</a:t>
          </a:r>
          <a:endParaRPr lang="en-GB" sz="2000" dirty="0">
            <a:latin typeface="Bahnschrift Light SemiCondensed" panose="020B0502040204020203" pitchFamily="34" charset="0"/>
          </a:endParaRPr>
        </a:p>
      </dgm:t>
    </dgm:pt>
    <dgm:pt modelId="{83E93340-7F9F-4DE5-994C-A6F01FB8D183}" type="parTrans" cxnId="{45D4BE63-E084-4AC5-8122-56C570AC6148}">
      <dgm:prSet/>
      <dgm:spPr/>
      <dgm:t>
        <a:bodyPr/>
        <a:lstStyle/>
        <a:p>
          <a:endParaRPr lang="en-GB" sz="2000">
            <a:latin typeface="Bahnschrift Light SemiCondensed" panose="020B0502040204020203" pitchFamily="34" charset="0"/>
          </a:endParaRPr>
        </a:p>
      </dgm:t>
    </dgm:pt>
    <dgm:pt modelId="{BBC9D569-541E-4502-9AAC-583DCEDABBC9}" type="sibTrans" cxnId="{45D4BE63-E084-4AC5-8122-56C570AC6148}">
      <dgm:prSet/>
      <dgm:spPr/>
      <dgm:t>
        <a:bodyPr/>
        <a:lstStyle/>
        <a:p>
          <a:endParaRPr lang="en-GB" sz="2000">
            <a:latin typeface="Bahnschrift Light SemiCondensed" panose="020B0502040204020203" pitchFamily="34" charset="0"/>
          </a:endParaRPr>
        </a:p>
      </dgm:t>
    </dgm:pt>
    <dgm:pt modelId="{797CF7A3-55C2-4C36-97F8-92E2572C4068}">
      <dgm:prSet phldrT="[Text]" custT="1"/>
      <dgm:spPr/>
      <dgm:t>
        <a:bodyPr/>
        <a:lstStyle/>
        <a:p>
          <a:r>
            <a:rPr lang="en-GB" sz="2000" dirty="0">
              <a:latin typeface="Bahnschrift Light SemiCondensed" panose="020B0502040204020203" pitchFamily="34" charset="0"/>
            </a:rPr>
            <a:t>Mauritius Telecom </a:t>
          </a:r>
        </a:p>
      </dgm:t>
    </dgm:pt>
    <dgm:pt modelId="{0996EC91-D521-40DD-88E8-50542F0863F4}" type="parTrans" cxnId="{4D833D95-4D7D-42D6-B9F9-F9A2BCCA1326}">
      <dgm:prSet/>
      <dgm:spPr/>
      <dgm:t>
        <a:bodyPr/>
        <a:lstStyle/>
        <a:p>
          <a:endParaRPr lang="en-GB" sz="2000">
            <a:latin typeface="Bahnschrift Light SemiCondensed" panose="020B0502040204020203" pitchFamily="34" charset="0"/>
          </a:endParaRPr>
        </a:p>
      </dgm:t>
    </dgm:pt>
    <dgm:pt modelId="{102A5870-81CB-4062-AF68-95349479DB06}" type="sibTrans" cxnId="{4D833D95-4D7D-42D6-B9F9-F9A2BCCA1326}">
      <dgm:prSet/>
      <dgm:spPr/>
      <dgm:t>
        <a:bodyPr/>
        <a:lstStyle/>
        <a:p>
          <a:endParaRPr lang="en-GB" sz="2000">
            <a:latin typeface="Bahnschrift Light SemiCondensed" panose="020B0502040204020203" pitchFamily="34" charset="0"/>
          </a:endParaRPr>
        </a:p>
      </dgm:t>
    </dgm:pt>
    <dgm:pt modelId="{5EF8ADA3-FC9B-47AB-AC5C-C24BE21D239E}">
      <dgm:prSet phldrT="[Text]" custT="1"/>
      <dgm:spPr/>
      <dgm:t>
        <a:bodyPr/>
        <a:lstStyle/>
        <a:p>
          <a:r>
            <a:rPr lang="en-GB" sz="2000" dirty="0" err="1">
              <a:latin typeface="Bahnschrift Light SemiCondensed" panose="020B0502040204020203" pitchFamily="34" charset="0"/>
            </a:rPr>
            <a:t>MyT</a:t>
          </a:r>
          <a:r>
            <a:rPr lang="en-GB" sz="2000" dirty="0">
              <a:latin typeface="Bahnschrift Light SemiCondensed" panose="020B0502040204020203" pitchFamily="34" charset="0"/>
            </a:rPr>
            <a:t> Money </a:t>
          </a:r>
        </a:p>
      </dgm:t>
    </dgm:pt>
    <dgm:pt modelId="{FC87F19A-EFDE-4892-865C-043DE1C9CE95}" type="parTrans" cxnId="{9C1CACEB-0798-4493-ACB7-35ACE4ACB4DD}">
      <dgm:prSet/>
      <dgm:spPr/>
      <dgm:t>
        <a:bodyPr/>
        <a:lstStyle/>
        <a:p>
          <a:endParaRPr lang="en-GB" sz="2000">
            <a:latin typeface="Bahnschrift Light SemiCondensed" panose="020B0502040204020203" pitchFamily="34" charset="0"/>
          </a:endParaRPr>
        </a:p>
      </dgm:t>
    </dgm:pt>
    <dgm:pt modelId="{5A3F81BF-5291-4DB5-AEC3-2093D764FEC0}" type="sibTrans" cxnId="{9C1CACEB-0798-4493-ACB7-35ACE4ACB4DD}">
      <dgm:prSet/>
      <dgm:spPr/>
      <dgm:t>
        <a:bodyPr/>
        <a:lstStyle/>
        <a:p>
          <a:endParaRPr lang="en-GB" sz="2000">
            <a:latin typeface="Bahnschrift Light SemiCondensed" panose="020B0502040204020203" pitchFamily="34" charset="0"/>
          </a:endParaRPr>
        </a:p>
      </dgm:t>
    </dgm:pt>
    <dgm:pt modelId="{B64C1EB5-3481-492E-BBB1-EFF7FD0CAB23}">
      <dgm:prSet phldrT="[Text]" custT="1"/>
      <dgm:spPr/>
      <dgm:t>
        <a:bodyPr/>
        <a:lstStyle/>
        <a:p>
          <a:r>
            <a:rPr lang="en-GB" sz="2000" dirty="0">
              <a:latin typeface="Bahnschrift Light SemiCondensed" panose="020B0502040204020203" pitchFamily="34" charset="0"/>
            </a:rPr>
            <a:t>Plug and Play Internet Offer </a:t>
          </a:r>
        </a:p>
      </dgm:t>
    </dgm:pt>
    <dgm:pt modelId="{450393A9-24FA-4A2B-8F51-198B3A7BB045}" type="parTrans" cxnId="{43356274-332D-4BF1-95B8-C398905F41C7}">
      <dgm:prSet/>
      <dgm:spPr/>
      <dgm:t>
        <a:bodyPr/>
        <a:lstStyle/>
        <a:p>
          <a:endParaRPr lang="en-GB" sz="2000">
            <a:latin typeface="Bahnschrift Light SemiCondensed" panose="020B0502040204020203" pitchFamily="34" charset="0"/>
          </a:endParaRPr>
        </a:p>
      </dgm:t>
    </dgm:pt>
    <dgm:pt modelId="{52FD881B-0EE5-4E74-8B0C-1CA479270C83}" type="sibTrans" cxnId="{43356274-332D-4BF1-95B8-C398905F41C7}">
      <dgm:prSet/>
      <dgm:spPr/>
      <dgm:t>
        <a:bodyPr/>
        <a:lstStyle/>
        <a:p>
          <a:endParaRPr lang="en-GB" sz="2000">
            <a:latin typeface="Bahnschrift Light SemiCondensed" panose="020B0502040204020203" pitchFamily="34" charset="0"/>
          </a:endParaRPr>
        </a:p>
      </dgm:t>
    </dgm:pt>
    <dgm:pt modelId="{7AEF7C30-4354-4D92-9D58-6103ED85A19C}">
      <dgm:prSet phldrT="[Text]" custT="1"/>
      <dgm:spPr/>
      <dgm:t>
        <a:bodyPr/>
        <a:lstStyle/>
        <a:p>
          <a:r>
            <a:rPr lang="en-GB" sz="2000" dirty="0">
              <a:latin typeface="Bahnschrift Light SemiCondensed" panose="020B0502040204020203" pitchFamily="34" charset="0"/>
            </a:rPr>
            <a:t>FASIL.mu</a:t>
          </a:r>
        </a:p>
      </dgm:t>
    </dgm:pt>
    <dgm:pt modelId="{737560E0-C0A8-48A7-9CC6-68C7F615E98F}" type="parTrans" cxnId="{B4D4CE1B-2223-4F9A-9C59-D2642CAE5C7A}">
      <dgm:prSet/>
      <dgm:spPr/>
      <dgm:t>
        <a:bodyPr/>
        <a:lstStyle/>
        <a:p>
          <a:endParaRPr lang="en-GB" sz="2000">
            <a:latin typeface="Bahnschrift Light SemiCondensed" panose="020B0502040204020203" pitchFamily="34" charset="0"/>
          </a:endParaRPr>
        </a:p>
      </dgm:t>
    </dgm:pt>
    <dgm:pt modelId="{99290468-348F-4D09-8362-4B8FF9B13C37}" type="sibTrans" cxnId="{B4D4CE1B-2223-4F9A-9C59-D2642CAE5C7A}">
      <dgm:prSet/>
      <dgm:spPr/>
      <dgm:t>
        <a:bodyPr/>
        <a:lstStyle/>
        <a:p>
          <a:endParaRPr lang="en-GB" sz="2000">
            <a:latin typeface="Bahnschrift Light SemiCondensed" panose="020B0502040204020203" pitchFamily="34" charset="0"/>
          </a:endParaRPr>
        </a:p>
      </dgm:t>
    </dgm:pt>
    <dgm:pt modelId="{14B1BD8A-E905-41C9-A40F-20EEF8EDCD03}">
      <dgm:prSet phldrT="[Text]" custT="1"/>
      <dgm:spPr/>
      <dgm:t>
        <a:bodyPr/>
        <a:lstStyle/>
        <a:p>
          <a:r>
            <a:rPr lang="en-GB" sz="2000">
              <a:latin typeface="Bahnschrift Light SemiCondensed" panose="020B0502040204020203" pitchFamily="34" charset="0"/>
            </a:rPr>
            <a:t>InfoHighway</a:t>
          </a:r>
          <a:endParaRPr lang="en-GB" sz="2000" dirty="0">
            <a:latin typeface="Bahnschrift Light SemiCondensed" panose="020B0502040204020203" pitchFamily="34" charset="0"/>
          </a:endParaRPr>
        </a:p>
      </dgm:t>
    </dgm:pt>
    <dgm:pt modelId="{21200229-B927-4365-AE0F-3BDA41F38515}" type="parTrans" cxnId="{DF18CDE3-C791-4CB9-ABD7-50D050D6EE15}">
      <dgm:prSet/>
      <dgm:spPr/>
      <dgm:t>
        <a:bodyPr/>
        <a:lstStyle/>
        <a:p>
          <a:endParaRPr lang="en-GB" sz="2000">
            <a:latin typeface="Bahnschrift Light SemiCondensed" panose="020B0502040204020203" pitchFamily="34" charset="0"/>
          </a:endParaRPr>
        </a:p>
      </dgm:t>
    </dgm:pt>
    <dgm:pt modelId="{BDBE0537-532B-42FC-94C0-5E8FDD05C2A4}" type="sibTrans" cxnId="{DF18CDE3-C791-4CB9-ABD7-50D050D6EE15}">
      <dgm:prSet/>
      <dgm:spPr/>
      <dgm:t>
        <a:bodyPr/>
        <a:lstStyle/>
        <a:p>
          <a:endParaRPr lang="en-GB" sz="2000">
            <a:latin typeface="Bahnschrift Light SemiCondensed" panose="020B0502040204020203" pitchFamily="34" charset="0"/>
          </a:endParaRPr>
        </a:p>
      </dgm:t>
    </dgm:pt>
    <dgm:pt modelId="{9629D50B-1653-4869-B4B5-530C3687EAB8}" type="pres">
      <dgm:prSet presAssocID="{12BCAA1A-D2CC-471C-B0FF-DEC349421025}" presName="Name0" presStyleCnt="0">
        <dgm:presLayoutVars>
          <dgm:dir/>
        </dgm:presLayoutVars>
      </dgm:prSet>
      <dgm:spPr/>
    </dgm:pt>
    <dgm:pt modelId="{C8CF8957-C04F-41D0-8E96-D805D7F6602C}" type="pres">
      <dgm:prSet presAssocID="{000B7440-B5CE-4E2F-9E26-DCE22051A583}" presName="parComposite" presStyleCnt="0"/>
      <dgm:spPr/>
    </dgm:pt>
    <dgm:pt modelId="{E6E42AAD-4DF6-4DF6-A8CB-C67170D0D21C}" type="pres">
      <dgm:prSet presAssocID="{000B7440-B5CE-4E2F-9E26-DCE22051A583}" presName="parBigCircle" presStyleLbl="node0" presStyleIdx="0" presStyleCnt="2" custLinFactNeighborX="-24887" custLinFactNeighborY="2885"/>
      <dgm:spPr/>
    </dgm:pt>
    <dgm:pt modelId="{D39DCF17-4798-43D7-AFA8-FCA2F1F5843E}" type="pres">
      <dgm:prSet presAssocID="{000B7440-B5CE-4E2F-9E26-DCE22051A583}" presName="parTx" presStyleLbl="revTx" presStyleIdx="0" presStyleCnt="14" custLinFactNeighborX="-31508" custLinFactNeighborY="-107"/>
      <dgm:spPr/>
    </dgm:pt>
    <dgm:pt modelId="{0B10433A-8429-434C-BF8F-B9256437BCB6}" type="pres">
      <dgm:prSet presAssocID="{000B7440-B5CE-4E2F-9E26-DCE22051A583}" presName="bSpace" presStyleCnt="0"/>
      <dgm:spPr/>
    </dgm:pt>
    <dgm:pt modelId="{792E901E-86A7-4FBF-B3C7-FD11545AA01F}" type="pres">
      <dgm:prSet presAssocID="{000B7440-B5CE-4E2F-9E26-DCE22051A583}" presName="parBackupNorm" presStyleCnt="0"/>
      <dgm:spPr/>
    </dgm:pt>
    <dgm:pt modelId="{03779398-1F49-47CA-9B84-05629B21F078}" type="pres">
      <dgm:prSet presAssocID="{9AB9601E-A310-4D32-9ECC-92260F674B24}" presName="parSpace" presStyleCnt="0"/>
      <dgm:spPr/>
    </dgm:pt>
    <dgm:pt modelId="{BC15FBB2-C51B-4B91-8792-C73AE344AAE2}" type="pres">
      <dgm:prSet presAssocID="{639C9653-DF08-4003-AA85-7F6C524A44B8}" presName="desBackupLeftNorm" presStyleCnt="0"/>
      <dgm:spPr/>
    </dgm:pt>
    <dgm:pt modelId="{0E8FC98C-8A36-4C1B-A86E-20C596447782}" type="pres">
      <dgm:prSet presAssocID="{639C9653-DF08-4003-AA85-7F6C524A44B8}" presName="desComposite" presStyleCnt="0"/>
      <dgm:spPr/>
    </dgm:pt>
    <dgm:pt modelId="{6DEF984E-ED78-4A45-BBD4-435E811FADF6}" type="pres">
      <dgm:prSet presAssocID="{639C9653-DF08-4003-AA85-7F6C524A44B8}" presName="desCircle" presStyleLbl="node1" presStyleIdx="0" presStyleCnt="6" custLinFactNeighborX="-25940" custLinFactNeighborY="-5559"/>
      <dgm:spPr/>
    </dgm:pt>
    <dgm:pt modelId="{B9320D7D-5D28-433E-9AA0-EAF298A864B7}" type="pres">
      <dgm:prSet presAssocID="{639C9653-DF08-4003-AA85-7F6C524A44B8}" presName="chTx" presStyleLbl="revTx" presStyleIdx="1" presStyleCnt="14"/>
      <dgm:spPr/>
    </dgm:pt>
    <dgm:pt modelId="{ADB5A715-1648-4707-A3A1-E3CDA139C0FB}" type="pres">
      <dgm:prSet presAssocID="{639C9653-DF08-4003-AA85-7F6C524A44B8}" presName="desTx" presStyleLbl="revTx" presStyleIdx="2" presStyleCnt="14">
        <dgm:presLayoutVars>
          <dgm:bulletEnabled val="1"/>
        </dgm:presLayoutVars>
      </dgm:prSet>
      <dgm:spPr/>
    </dgm:pt>
    <dgm:pt modelId="{A29A1042-B0A1-49C9-9089-86425A70966B}" type="pres">
      <dgm:prSet presAssocID="{639C9653-DF08-4003-AA85-7F6C524A44B8}" presName="desBackupRightNorm" presStyleCnt="0"/>
      <dgm:spPr/>
    </dgm:pt>
    <dgm:pt modelId="{8429FDF7-B225-4FE7-A936-B27223F692EA}" type="pres">
      <dgm:prSet presAssocID="{BDF18059-E517-446A-AD86-F1009F9C96DE}" presName="desSpace" presStyleCnt="0"/>
      <dgm:spPr/>
    </dgm:pt>
    <dgm:pt modelId="{718A680B-16DF-45CF-852F-F3749EB6A096}" type="pres">
      <dgm:prSet presAssocID="{14B1BD8A-E905-41C9-A40F-20EEF8EDCD03}" presName="desBackupLeftNorm" presStyleCnt="0"/>
      <dgm:spPr/>
    </dgm:pt>
    <dgm:pt modelId="{5B2BF56B-01B5-4DB8-885D-BBE0C6159D3C}" type="pres">
      <dgm:prSet presAssocID="{14B1BD8A-E905-41C9-A40F-20EEF8EDCD03}" presName="desComposite" presStyleCnt="0"/>
      <dgm:spPr/>
    </dgm:pt>
    <dgm:pt modelId="{82261465-FF5E-406C-B8DA-463938046D0F}" type="pres">
      <dgm:prSet presAssocID="{14B1BD8A-E905-41C9-A40F-20EEF8EDCD03}" presName="desCircle" presStyleLbl="node1" presStyleIdx="1" presStyleCnt="6"/>
      <dgm:spPr/>
    </dgm:pt>
    <dgm:pt modelId="{E70437A5-EFE4-42D5-A6AF-E8240F365D79}" type="pres">
      <dgm:prSet presAssocID="{14B1BD8A-E905-41C9-A40F-20EEF8EDCD03}" presName="chTx" presStyleLbl="revTx" presStyleIdx="3" presStyleCnt="14"/>
      <dgm:spPr/>
    </dgm:pt>
    <dgm:pt modelId="{3B00E3E1-37F8-4EE9-B60F-809D05DF8074}" type="pres">
      <dgm:prSet presAssocID="{14B1BD8A-E905-41C9-A40F-20EEF8EDCD03}" presName="desTx" presStyleLbl="revTx" presStyleIdx="4" presStyleCnt="14">
        <dgm:presLayoutVars>
          <dgm:bulletEnabled val="1"/>
        </dgm:presLayoutVars>
      </dgm:prSet>
      <dgm:spPr/>
    </dgm:pt>
    <dgm:pt modelId="{80AC4271-D01F-479C-90C0-956768A91597}" type="pres">
      <dgm:prSet presAssocID="{14B1BD8A-E905-41C9-A40F-20EEF8EDCD03}" presName="desBackupRightNorm" presStyleCnt="0"/>
      <dgm:spPr/>
    </dgm:pt>
    <dgm:pt modelId="{275C5FB9-EB4E-4FA2-8CA6-37FD4D60B752}" type="pres">
      <dgm:prSet presAssocID="{BDBE0537-532B-42FC-94C0-5E8FDD05C2A4}" presName="desSpace" presStyleCnt="0"/>
      <dgm:spPr/>
    </dgm:pt>
    <dgm:pt modelId="{6688FDD6-639F-40E1-9953-D5F53B6E1E87}" type="pres">
      <dgm:prSet presAssocID="{DDAD8272-438D-4493-9893-EB974923D9AE}" presName="desBackupLeftNorm" presStyleCnt="0"/>
      <dgm:spPr/>
    </dgm:pt>
    <dgm:pt modelId="{4FDDABC0-AEAF-4734-B5A9-C0FFC2E31AFB}" type="pres">
      <dgm:prSet presAssocID="{DDAD8272-438D-4493-9893-EB974923D9AE}" presName="desComposite" presStyleCnt="0"/>
      <dgm:spPr/>
    </dgm:pt>
    <dgm:pt modelId="{CC5C4D69-0EC1-4BB7-99F8-42B23D164D02}" type="pres">
      <dgm:prSet presAssocID="{DDAD8272-438D-4493-9893-EB974923D9AE}" presName="desCircle" presStyleLbl="node1" presStyleIdx="2" presStyleCnt="6"/>
      <dgm:spPr/>
    </dgm:pt>
    <dgm:pt modelId="{43B3B035-37DE-4D0B-A1B7-3F4B80490054}" type="pres">
      <dgm:prSet presAssocID="{DDAD8272-438D-4493-9893-EB974923D9AE}" presName="chTx" presStyleLbl="revTx" presStyleIdx="5" presStyleCnt="14"/>
      <dgm:spPr/>
    </dgm:pt>
    <dgm:pt modelId="{C81D87C2-9646-421A-B00A-FAE35476E8D4}" type="pres">
      <dgm:prSet presAssocID="{DDAD8272-438D-4493-9893-EB974923D9AE}" presName="desTx" presStyleLbl="revTx" presStyleIdx="6" presStyleCnt="14">
        <dgm:presLayoutVars>
          <dgm:bulletEnabled val="1"/>
        </dgm:presLayoutVars>
      </dgm:prSet>
      <dgm:spPr/>
    </dgm:pt>
    <dgm:pt modelId="{424E5901-C3AC-4F70-91BF-3BA26E85B194}" type="pres">
      <dgm:prSet presAssocID="{DDAD8272-438D-4493-9893-EB974923D9AE}" presName="desBackupRightNorm" presStyleCnt="0"/>
      <dgm:spPr/>
    </dgm:pt>
    <dgm:pt modelId="{4B031B5D-5A88-4738-858D-5CA7FAECBA78}" type="pres">
      <dgm:prSet presAssocID="{BBC9D569-541E-4502-9AAC-583DCEDABBC9}" presName="desSpace" presStyleCnt="0"/>
      <dgm:spPr/>
    </dgm:pt>
    <dgm:pt modelId="{6228E6F8-3A87-457F-9738-EFC7763B21D2}" type="pres">
      <dgm:prSet presAssocID="{7AEF7C30-4354-4D92-9D58-6103ED85A19C}" presName="desBackupLeftNorm" presStyleCnt="0"/>
      <dgm:spPr/>
    </dgm:pt>
    <dgm:pt modelId="{D1C27F0E-B06C-4EE3-9731-713C7BA0403A}" type="pres">
      <dgm:prSet presAssocID="{7AEF7C30-4354-4D92-9D58-6103ED85A19C}" presName="desComposite" presStyleCnt="0"/>
      <dgm:spPr/>
    </dgm:pt>
    <dgm:pt modelId="{A2E8946A-05C2-47B3-A8FE-82206B45E148}" type="pres">
      <dgm:prSet presAssocID="{7AEF7C30-4354-4D92-9D58-6103ED85A19C}" presName="desCircle" presStyleLbl="node1" presStyleIdx="3" presStyleCnt="6"/>
      <dgm:spPr/>
    </dgm:pt>
    <dgm:pt modelId="{FC456A0D-F0EC-4DBC-8220-0BD4D324F3B8}" type="pres">
      <dgm:prSet presAssocID="{7AEF7C30-4354-4D92-9D58-6103ED85A19C}" presName="chTx" presStyleLbl="revTx" presStyleIdx="7" presStyleCnt="14"/>
      <dgm:spPr/>
    </dgm:pt>
    <dgm:pt modelId="{1315A8BB-30FB-461B-9955-F57D949F3FF3}" type="pres">
      <dgm:prSet presAssocID="{7AEF7C30-4354-4D92-9D58-6103ED85A19C}" presName="desTx" presStyleLbl="revTx" presStyleIdx="8" presStyleCnt="14">
        <dgm:presLayoutVars>
          <dgm:bulletEnabled val="1"/>
        </dgm:presLayoutVars>
      </dgm:prSet>
      <dgm:spPr/>
    </dgm:pt>
    <dgm:pt modelId="{FC331ED1-7B89-43E9-AD99-1934F0009641}" type="pres">
      <dgm:prSet presAssocID="{7AEF7C30-4354-4D92-9D58-6103ED85A19C}" presName="desBackupRightNorm" presStyleCnt="0"/>
      <dgm:spPr/>
    </dgm:pt>
    <dgm:pt modelId="{48A81B61-18BE-4E65-AC7D-E8C7D9CC2F65}" type="pres">
      <dgm:prSet presAssocID="{99290468-348F-4D09-8362-4B8FF9B13C37}" presName="desSpace" presStyleCnt="0"/>
      <dgm:spPr/>
    </dgm:pt>
    <dgm:pt modelId="{66D824A7-D544-4199-9789-152C65470877}" type="pres">
      <dgm:prSet presAssocID="{797CF7A3-55C2-4C36-97F8-92E2572C4068}" presName="parComposite" presStyleCnt="0"/>
      <dgm:spPr/>
    </dgm:pt>
    <dgm:pt modelId="{037974B1-E002-403F-8DA7-4CB6DEB1D062}" type="pres">
      <dgm:prSet presAssocID="{797CF7A3-55C2-4C36-97F8-92E2572C4068}" presName="parBigCircle" presStyleLbl="node0" presStyleIdx="1" presStyleCnt="2"/>
      <dgm:spPr/>
    </dgm:pt>
    <dgm:pt modelId="{62703A9B-CCA7-4F72-A64C-F5434DA3BBF8}" type="pres">
      <dgm:prSet presAssocID="{797CF7A3-55C2-4C36-97F8-92E2572C4068}" presName="parTx" presStyleLbl="revTx" presStyleIdx="9" presStyleCnt="14"/>
      <dgm:spPr/>
    </dgm:pt>
    <dgm:pt modelId="{A6AFE62E-79BF-4CA8-9FF8-42B93642953C}" type="pres">
      <dgm:prSet presAssocID="{797CF7A3-55C2-4C36-97F8-92E2572C4068}" presName="bSpace" presStyleCnt="0"/>
      <dgm:spPr/>
    </dgm:pt>
    <dgm:pt modelId="{158B0107-AD92-4262-A2F7-F49B5866CF8E}" type="pres">
      <dgm:prSet presAssocID="{797CF7A3-55C2-4C36-97F8-92E2572C4068}" presName="parBackupNorm" presStyleCnt="0"/>
      <dgm:spPr/>
    </dgm:pt>
    <dgm:pt modelId="{721E8E94-24C4-4737-A635-138D1B1DEC5B}" type="pres">
      <dgm:prSet presAssocID="{102A5870-81CB-4062-AF68-95349479DB06}" presName="parSpace" presStyleCnt="0"/>
      <dgm:spPr/>
    </dgm:pt>
    <dgm:pt modelId="{2413ACD3-2E39-47B6-8F20-06F8484F8059}" type="pres">
      <dgm:prSet presAssocID="{5EF8ADA3-FC9B-47AB-AC5C-C24BE21D239E}" presName="desBackupLeftNorm" presStyleCnt="0"/>
      <dgm:spPr/>
    </dgm:pt>
    <dgm:pt modelId="{5E05945F-1847-4542-B129-90C11C757FAA}" type="pres">
      <dgm:prSet presAssocID="{5EF8ADA3-FC9B-47AB-AC5C-C24BE21D239E}" presName="desComposite" presStyleCnt="0"/>
      <dgm:spPr/>
    </dgm:pt>
    <dgm:pt modelId="{953FE498-7D30-4573-910B-40938E9FE41D}" type="pres">
      <dgm:prSet presAssocID="{5EF8ADA3-FC9B-47AB-AC5C-C24BE21D239E}" presName="desCircle" presStyleLbl="node1" presStyleIdx="4" presStyleCnt="6"/>
      <dgm:spPr/>
    </dgm:pt>
    <dgm:pt modelId="{25FF0432-3837-4A26-9350-18BDE693CD6F}" type="pres">
      <dgm:prSet presAssocID="{5EF8ADA3-FC9B-47AB-AC5C-C24BE21D239E}" presName="chTx" presStyleLbl="revTx" presStyleIdx="10" presStyleCnt="14"/>
      <dgm:spPr/>
    </dgm:pt>
    <dgm:pt modelId="{8C2AE2BC-DC9A-4A9B-9961-1636BFC262DE}" type="pres">
      <dgm:prSet presAssocID="{5EF8ADA3-FC9B-47AB-AC5C-C24BE21D239E}" presName="desTx" presStyleLbl="revTx" presStyleIdx="11" presStyleCnt="14">
        <dgm:presLayoutVars>
          <dgm:bulletEnabled val="1"/>
        </dgm:presLayoutVars>
      </dgm:prSet>
      <dgm:spPr/>
    </dgm:pt>
    <dgm:pt modelId="{B762E9C7-64E7-4B4C-AB15-C7D45A25F8E3}" type="pres">
      <dgm:prSet presAssocID="{5EF8ADA3-FC9B-47AB-AC5C-C24BE21D239E}" presName="desBackupRightNorm" presStyleCnt="0"/>
      <dgm:spPr/>
    </dgm:pt>
    <dgm:pt modelId="{DAD589CE-6909-4C66-BE59-FC5ABA7C1AA3}" type="pres">
      <dgm:prSet presAssocID="{5A3F81BF-5291-4DB5-AEC3-2093D764FEC0}" presName="desSpace" presStyleCnt="0"/>
      <dgm:spPr/>
    </dgm:pt>
    <dgm:pt modelId="{F6BA7A8C-B040-4D9A-B5A5-108A10CEBD9C}" type="pres">
      <dgm:prSet presAssocID="{B64C1EB5-3481-492E-BBB1-EFF7FD0CAB23}" presName="desBackupLeftNorm" presStyleCnt="0"/>
      <dgm:spPr/>
    </dgm:pt>
    <dgm:pt modelId="{8D13566B-E93F-496F-87EB-5F7C619C9AB5}" type="pres">
      <dgm:prSet presAssocID="{B64C1EB5-3481-492E-BBB1-EFF7FD0CAB23}" presName="desComposite" presStyleCnt="0"/>
      <dgm:spPr/>
    </dgm:pt>
    <dgm:pt modelId="{40D08B52-553D-4BE9-BE77-D460624C0CD6}" type="pres">
      <dgm:prSet presAssocID="{B64C1EB5-3481-492E-BBB1-EFF7FD0CAB23}" presName="desCircle" presStyleLbl="node1" presStyleIdx="5" presStyleCnt="6"/>
      <dgm:spPr/>
    </dgm:pt>
    <dgm:pt modelId="{4D75A687-3378-4F48-AF39-0EBDB2AE6E0F}" type="pres">
      <dgm:prSet presAssocID="{B64C1EB5-3481-492E-BBB1-EFF7FD0CAB23}" presName="chTx" presStyleLbl="revTx" presStyleIdx="12" presStyleCnt="14"/>
      <dgm:spPr/>
    </dgm:pt>
    <dgm:pt modelId="{B4D6F871-74FB-4BDB-88B0-EB65908CE627}" type="pres">
      <dgm:prSet presAssocID="{B64C1EB5-3481-492E-BBB1-EFF7FD0CAB23}" presName="desTx" presStyleLbl="revTx" presStyleIdx="13" presStyleCnt="14">
        <dgm:presLayoutVars>
          <dgm:bulletEnabled val="1"/>
        </dgm:presLayoutVars>
      </dgm:prSet>
      <dgm:spPr/>
    </dgm:pt>
    <dgm:pt modelId="{80F37666-2ADA-4200-BE8F-B725FEFA2DCA}" type="pres">
      <dgm:prSet presAssocID="{B64C1EB5-3481-492E-BBB1-EFF7FD0CAB23}" presName="desBackupRightNorm" presStyleCnt="0"/>
      <dgm:spPr/>
    </dgm:pt>
    <dgm:pt modelId="{460A67C1-018C-40F5-AA65-E875782FCD53}" type="pres">
      <dgm:prSet presAssocID="{52FD881B-0EE5-4E74-8B0C-1CA479270C83}" presName="desSpace" presStyleCnt="0"/>
      <dgm:spPr/>
    </dgm:pt>
  </dgm:ptLst>
  <dgm:cxnLst>
    <dgm:cxn modelId="{88E64701-E954-4AE6-8CE4-3886E1AE282F}" type="presOf" srcId="{7AEF7C30-4354-4D92-9D58-6103ED85A19C}" destId="{FC456A0D-F0EC-4DBC-8220-0BD4D324F3B8}" srcOrd="0" destOrd="0" presId="urn:microsoft.com/office/officeart/2008/layout/CircleAccentTimeline"/>
    <dgm:cxn modelId="{B4D4CE1B-2223-4F9A-9C59-D2642CAE5C7A}" srcId="{000B7440-B5CE-4E2F-9E26-DCE22051A583}" destId="{7AEF7C30-4354-4D92-9D58-6103ED85A19C}" srcOrd="3" destOrd="0" parTransId="{737560E0-C0A8-48A7-9CC6-68C7F615E98F}" sibTransId="{99290468-348F-4D09-8362-4B8FF9B13C37}"/>
    <dgm:cxn modelId="{2AE71F20-0C02-498E-9D08-979C7207A5A0}" type="presOf" srcId="{639C9653-DF08-4003-AA85-7F6C524A44B8}" destId="{B9320D7D-5D28-433E-9AA0-EAF298A864B7}" srcOrd="0" destOrd="0" presId="urn:microsoft.com/office/officeart/2008/layout/CircleAccentTimeline"/>
    <dgm:cxn modelId="{2508302E-C767-4117-A850-C1E206323E99}" type="presOf" srcId="{12BCAA1A-D2CC-471C-B0FF-DEC349421025}" destId="{9629D50B-1653-4869-B4B5-530C3687EAB8}" srcOrd="0" destOrd="0" presId="urn:microsoft.com/office/officeart/2008/layout/CircleAccentTimeline"/>
    <dgm:cxn modelId="{45D4BE63-E084-4AC5-8122-56C570AC6148}" srcId="{000B7440-B5CE-4E2F-9E26-DCE22051A583}" destId="{DDAD8272-438D-4493-9893-EB974923D9AE}" srcOrd="2" destOrd="0" parTransId="{83E93340-7F9F-4DE5-994C-A6F01FB8D183}" sibTransId="{BBC9D569-541E-4502-9AAC-583DCEDABBC9}"/>
    <dgm:cxn modelId="{61DD6648-8BE1-427D-8E69-B37FC3B7455B}" type="presOf" srcId="{797CF7A3-55C2-4C36-97F8-92E2572C4068}" destId="{62703A9B-CCA7-4F72-A64C-F5434DA3BBF8}" srcOrd="0" destOrd="0" presId="urn:microsoft.com/office/officeart/2008/layout/CircleAccentTimeline"/>
    <dgm:cxn modelId="{46367171-A70C-4AB0-A8E2-7B4DCFA49ACF}" type="presOf" srcId="{000B7440-B5CE-4E2F-9E26-DCE22051A583}" destId="{D39DCF17-4798-43D7-AFA8-FCA2F1F5843E}" srcOrd="0" destOrd="0" presId="urn:microsoft.com/office/officeart/2008/layout/CircleAccentTimeline"/>
    <dgm:cxn modelId="{43356274-332D-4BF1-95B8-C398905F41C7}" srcId="{797CF7A3-55C2-4C36-97F8-92E2572C4068}" destId="{B64C1EB5-3481-492E-BBB1-EFF7FD0CAB23}" srcOrd="1" destOrd="0" parTransId="{450393A9-24FA-4A2B-8F51-198B3A7BB045}" sibTransId="{52FD881B-0EE5-4E74-8B0C-1CA479270C83}"/>
    <dgm:cxn modelId="{4D833D95-4D7D-42D6-B9F9-F9A2BCCA1326}" srcId="{12BCAA1A-D2CC-471C-B0FF-DEC349421025}" destId="{797CF7A3-55C2-4C36-97F8-92E2572C4068}" srcOrd="1" destOrd="0" parTransId="{0996EC91-D521-40DD-88E8-50542F0863F4}" sibTransId="{102A5870-81CB-4062-AF68-95349479DB06}"/>
    <dgm:cxn modelId="{BE09CE95-663F-476E-B7F8-65D2D266F62E}" type="presOf" srcId="{14B1BD8A-E905-41C9-A40F-20EEF8EDCD03}" destId="{E70437A5-EFE4-42D5-A6AF-E8240F365D79}" srcOrd="0" destOrd="0" presId="urn:microsoft.com/office/officeart/2008/layout/CircleAccentTimeline"/>
    <dgm:cxn modelId="{A07477B1-232A-47E6-A681-27C2CB08C732}" type="presOf" srcId="{5EF8ADA3-FC9B-47AB-AC5C-C24BE21D239E}" destId="{25FF0432-3837-4A26-9350-18BDE693CD6F}" srcOrd="0" destOrd="0" presId="urn:microsoft.com/office/officeart/2008/layout/CircleAccentTimeline"/>
    <dgm:cxn modelId="{A85FA1C1-FED3-4A67-81CB-5CED3E692DBC}" type="presOf" srcId="{DDAD8272-438D-4493-9893-EB974923D9AE}" destId="{43B3B035-37DE-4D0B-A1B7-3F4B80490054}" srcOrd="0" destOrd="0" presId="urn:microsoft.com/office/officeart/2008/layout/CircleAccentTimeline"/>
    <dgm:cxn modelId="{4FE59AE0-1FCA-432E-B931-0B8BB5FFEA3A}" srcId="{12BCAA1A-D2CC-471C-B0FF-DEC349421025}" destId="{000B7440-B5CE-4E2F-9E26-DCE22051A583}" srcOrd="0" destOrd="0" parTransId="{B8BCEA7F-5F5B-46C5-8C59-CE3C9980B1B6}" sibTransId="{9AB9601E-A310-4D32-9ECC-92260F674B24}"/>
    <dgm:cxn modelId="{AFA61BE1-2551-458A-BB9B-6A016F30F16C}" srcId="{000B7440-B5CE-4E2F-9E26-DCE22051A583}" destId="{639C9653-DF08-4003-AA85-7F6C524A44B8}" srcOrd="0" destOrd="0" parTransId="{2A515BAB-1269-4859-BDE3-E27436374C2A}" sibTransId="{BDF18059-E517-446A-AD86-F1009F9C96DE}"/>
    <dgm:cxn modelId="{DF18CDE3-C791-4CB9-ABD7-50D050D6EE15}" srcId="{000B7440-B5CE-4E2F-9E26-DCE22051A583}" destId="{14B1BD8A-E905-41C9-A40F-20EEF8EDCD03}" srcOrd="1" destOrd="0" parTransId="{21200229-B927-4365-AE0F-3BDA41F38515}" sibTransId="{BDBE0537-532B-42FC-94C0-5E8FDD05C2A4}"/>
    <dgm:cxn modelId="{9C1CACEB-0798-4493-ACB7-35ACE4ACB4DD}" srcId="{797CF7A3-55C2-4C36-97F8-92E2572C4068}" destId="{5EF8ADA3-FC9B-47AB-AC5C-C24BE21D239E}" srcOrd="0" destOrd="0" parTransId="{FC87F19A-EFDE-4892-865C-043DE1C9CE95}" sibTransId="{5A3F81BF-5291-4DB5-AEC3-2093D764FEC0}"/>
    <dgm:cxn modelId="{A26F75F5-59C5-4981-B6E3-20A69A41F461}" type="presOf" srcId="{B64C1EB5-3481-492E-BBB1-EFF7FD0CAB23}" destId="{4D75A687-3378-4F48-AF39-0EBDB2AE6E0F}" srcOrd="0" destOrd="0" presId="urn:microsoft.com/office/officeart/2008/layout/CircleAccentTimeline"/>
    <dgm:cxn modelId="{83E3D4B4-BCBA-4117-B5AD-2BF0CBD9EAB3}" type="presParOf" srcId="{9629D50B-1653-4869-B4B5-530C3687EAB8}" destId="{C8CF8957-C04F-41D0-8E96-D805D7F6602C}" srcOrd="0" destOrd="0" presId="urn:microsoft.com/office/officeart/2008/layout/CircleAccentTimeline"/>
    <dgm:cxn modelId="{95A7B99B-B995-410E-937A-2B17A897F6FE}" type="presParOf" srcId="{C8CF8957-C04F-41D0-8E96-D805D7F6602C}" destId="{E6E42AAD-4DF6-4DF6-A8CB-C67170D0D21C}" srcOrd="0" destOrd="0" presId="urn:microsoft.com/office/officeart/2008/layout/CircleAccentTimeline"/>
    <dgm:cxn modelId="{56D9E5CF-807C-446F-9689-4A098CA3861B}" type="presParOf" srcId="{C8CF8957-C04F-41D0-8E96-D805D7F6602C}" destId="{D39DCF17-4798-43D7-AFA8-FCA2F1F5843E}" srcOrd="1" destOrd="0" presId="urn:microsoft.com/office/officeart/2008/layout/CircleAccentTimeline"/>
    <dgm:cxn modelId="{331F0F7A-50AC-4042-A511-D3B476646EBA}" type="presParOf" srcId="{C8CF8957-C04F-41D0-8E96-D805D7F6602C}" destId="{0B10433A-8429-434C-BF8F-B9256437BCB6}" srcOrd="2" destOrd="0" presId="urn:microsoft.com/office/officeart/2008/layout/CircleAccentTimeline"/>
    <dgm:cxn modelId="{BA7CF3C9-2315-4DB1-878D-E4A1A7338C2A}" type="presParOf" srcId="{9629D50B-1653-4869-B4B5-530C3687EAB8}" destId="{792E901E-86A7-4FBF-B3C7-FD11545AA01F}" srcOrd="1" destOrd="0" presId="urn:microsoft.com/office/officeart/2008/layout/CircleAccentTimeline"/>
    <dgm:cxn modelId="{600F9133-9F2A-4BD0-96B9-99221FA0D0C9}" type="presParOf" srcId="{9629D50B-1653-4869-B4B5-530C3687EAB8}" destId="{03779398-1F49-47CA-9B84-05629B21F078}" srcOrd="2" destOrd="0" presId="urn:microsoft.com/office/officeart/2008/layout/CircleAccentTimeline"/>
    <dgm:cxn modelId="{2ECB0FCB-02F2-4AB5-9B45-E0555AD89BAF}" type="presParOf" srcId="{9629D50B-1653-4869-B4B5-530C3687EAB8}" destId="{BC15FBB2-C51B-4B91-8792-C73AE344AAE2}" srcOrd="3" destOrd="0" presId="urn:microsoft.com/office/officeart/2008/layout/CircleAccentTimeline"/>
    <dgm:cxn modelId="{EA8989B2-C183-44EE-9E99-24B481CFD183}" type="presParOf" srcId="{9629D50B-1653-4869-B4B5-530C3687EAB8}" destId="{0E8FC98C-8A36-4C1B-A86E-20C596447782}" srcOrd="4" destOrd="0" presId="urn:microsoft.com/office/officeart/2008/layout/CircleAccentTimeline"/>
    <dgm:cxn modelId="{8B7406E8-CF96-46EC-9345-D624B67CB3BB}" type="presParOf" srcId="{0E8FC98C-8A36-4C1B-A86E-20C596447782}" destId="{6DEF984E-ED78-4A45-BBD4-435E811FADF6}" srcOrd="0" destOrd="0" presId="urn:microsoft.com/office/officeart/2008/layout/CircleAccentTimeline"/>
    <dgm:cxn modelId="{E4A105E8-B235-4084-B775-4A3E3C1811E9}" type="presParOf" srcId="{0E8FC98C-8A36-4C1B-A86E-20C596447782}" destId="{B9320D7D-5D28-433E-9AA0-EAF298A864B7}" srcOrd="1" destOrd="0" presId="urn:microsoft.com/office/officeart/2008/layout/CircleAccentTimeline"/>
    <dgm:cxn modelId="{A338700D-63F1-41D9-B668-0AA0E71697BA}" type="presParOf" srcId="{0E8FC98C-8A36-4C1B-A86E-20C596447782}" destId="{ADB5A715-1648-4707-A3A1-E3CDA139C0FB}" srcOrd="2" destOrd="0" presId="urn:microsoft.com/office/officeart/2008/layout/CircleAccentTimeline"/>
    <dgm:cxn modelId="{510AE4DF-1E21-4B6A-ACAA-DBECDC703517}" type="presParOf" srcId="{9629D50B-1653-4869-B4B5-530C3687EAB8}" destId="{A29A1042-B0A1-49C9-9089-86425A70966B}" srcOrd="5" destOrd="0" presId="urn:microsoft.com/office/officeart/2008/layout/CircleAccentTimeline"/>
    <dgm:cxn modelId="{F0734763-360A-4287-82BC-C055BB630BAE}" type="presParOf" srcId="{9629D50B-1653-4869-B4B5-530C3687EAB8}" destId="{8429FDF7-B225-4FE7-A936-B27223F692EA}" srcOrd="6" destOrd="0" presId="urn:microsoft.com/office/officeart/2008/layout/CircleAccentTimeline"/>
    <dgm:cxn modelId="{CC4BE57F-E305-432A-B0D4-974554EB0160}" type="presParOf" srcId="{9629D50B-1653-4869-B4B5-530C3687EAB8}" destId="{718A680B-16DF-45CF-852F-F3749EB6A096}" srcOrd="7" destOrd="0" presId="urn:microsoft.com/office/officeart/2008/layout/CircleAccentTimeline"/>
    <dgm:cxn modelId="{E385CD62-EB4A-4A93-BE86-ED675B2F8773}" type="presParOf" srcId="{9629D50B-1653-4869-B4B5-530C3687EAB8}" destId="{5B2BF56B-01B5-4DB8-885D-BBE0C6159D3C}" srcOrd="8" destOrd="0" presId="urn:microsoft.com/office/officeart/2008/layout/CircleAccentTimeline"/>
    <dgm:cxn modelId="{12D83254-99C1-4AAD-8618-3C0D0F57994F}" type="presParOf" srcId="{5B2BF56B-01B5-4DB8-885D-BBE0C6159D3C}" destId="{82261465-FF5E-406C-B8DA-463938046D0F}" srcOrd="0" destOrd="0" presId="urn:microsoft.com/office/officeart/2008/layout/CircleAccentTimeline"/>
    <dgm:cxn modelId="{6AD434B5-A1B5-4C9E-A4B6-D745F680988A}" type="presParOf" srcId="{5B2BF56B-01B5-4DB8-885D-BBE0C6159D3C}" destId="{E70437A5-EFE4-42D5-A6AF-E8240F365D79}" srcOrd="1" destOrd="0" presId="urn:microsoft.com/office/officeart/2008/layout/CircleAccentTimeline"/>
    <dgm:cxn modelId="{A436A0F7-A655-4257-92B3-B04BEB7830E9}" type="presParOf" srcId="{5B2BF56B-01B5-4DB8-885D-BBE0C6159D3C}" destId="{3B00E3E1-37F8-4EE9-B60F-809D05DF8074}" srcOrd="2" destOrd="0" presId="urn:microsoft.com/office/officeart/2008/layout/CircleAccentTimeline"/>
    <dgm:cxn modelId="{72437EF3-B956-49FA-9B37-CBEAF70DED20}" type="presParOf" srcId="{9629D50B-1653-4869-B4B5-530C3687EAB8}" destId="{80AC4271-D01F-479C-90C0-956768A91597}" srcOrd="9" destOrd="0" presId="urn:microsoft.com/office/officeart/2008/layout/CircleAccentTimeline"/>
    <dgm:cxn modelId="{1EAE632D-08BA-465D-A033-ABE12921BF8B}" type="presParOf" srcId="{9629D50B-1653-4869-B4B5-530C3687EAB8}" destId="{275C5FB9-EB4E-4FA2-8CA6-37FD4D60B752}" srcOrd="10" destOrd="0" presId="urn:microsoft.com/office/officeart/2008/layout/CircleAccentTimeline"/>
    <dgm:cxn modelId="{12BADBBB-10FC-4FBB-9831-C35E99E8D1B3}" type="presParOf" srcId="{9629D50B-1653-4869-B4B5-530C3687EAB8}" destId="{6688FDD6-639F-40E1-9953-D5F53B6E1E87}" srcOrd="11" destOrd="0" presId="urn:microsoft.com/office/officeart/2008/layout/CircleAccentTimeline"/>
    <dgm:cxn modelId="{0170D9B7-9155-48DD-A85D-81EF7C4FFFCD}" type="presParOf" srcId="{9629D50B-1653-4869-B4B5-530C3687EAB8}" destId="{4FDDABC0-AEAF-4734-B5A9-C0FFC2E31AFB}" srcOrd="12" destOrd="0" presId="urn:microsoft.com/office/officeart/2008/layout/CircleAccentTimeline"/>
    <dgm:cxn modelId="{B0A7DBCC-BC44-45A4-9083-58FEC8E7CA43}" type="presParOf" srcId="{4FDDABC0-AEAF-4734-B5A9-C0FFC2E31AFB}" destId="{CC5C4D69-0EC1-4BB7-99F8-42B23D164D02}" srcOrd="0" destOrd="0" presId="urn:microsoft.com/office/officeart/2008/layout/CircleAccentTimeline"/>
    <dgm:cxn modelId="{6275D9FD-0E3D-4C31-8B21-48651F74B376}" type="presParOf" srcId="{4FDDABC0-AEAF-4734-B5A9-C0FFC2E31AFB}" destId="{43B3B035-37DE-4D0B-A1B7-3F4B80490054}" srcOrd="1" destOrd="0" presId="urn:microsoft.com/office/officeart/2008/layout/CircleAccentTimeline"/>
    <dgm:cxn modelId="{5E50DDFD-897D-4C09-88EB-8D970835A063}" type="presParOf" srcId="{4FDDABC0-AEAF-4734-B5A9-C0FFC2E31AFB}" destId="{C81D87C2-9646-421A-B00A-FAE35476E8D4}" srcOrd="2" destOrd="0" presId="urn:microsoft.com/office/officeart/2008/layout/CircleAccentTimeline"/>
    <dgm:cxn modelId="{6630ED45-9584-4FDB-93AE-AA1E48884C75}" type="presParOf" srcId="{9629D50B-1653-4869-B4B5-530C3687EAB8}" destId="{424E5901-C3AC-4F70-91BF-3BA26E85B194}" srcOrd="13" destOrd="0" presId="urn:microsoft.com/office/officeart/2008/layout/CircleAccentTimeline"/>
    <dgm:cxn modelId="{117B2E13-C7A3-4301-8048-43AC513F6470}" type="presParOf" srcId="{9629D50B-1653-4869-B4B5-530C3687EAB8}" destId="{4B031B5D-5A88-4738-858D-5CA7FAECBA78}" srcOrd="14" destOrd="0" presId="urn:microsoft.com/office/officeart/2008/layout/CircleAccentTimeline"/>
    <dgm:cxn modelId="{EEB28109-DBD7-4B20-A22E-6A42757CD13C}" type="presParOf" srcId="{9629D50B-1653-4869-B4B5-530C3687EAB8}" destId="{6228E6F8-3A87-457F-9738-EFC7763B21D2}" srcOrd="15" destOrd="0" presId="urn:microsoft.com/office/officeart/2008/layout/CircleAccentTimeline"/>
    <dgm:cxn modelId="{EA082824-0893-4093-BC9E-3D1618865EF4}" type="presParOf" srcId="{9629D50B-1653-4869-B4B5-530C3687EAB8}" destId="{D1C27F0E-B06C-4EE3-9731-713C7BA0403A}" srcOrd="16" destOrd="0" presId="urn:microsoft.com/office/officeart/2008/layout/CircleAccentTimeline"/>
    <dgm:cxn modelId="{799DD98D-A3C5-416D-AD5F-16DE04561C48}" type="presParOf" srcId="{D1C27F0E-B06C-4EE3-9731-713C7BA0403A}" destId="{A2E8946A-05C2-47B3-A8FE-82206B45E148}" srcOrd="0" destOrd="0" presId="urn:microsoft.com/office/officeart/2008/layout/CircleAccentTimeline"/>
    <dgm:cxn modelId="{CF87C21B-8678-4A03-995A-CD67D3A9964C}" type="presParOf" srcId="{D1C27F0E-B06C-4EE3-9731-713C7BA0403A}" destId="{FC456A0D-F0EC-4DBC-8220-0BD4D324F3B8}" srcOrd="1" destOrd="0" presId="urn:microsoft.com/office/officeart/2008/layout/CircleAccentTimeline"/>
    <dgm:cxn modelId="{0D856C90-F2AC-42CF-A445-8F37C1E37C6D}" type="presParOf" srcId="{D1C27F0E-B06C-4EE3-9731-713C7BA0403A}" destId="{1315A8BB-30FB-461B-9955-F57D949F3FF3}" srcOrd="2" destOrd="0" presId="urn:microsoft.com/office/officeart/2008/layout/CircleAccentTimeline"/>
    <dgm:cxn modelId="{815D512D-7E8F-425D-8799-A4F33A1DDFB1}" type="presParOf" srcId="{9629D50B-1653-4869-B4B5-530C3687EAB8}" destId="{FC331ED1-7B89-43E9-AD99-1934F0009641}" srcOrd="17" destOrd="0" presId="urn:microsoft.com/office/officeart/2008/layout/CircleAccentTimeline"/>
    <dgm:cxn modelId="{1398605D-4521-43FC-BDB3-FD4A94E7C57F}" type="presParOf" srcId="{9629D50B-1653-4869-B4B5-530C3687EAB8}" destId="{48A81B61-18BE-4E65-AC7D-E8C7D9CC2F65}" srcOrd="18" destOrd="0" presId="urn:microsoft.com/office/officeart/2008/layout/CircleAccentTimeline"/>
    <dgm:cxn modelId="{00534074-28D9-4949-896E-907FD978A128}" type="presParOf" srcId="{9629D50B-1653-4869-B4B5-530C3687EAB8}" destId="{66D824A7-D544-4199-9789-152C65470877}" srcOrd="19" destOrd="0" presId="urn:microsoft.com/office/officeart/2008/layout/CircleAccentTimeline"/>
    <dgm:cxn modelId="{4104E1BE-E8DE-47B2-91DF-ED8C42EBEB88}" type="presParOf" srcId="{66D824A7-D544-4199-9789-152C65470877}" destId="{037974B1-E002-403F-8DA7-4CB6DEB1D062}" srcOrd="0" destOrd="0" presId="urn:microsoft.com/office/officeart/2008/layout/CircleAccentTimeline"/>
    <dgm:cxn modelId="{32F15962-DC96-4C13-91C5-1075594012EA}" type="presParOf" srcId="{66D824A7-D544-4199-9789-152C65470877}" destId="{62703A9B-CCA7-4F72-A64C-F5434DA3BBF8}" srcOrd="1" destOrd="0" presId="urn:microsoft.com/office/officeart/2008/layout/CircleAccentTimeline"/>
    <dgm:cxn modelId="{B4A20811-276B-4C6D-B7D7-3EB6A1992637}" type="presParOf" srcId="{66D824A7-D544-4199-9789-152C65470877}" destId="{A6AFE62E-79BF-4CA8-9FF8-42B93642953C}" srcOrd="2" destOrd="0" presId="urn:microsoft.com/office/officeart/2008/layout/CircleAccentTimeline"/>
    <dgm:cxn modelId="{88A44E38-51F0-4B29-BD0E-4012F1D769BC}" type="presParOf" srcId="{9629D50B-1653-4869-B4B5-530C3687EAB8}" destId="{158B0107-AD92-4262-A2F7-F49B5866CF8E}" srcOrd="20" destOrd="0" presId="urn:microsoft.com/office/officeart/2008/layout/CircleAccentTimeline"/>
    <dgm:cxn modelId="{50385CD9-3BC0-42CD-9220-C071293041EB}" type="presParOf" srcId="{9629D50B-1653-4869-B4B5-530C3687EAB8}" destId="{721E8E94-24C4-4737-A635-138D1B1DEC5B}" srcOrd="21" destOrd="0" presId="urn:microsoft.com/office/officeart/2008/layout/CircleAccentTimeline"/>
    <dgm:cxn modelId="{B144B2B3-6BC6-4A18-9AE6-69E8EE2CC998}" type="presParOf" srcId="{9629D50B-1653-4869-B4B5-530C3687EAB8}" destId="{2413ACD3-2E39-47B6-8F20-06F8484F8059}" srcOrd="22" destOrd="0" presId="urn:microsoft.com/office/officeart/2008/layout/CircleAccentTimeline"/>
    <dgm:cxn modelId="{EA23A884-4925-4E91-AACB-F6B0E7926CB6}" type="presParOf" srcId="{9629D50B-1653-4869-B4B5-530C3687EAB8}" destId="{5E05945F-1847-4542-B129-90C11C757FAA}" srcOrd="23" destOrd="0" presId="urn:microsoft.com/office/officeart/2008/layout/CircleAccentTimeline"/>
    <dgm:cxn modelId="{9C4CE4B8-BC6B-4908-8FC8-57B3893944ED}" type="presParOf" srcId="{5E05945F-1847-4542-B129-90C11C757FAA}" destId="{953FE498-7D30-4573-910B-40938E9FE41D}" srcOrd="0" destOrd="0" presId="urn:microsoft.com/office/officeart/2008/layout/CircleAccentTimeline"/>
    <dgm:cxn modelId="{4B8291E4-9568-4D04-9C8D-A365364C9987}" type="presParOf" srcId="{5E05945F-1847-4542-B129-90C11C757FAA}" destId="{25FF0432-3837-4A26-9350-18BDE693CD6F}" srcOrd="1" destOrd="0" presId="urn:microsoft.com/office/officeart/2008/layout/CircleAccentTimeline"/>
    <dgm:cxn modelId="{DD1337ED-1332-4DA5-AA66-27EDA8E3AEF4}" type="presParOf" srcId="{5E05945F-1847-4542-B129-90C11C757FAA}" destId="{8C2AE2BC-DC9A-4A9B-9961-1636BFC262DE}" srcOrd="2" destOrd="0" presId="urn:microsoft.com/office/officeart/2008/layout/CircleAccentTimeline"/>
    <dgm:cxn modelId="{C6A929FC-9317-4BA7-AAD1-AB1425A89A2C}" type="presParOf" srcId="{9629D50B-1653-4869-B4B5-530C3687EAB8}" destId="{B762E9C7-64E7-4B4C-AB15-C7D45A25F8E3}" srcOrd="24" destOrd="0" presId="urn:microsoft.com/office/officeart/2008/layout/CircleAccentTimeline"/>
    <dgm:cxn modelId="{1345130D-5DDD-49EC-A600-5CB85BB97D6D}" type="presParOf" srcId="{9629D50B-1653-4869-B4B5-530C3687EAB8}" destId="{DAD589CE-6909-4C66-BE59-FC5ABA7C1AA3}" srcOrd="25" destOrd="0" presId="urn:microsoft.com/office/officeart/2008/layout/CircleAccentTimeline"/>
    <dgm:cxn modelId="{8146F0F3-4177-4822-8E68-AC2445D008FA}" type="presParOf" srcId="{9629D50B-1653-4869-B4B5-530C3687EAB8}" destId="{F6BA7A8C-B040-4D9A-B5A5-108A10CEBD9C}" srcOrd="26" destOrd="0" presId="urn:microsoft.com/office/officeart/2008/layout/CircleAccentTimeline"/>
    <dgm:cxn modelId="{51D1A786-BAD9-42AF-AD62-14B069EFB722}" type="presParOf" srcId="{9629D50B-1653-4869-B4B5-530C3687EAB8}" destId="{8D13566B-E93F-496F-87EB-5F7C619C9AB5}" srcOrd="27" destOrd="0" presId="urn:microsoft.com/office/officeart/2008/layout/CircleAccentTimeline"/>
    <dgm:cxn modelId="{C736EB9A-45C2-4E01-B274-AD06220195EE}" type="presParOf" srcId="{8D13566B-E93F-496F-87EB-5F7C619C9AB5}" destId="{40D08B52-553D-4BE9-BE77-D460624C0CD6}" srcOrd="0" destOrd="0" presId="urn:microsoft.com/office/officeart/2008/layout/CircleAccentTimeline"/>
    <dgm:cxn modelId="{9D0C0C4B-DF07-49BE-B4A6-4862983FD310}" type="presParOf" srcId="{8D13566B-E93F-496F-87EB-5F7C619C9AB5}" destId="{4D75A687-3378-4F48-AF39-0EBDB2AE6E0F}" srcOrd="1" destOrd="0" presId="urn:microsoft.com/office/officeart/2008/layout/CircleAccentTimeline"/>
    <dgm:cxn modelId="{7AB3FB34-4F27-4D3D-AE48-D4BF6FA229A8}" type="presParOf" srcId="{8D13566B-E93F-496F-87EB-5F7C619C9AB5}" destId="{B4D6F871-74FB-4BDB-88B0-EB65908CE627}" srcOrd="2" destOrd="0" presId="urn:microsoft.com/office/officeart/2008/layout/CircleAccentTimeline"/>
    <dgm:cxn modelId="{2A9AC137-CD55-4AD8-80C3-717A7B0E71BE}" type="presParOf" srcId="{9629D50B-1653-4869-B4B5-530C3687EAB8}" destId="{80F37666-2ADA-4200-BE8F-B725FEFA2DCA}" srcOrd="28" destOrd="0" presId="urn:microsoft.com/office/officeart/2008/layout/CircleAccentTimeline"/>
    <dgm:cxn modelId="{2622643C-10FA-41C6-8952-4E5DBFB949ED}" type="presParOf" srcId="{9629D50B-1653-4869-B4B5-530C3687EAB8}" destId="{460A67C1-018C-40F5-AA65-E875782FCD53}" srcOrd="29"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BF188-BD2D-448E-923B-ECC95D444910}">
      <dsp:nvSpPr>
        <dsp:cNvPr id="0" name=""/>
        <dsp:cNvSpPr/>
      </dsp:nvSpPr>
      <dsp:spPr>
        <a:xfrm>
          <a:off x="622302" y="8651"/>
          <a:ext cx="4607554" cy="4607554"/>
        </a:xfrm>
        <a:prstGeom prst="circularArrow">
          <a:avLst>
            <a:gd name="adj1" fmla="val 5544"/>
            <a:gd name="adj2" fmla="val 330680"/>
            <a:gd name="adj3" fmla="val 13821968"/>
            <a:gd name="adj4" fmla="val 17358006"/>
            <a:gd name="adj5" fmla="val 5757"/>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ECBA5DB-4B02-44A0-99E3-64CE100DFB31}">
      <dsp:nvSpPr>
        <dsp:cNvPr id="0" name=""/>
        <dsp:cNvSpPr/>
      </dsp:nvSpPr>
      <dsp:spPr>
        <a:xfrm>
          <a:off x="1868804" y="35134"/>
          <a:ext cx="2114549" cy="1057274"/>
        </a:xfrm>
        <a:prstGeom prst="roundRect">
          <a:avLst/>
        </a:prstGeom>
        <a:solidFill>
          <a:schemeClr val="dk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1"/>
              </a:solidFill>
            </a:rPr>
            <a:t>Financial Services contributes to 13% of the GDP </a:t>
          </a:r>
          <a:endParaRPr lang="en-GB" sz="1600" kern="1200" dirty="0">
            <a:solidFill>
              <a:schemeClr val="bg1"/>
            </a:solidFill>
          </a:endParaRPr>
        </a:p>
      </dsp:txBody>
      <dsp:txXfrm>
        <a:off x="1920416" y="86746"/>
        <a:ext cx="2011325" cy="954050"/>
      </dsp:txXfrm>
    </dsp:sp>
    <dsp:sp modelId="{97D28A6F-D905-4FE2-BB83-DEB22AF39E55}">
      <dsp:nvSpPr>
        <dsp:cNvPr id="0" name=""/>
        <dsp:cNvSpPr/>
      </dsp:nvSpPr>
      <dsp:spPr>
        <a:xfrm>
          <a:off x="3737480" y="1392807"/>
          <a:ext cx="2114549" cy="1057274"/>
        </a:xfrm>
        <a:prstGeom prst="roundRect">
          <a:avLst/>
        </a:prstGeom>
        <a:solidFill>
          <a:schemeClr val="dk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1"/>
              </a:solidFill>
            </a:rPr>
            <a:t>The sector is expected to double its contribution by 2030</a:t>
          </a:r>
          <a:endParaRPr lang="en-GB" sz="1600" kern="1200" dirty="0">
            <a:solidFill>
              <a:schemeClr val="bg1"/>
            </a:solidFill>
          </a:endParaRPr>
        </a:p>
      </dsp:txBody>
      <dsp:txXfrm>
        <a:off x="3789092" y="1444419"/>
        <a:ext cx="2011325" cy="954050"/>
      </dsp:txXfrm>
    </dsp:sp>
    <dsp:sp modelId="{00F04013-9EF4-4177-946F-ECF05AA19B1D}">
      <dsp:nvSpPr>
        <dsp:cNvPr id="0" name=""/>
        <dsp:cNvSpPr/>
      </dsp:nvSpPr>
      <dsp:spPr>
        <a:xfrm>
          <a:off x="3023709" y="3589567"/>
          <a:ext cx="2114549" cy="1057274"/>
        </a:xfrm>
        <a:prstGeom prst="roundRect">
          <a:avLst/>
        </a:prstGeom>
        <a:solidFill>
          <a:schemeClr val="dk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1"/>
              </a:solidFill>
            </a:rPr>
            <a:t>Mauritius has already stepped into the fintech space </a:t>
          </a:r>
          <a:endParaRPr lang="en-GB" sz="1600" kern="1200" dirty="0">
            <a:solidFill>
              <a:schemeClr val="bg1"/>
            </a:solidFill>
          </a:endParaRPr>
        </a:p>
      </dsp:txBody>
      <dsp:txXfrm>
        <a:off x="3075321" y="3641179"/>
        <a:ext cx="2011325" cy="954050"/>
      </dsp:txXfrm>
    </dsp:sp>
    <dsp:sp modelId="{BA0AD939-47E5-45F3-A7EA-4F1FC4E55456}">
      <dsp:nvSpPr>
        <dsp:cNvPr id="0" name=""/>
        <dsp:cNvSpPr/>
      </dsp:nvSpPr>
      <dsp:spPr>
        <a:xfrm>
          <a:off x="713899" y="3589567"/>
          <a:ext cx="2114549" cy="1057274"/>
        </a:xfrm>
        <a:prstGeom prst="roundRect">
          <a:avLst/>
        </a:prstGeom>
        <a:solidFill>
          <a:schemeClr val="dk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1"/>
              </a:solidFill>
            </a:rPr>
            <a:t>Mauritius wants to position itself as a fintech hub </a:t>
          </a:r>
          <a:endParaRPr lang="en-GB" sz="1600" kern="1200" dirty="0">
            <a:solidFill>
              <a:schemeClr val="bg1"/>
            </a:solidFill>
          </a:endParaRPr>
        </a:p>
      </dsp:txBody>
      <dsp:txXfrm>
        <a:off x="765511" y="3641179"/>
        <a:ext cx="2011325" cy="954050"/>
      </dsp:txXfrm>
    </dsp:sp>
    <dsp:sp modelId="{0003390C-9FB6-43DD-8B87-9EDA3F904069}">
      <dsp:nvSpPr>
        <dsp:cNvPr id="0" name=""/>
        <dsp:cNvSpPr/>
      </dsp:nvSpPr>
      <dsp:spPr>
        <a:xfrm>
          <a:off x="128" y="1392807"/>
          <a:ext cx="2114549" cy="1057274"/>
        </a:xfrm>
        <a:prstGeom prst="roundRect">
          <a:avLst/>
        </a:prstGeom>
        <a:solidFill>
          <a:schemeClr val="dk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bg1"/>
              </a:solidFill>
            </a:rPr>
            <a:t>Mauritius has the potential to be a fintech hub for the African region </a:t>
          </a:r>
          <a:endParaRPr lang="en-GB" sz="1600" kern="1200" dirty="0">
            <a:solidFill>
              <a:schemeClr val="bg1"/>
            </a:solidFill>
          </a:endParaRPr>
        </a:p>
      </dsp:txBody>
      <dsp:txXfrm>
        <a:off x="51740" y="1444419"/>
        <a:ext cx="2011325" cy="954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E3499-3B7F-4CDB-9001-A594852DBE60}">
      <dsp:nvSpPr>
        <dsp:cNvPr id="0" name=""/>
        <dsp:cNvSpPr/>
      </dsp:nvSpPr>
      <dsp:spPr>
        <a:xfrm>
          <a:off x="2834897" y="524536"/>
          <a:ext cx="405669" cy="91440"/>
        </a:xfrm>
        <a:custGeom>
          <a:avLst/>
          <a:gdLst/>
          <a:ahLst/>
          <a:cxnLst/>
          <a:rect l="0" t="0" r="0" b="0"/>
          <a:pathLst>
            <a:path>
              <a:moveTo>
                <a:pt x="0" y="45720"/>
              </a:moveTo>
              <a:lnTo>
                <a:pt x="40566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Bahnschrift Light" panose="020B0502040204020203" pitchFamily="34" charset="0"/>
          </a:endParaRPr>
        </a:p>
      </dsp:txBody>
      <dsp:txXfrm>
        <a:off x="3026825" y="568075"/>
        <a:ext cx="21813" cy="4362"/>
      </dsp:txXfrm>
    </dsp:sp>
    <dsp:sp modelId="{EAF0AF95-2430-43CE-9034-820DBA9A5C1F}">
      <dsp:nvSpPr>
        <dsp:cNvPr id="0" name=""/>
        <dsp:cNvSpPr/>
      </dsp:nvSpPr>
      <dsp:spPr>
        <a:xfrm>
          <a:off x="939874" y="1209"/>
          <a:ext cx="1896823" cy="113809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Bahnschrift Light" panose="020B0502040204020203" pitchFamily="34" charset="0"/>
            </a:rPr>
            <a:t>Embrace the promise of fintech </a:t>
          </a:r>
        </a:p>
      </dsp:txBody>
      <dsp:txXfrm>
        <a:off x="939874" y="1209"/>
        <a:ext cx="1896823" cy="1138093"/>
      </dsp:txXfrm>
    </dsp:sp>
    <dsp:sp modelId="{FFA6C023-B478-4896-AFF2-EB9FF1FFA4D7}">
      <dsp:nvSpPr>
        <dsp:cNvPr id="0" name=""/>
        <dsp:cNvSpPr/>
      </dsp:nvSpPr>
      <dsp:spPr>
        <a:xfrm>
          <a:off x="5167990" y="524536"/>
          <a:ext cx="405669" cy="91440"/>
        </a:xfrm>
        <a:custGeom>
          <a:avLst/>
          <a:gdLst/>
          <a:ahLst/>
          <a:cxnLst/>
          <a:rect l="0" t="0" r="0" b="0"/>
          <a:pathLst>
            <a:path>
              <a:moveTo>
                <a:pt x="0" y="45720"/>
              </a:moveTo>
              <a:lnTo>
                <a:pt x="40566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Bahnschrift Light" panose="020B0502040204020203" pitchFamily="34" charset="0"/>
          </a:endParaRPr>
        </a:p>
      </dsp:txBody>
      <dsp:txXfrm>
        <a:off x="5359918" y="568075"/>
        <a:ext cx="21813" cy="4362"/>
      </dsp:txXfrm>
    </dsp:sp>
    <dsp:sp modelId="{AC13777F-BE27-4177-ABC4-6329881F842B}">
      <dsp:nvSpPr>
        <dsp:cNvPr id="0" name=""/>
        <dsp:cNvSpPr/>
      </dsp:nvSpPr>
      <dsp:spPr>
        <a:xfrm>
          <a:off x="3272967" y="1209"/>
          <a:ext cx="1896823" cy="113809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panose="020B0502040204020203" pitchFamily="34" charset="0"/>
            </a:rPr>
            <a:t>Enable new technologies to enhance financial service provision </a:t>
          </a:r>
        </a:p>
      </dsp:txBody>
      <dsp:txXfrm>
        <a:off x="3272967" y="1209"/>
        <a:ext cx="1896823" cy="1138093"/>
      </dsp:txXfrm>
    </dsp:sp>
    <dsp:sp modelId="{60C84980-86A3-4B55-8598-DCC24A3EEF59}">
      <dsp:nvSpPr>
        <dsp:cNvPr id="0" name=""/>
        <dsp:cNvSpPr/>
      </dsp:nvSpPr>
      <dsp:spPr>
        <a:xfrm>
          <a:off x="7501082" y="524536"/>
          <a:ext cx="405669" cy="91440"/>
        </a:xfrm>
        <a:custGeom>
          <a:avLst/>
          <a:gdLst/>
          <a:ahLst/>
          <a:cxnLst/>
          <a:rect l="0" t="0" r="0" b="0"/>
          <a:pathLst>
            <a:path>
              <a:moveTo>
                <a:pt x="0" y="45720"/>
              </a:moveTo>
              <a:lnTo>
                <a:pt x="40566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Bahnschrift Light" panose="020B0502040204020203" pitchFamily="34" charset="0"/>
          </a:endParaRPr>
        </a:p>
      </dsp:txBody>
      <dsp:txXfrm>
        <a:off x="7693010" y="568075"/>
        <a:ext cx="21813" cy="4362"/>
      </dsp:txXfrm>
    </dsp:sp>
    <dsp:sp modelId="{CC61E206-A64E-46CC-B364-F51BB6C8F04D}">
      <dsp:nvSpPr>
        <dsp:cNvPr id="0" name=""/>
        <dsp:cNvSpPr/>
      </dsp:nvSpPr>
      <dsp:spPr>
        <a:xfrm>
          <a:off x="5606059" y="1209"/>
          <a:ext cx="1896823" cy="113809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panose="020B0502040204020203" pitchFamily="34" charset="0"/>
            </a:rPr>
            <a:t>Reinforce competitition and commitment to open, free and contestable markets</a:t>
          </a:r>
        </a:p>
      </dsp:txBody>
      <dsp:txXfrm>
        <a:off x="5606059" y="1209"/>
        <a:ext cx="1896823" cy="1138093"/>
      </dsp:txXfrm>
    </dsp:sp>
    <dsp:sp modelId="{DC130ADE-D689-4169-BAA0-6C3FA8015E5A}">
      <dsp:nvSpPr>
        <dsp:cNvPr id="0" name=""/>
        <dsp:cNvSpPr/>
      </dsp:nvSpPr>
      <dsp:spPr>
        <a:xfrm>
          <a:off x="1888286" y="1137503"/>
          <a:ext cx="6999277" cy="405669"/>
        </a:xfrm>
        <a:custGeom>
          <a:avLst/>
          <a:gdLst/>
          <a:ahLst/>
          <a:cxnLst/>
          <a:rect l="0" t="0" r="0" b="0"/>
          <a:pathLst>
            <a:path>
              <a:moveTo>
                <a:pt x="6999277" y="0"/>
              </a:moveTo>
              <a:lnTo>
                <a:pt x="6999277" y="219934"/>
              </a:lnTo>
              <a:lnTo>
                <a:pt x="0" y="219934"/>
              </a:lnTo>
              <a:lnTo>
                <a:pt x="0" y="405669"/>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Bahnschrift Light" panose="020B0502040204020203" pitchFamily="34" charset="0"/>
          </a:endParaRPr>
        </a:p>
      </dsp:txBody>
      <dsp:txXfrm>
        <a:off x="5212603" y="1338157"/>
        <a:ext cx="350643" cy="4362"/>
      </dsp:txXfrm>
    </dsp:sp>
    <dsp:sp modelId="{86EBB43E-BF19-4B0D-81EF-2CC6E09C5CB6}">
      <dsp:nvSpPr>
        <dsp:cNvPr id="0" name=""/>
        <dsp:cNvSpPr/>
      </dsp:nvSpPr>
      <dsp:spPr>
        <a:xfrm>
          <a:off x="7939152" y="1209"/>
          <a:ext cx="1896823" cy="113809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panose="020B0502040204020203" pitchFamily="34" charset="0"/>
            </a:rPr>
            <a:t>Foster fintech to promote financial inclusion and develop financial markets  </a:t>
          </a:r>
        </a:p>
      </dsp:txBody>
      <dsp:txXfrm>
        <a:off x="7939152" y="1209"/>
        <a:ext cx="1896823" cy="1138093"/>
      </dsp:txXfrm>
    </dsp:sp>
    <dsp:sp modelId="{8AEFD518-14E6-489F-9259-15E0D1C88407}">
      <dsp:nvSpPr>
        <dsp:cNvPr id="0" name=""/>
        <dsp:cNvSpPr/>
      </dsp:nvSpPr>
      <dsp:spPr>
        <a:xfrm>
          <a:off x="2834897" y="2098900"/>
          <a:ext cx="405669" cy="91440"/>
        </a:xfrm>
        <a:custGeom>
          <a:avLst/>
          <a:gdLst/>
          <a:ahLst/>
          <a:cxnLst/>
          <a:rect l="0" t="0" r="0" b="0"/>
          <a:pathLst>
            <a:path>
              <a:moveTo>
                <a:pt x="0" y="45720"/>
              </a:moveTo>
              <a:lnTo>
                <a:pt x="40566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Bahnschrift Light" panose="020B0502040204020203" pitchFamily="34" charset="0"/>
          </a:endParaRPr>
        </a:p>
      </dsp:txBody>
      <dsp:txXfrm>
        <a:off x="3026825" y="2142438"/>
        <a:ext cx="21813" cy="4362"/>
      </dsp:txXfrm>
    </dsp:sp>
    <dsp:sp modelId="{8D5F0812-6C7E-4211-8E1A-D1B82C4686FA}">
      <dsp:nvSpPr>
        <dsp:cNvPr id="0" name=""/>
        <dsp:cNvSpPr/>
      </dsp:nvSpPr>
      <dsp:spPr>
        <a:xfrm>
          <a:off x="939874" y="1575573"/>
          <a:ext cx="1896823" cy="113809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panose="020B0502040204020203" pitchFamily="34" charset="0"/>
            </a:rPr>
            <a:t>Safeguard the integrity of financial systems </a:t>
          </a:r>
        </a:p>
      </dsp:txBody>
      <dsp:txXfrm>
        <a:off x="939874" y="1575573"/>
        <a:ext cx="1896823" cy="1138093"/>
      </dsp:txXfrm>
    </dsp:sp>
    <dsp:sp modelId="{28C641D1-1035-4A1C-9CA9-3402DB3016DB}">
      <dsp:nvSpPr>
        <dsp:cNvPr id="0" name=""/>
        <dsp:cNvSpPr/>
      </dsp:nvSpPr>
      <dsp:spPr>
        <a:xfrm>
          <a:off x="5167990" y="2098900"/>
          <a:ext cx="405669" cy="91440"/>
        </a:xfrm>
        <a:custGeom>
          <a:avLst/>
          <a:gdLst/>
          <a:ahLst/>
          <a:cxnLst/>
          <a:rect l="0" t="0" r="0" b="0"/>
          <a:pathLst>
            <a:path>
              <a:moveTo>
                <a:pt x="0" y="45720"/>
              </a:moveTo>
              <a:lnTo>
                <a:pt x="40566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Bahnschrift Light" panose="020B0502040204020203" pitchFamily="34" charset="0"/>
          </a:endParaRPr>
        </a:p>
      </dsp:txBody>
      <dsp:txXfrm>
        <a:off x="5359918" y="2142438"/>
        <a:ext cx="21813" cy="4362"/>
      </dsp:txXfrm>
    </dsp:sp>
    <dsp:sp modelId="{8B82D0FD-05D8-4A85-A5FB-3E861B78A6DD}">
      <dsp:nvSpPr>
        <dsp:cNvPr id="0" name=""/>
        <dsp:cNvSpPr/>
      </dsp:nvSpPr>
      <dsp:spPr>
        <a:xfrm>
          <a:off x="3272967" y="1575573"/>
          <a:ext cx="1896823" cy="113809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panose="020B0502040204020203" pitchFamily="34" charset="0"/>
            </a:rPr>
            <a:t>Adapt regu;atory framework and supervisory practices for orderly development of the financial system </a:t>
          </a:r>
        </a:p>
      </dsp:txBody>
      <dsp:txXfrm>
        <a:off x="3272967" y="1575573"/>
        <a:ext cx="1896823" cy="1138093"/>
      </dsp:txXfrm>
    </dsp:sp>
    <dsp:sp modelId="{43E01326-4912-465F-BC3F-14E66D681C5E}">
      <dsp:nvSpPr>
        <dsp:cNvPr id="0" name=""/>
        <dsp:cNvSpPr/>
      </dsp:nvSpPr>
      <dsp:spPr>
        <a:xfrm>
          <a:off x="7501082" y="2098900"/>
          <a:ext cx="405669" cy="91440"/>
        </a:xfrm>
        <a:custGeom>
          <a:avLst/>
          <a:gdLst/>
          <a:ahLst/>
          <a:cxnLst/>
          <a:rect l="0" t="0" r="0" b="0"/>
          <a:pathLst>
            <a:path>
              <a:moveTo>
                <a:pt x="0" y="45720"/>
              </a:moveTo>
              <a:lnTo>
                <a:pt x="40566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Bahnschrift Light" panose="020B0502040204020203" pitchFamily="34" charset="0"/>
          </a:endParaRPr>
        </a:p>
      </dsp:txBody>
      <dsp:txXfrm>
        <a:off x="7693010" y="2142438"/>
        <a:ext cx="21813" cy="4362"/>
      </dsp:txXfrm>
    </dsp:sp>
    <dsp:sp modelId="{F3678641-FFC1-46D9-9407-A2E39D9E484A}">
      <dsp:nvSpPr>
        <dsp:cNvPr id="0" name=""/>
        <dsp:cNvSpPr/>
      </dsp:nvSpPr>
      <dsp:spPr>
        <a:xfrm>
          <a:off x="5606059" y="1575573"/>
          <a:ext cx="1896823" cy="113809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panose="020B0502040204020203" pitchFamily="34" charset="0"/>
            </a:rPr>
            <a:t>Monitor developments closely to deepen understanding of evolving financial systems </a:t>
          </a:r>
        </a:p>
      </dsp:txBody>
      <dsp:txXfrm>
        <a:off x="5606059" y="1575573"/>
        <a:ext cx="1896823" cy="1138093"/>
      </dsp:txXfrm>
    </dsp:sp>
    <dsp:sp modelId="{CAAC4958-B6BA-4AC0-9291-31928134ADB0}">
      <dsp:nvSpPr>
        <dsp:cNvPr id="0" name=""/>
        <dsp:cNvSpPr/>
      </dsp:nvSpPr>
      <dsp:spPr>
        <a:xfrm>
          <a:off x="1888286" y="2711866"/>
          <a:ext cx="6999277" cy="405669"/>
        </a:xfrm>
        <a:custGeom>
          <a:avLst/>
          <a:gdLst/>
          <a:ahLst/>
          <a:cxnLst/>
          <a:rect l="0" t="0" r="0" b="0"/>
          <a:pathLst>
            <a:path>
              <a:moveTo>
                <a:pt x="6999277" y="0"/>
              </a:moveTo>
              <a:lnTo>
                <a:pt x="6999277" y="219934"/>
              </a:lnTo>
              <a:lnTo>
                <a:pt x="0" y="219934"/>
              </a:lnTo>
              <a:lnTo>
                <a:pt x="0" y="405669"/>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Bahnschrift Light" panose="020B0502040204020203" pitchFamily="34" charset="0"/>
          </a:endParaRPr>
        </a:p>
      </dsp:txBody>
      <dsp:txXfrm>
        <a:off x="5212603" y="2912520"/>
        <a:ext cx="350643" cy="4362"/>
      </dsp:txXfrm>
    </dsp:sp>
    <dsp:sp modelId="{1C84DA43-371E-433B-9B96-506B527B3F7B}">
      <dsp:nvSpPr>
        <dsp:cNvPr id="0" name=""/>
        <dsp:cNvSpPr/>
      </dsp:nvSpPr>
      <dsp:spPr>
        <a:xfrm>
          <a:off x="7939152" y="1575573"/>
          <a:ext cx="1896823" cy="113809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panose="020B0502040204020203" pitchFamily="34" charset="0"/>
            </a:rPr>
            <a:t>Modernize legal framework to provide an enabling legal landscape</a:t>
          </a:r>
        </a:p>
      </dsp:txBody>
      <dsp:txXfrm>
        <a:off x="7939152" y="1575573"/>
        <a:ext cx="1896823" cy="1138093"/>
      </dsp:txXfrm>
    </dsp:sp>
    <dsp:sp modelId="{89A73057-039D-498A-AB41-76B51BB3BFF2}">
      <dsp:nvSpPr>
        <dsp:cNvPr id="0" name=""/>
        <dsp:cNvSpPr/>
      </dsp:nvSpPr>
      <dsp:spPr>
        <a:xfrm>
          <a:off x="2834897" y="3673263"/>
          <a:ext cx="405669" cy="91440"/>
        </a:xfrm>
        <a:custGeom>
          <a:avLst/>
          <a:gdLst/>
          <a:ahLst/>
          <a:cxnLst/>
          <a:rect l="0" t="0" r="0" b="0"/>
          <a:pathLst>
            <a:path>
              <a:moveTo>
                <a:pt x="0" y="45720"/>
              </a:moveTo>
              <a:lnTo>
                <a:pt x="40566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Bahnschrift Light" panose="020B0502040204020203" pitchFamily="34" charset="0"/>
          </a:endParaRPr>
        </a:p>
      </dsp:txBody>
      <dsp:txXfrm>
        <a:off x="3026825" y="3716801"/>
        <a:ext cx="21813" cy="4362"/>
      </dsp:txXfrm>
    </dsp:sp>
    <dsp:sp modelId="{72C4ACBC-56F1-49CD-9BD4-0226C19E4EDF}">
      <dsp:nvSpPr>
        <dsp:cNvPr id="0" name=""/>
        <dsp:cNvSpPr/>
      </dsp:nvSpPr>
      <dsp:spPr>
        <a:xfrm>
          <a:off x="939874" y="3149936"/>
          <a:ext cx="1896823" cy="113809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panose="020B0502040204020203" pitchFamily="34" charset="0"/>
            </a:rPr>
            <a:t>Ensure the stability of domestic monetary and financial systems </a:t>
          </a:r>
        </a:p>
      </dsp:txBody>
      <dsp:txXfrm>
        <a:off x="939874" y="3149936"/>
        <a:ext cx="1896823" cy="1138093"/>
      </dsp:txXfrm>
    </dsp:sp>
    <dsp:sp modelId="{F033BF9A-BC0A-40A7-A7BA-18F4258676F7}">
      <dsp:nvSpPr>
        <dsp:cNvPr id="0" name=""/>
        <dsp:cNvSpPr/>
      </dsp:nvSpPr>
      <dsp:spPr>
        <a:xfrm>
          <a:off x="5167990" y="3673263"/>
          <a:ext cx="405669" cy="91440"/>
        </a:xfrm>
        <a:custGeom>
          <a:avLst/>
          <a:gdLst/>
          <a:ahLst/>
          <a:cxnLst/>
          <a:rect l="0" t="0" r="0" b="0"/>
          <a:pathLst>
            <a:path>
              <a:moveTo>
                <a:pt x="0" y="45720"/>
              </a:moveTo>
              <a:lnTo>
                <a:pt x="40566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Bahnschrift Light" panose="020B0502040204020203" pitchFamily="34" charset="0"/>
          </a:endParaRPr>
        </a:p>
      </dsp:txBody>
      <dsp:txXfrm>
        <a:off x="5359918" y="3716801"/>
        <a:ext cx="21813" cy="4362"/>
      </dsp:txXfrm>
    </dsp:sp>
    <dsp:sp modelId="{20A729B1-C921-4723-B47C-129916D6DDCC}">
      <dsp:nvSpPr>
        <dsp:cNvPr id="0" name=""/>
        <dsp:cNvSpPr/>
      </dsp:nvSpPr>
      <dsp:spPr>
        <a:xfrm>
          <a:off x="3272967" y="3149936"/>
          <a:ext cx="1896823" cy="113809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panose="020B0502040204020203" pitchFamily="34" charset="0"/>
            </a:rPr>
            <a:t>Develop robust financial and data infrastructure to sustain fintech benefits </a:t>
          </a:r>
        </a:p>
      </dsp:txBody>
      <dsp:txXfrm>
        <a:off x="3272967" y="3149936"/>
        <a:ext cx="1896823" cy="1138093"/>
      </dsp:txXfrm>
    </dsp:sp>
    <dsp:sp modelId="{A252D6BD-E147-4A12-B1DF-2B5ABC264690}">
      <dsp:nvSpPr>
        <dsp:cNvPr id="0" name=""/>
        <dsp:cNvSpPr/>
      </dsp:nvSpPr>
      <dsp:spPr>
        <a:xfrm>
          <a:off x="7501082" y="3673263"/>
          <a:ext cx="405669" cy="91440"/>
        </a:xfrm>
        <a:custGeom>
          <a:avLst/>
          <a:gdLst/>
          <a:ahLst/>
          <a:cxnLst/>
          <a:rect l="0" t="0" r="0" b="0"/>
          <a:pathLst>
            <a:path>
              <a:moveTo>
                <a:pt x="0" y="45720"/>
              </a:moveTo>
              <a:lnTo>
                <a:pt x="405669"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Bahnschrift Light" panose="020B0502040204020203" pitchFamily="34" charset="0"/>
          </a:endParaRPr>
        </a:p>
      </dsp:txBody>
      <dsp:txXfrm>
        <a:off x="7693010" y="3716801"/>
        <a:ext cx="21813" cy="4362"/>
      </dsp:txXfrm>
    </dsp:sp>
    <dsp:sp modelId="{1DF2EFB6-90F8-45EB-8B65-F6329FDC4EC2}">
      <dsp:nvSpPr>
        <dsp:cNvPr id="0" name=""/>
        <dsp:cNvSpPr/>
      </dsp:nvSpPr>
      <dsp:spPr>
        <a:xfrm>
          <a:off x="5606059" y="3149936"/>
          <a:ext cx="1896823" cy="113809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panose="020B0502040204020203" pitchFamily="34" charset="0"/>
            </a:rPr>
            <a:t>Encourage international cooperation and information-sharing</a:t>
          </a:r>
        </a:p>
      </dsp:txBody>
      <dsp:txXfrm>
        <a:off x="5606059" y="3149936"/>
        <a:ext cx="1896823" cy="1138093"/>
      </dsp:txXfrm>
    </dsp:sp>
    <dsp:sp modelId="{58281BE3-40FD-4602-AF1F-4E771D6F5E03}">
      <dsp:nvSpPr>
        <dsp:cNvPr id="0" name=""/>
        <dsp:cNvSpPr/>
      </dsp:nvSpPr>
      <dsp:spPr>
        <a:xfrm>
          <a:off x="7939152" y="3149936"/>
          <a:ext cx="1896823" cy="113809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panose="020B0502040204020203" pitchFamily="34" charset="0"/>
            </a:rPr>
            <a:t>Enhance collective surveillance of the international monetary and financial system</a:t>
          </a:r>
        </a:p>
      </dsp:txBody>
      <dsp:txXfrm>
        <a:off x="7939152" y="3149936"/>
        <a:ext cx="1896823" cy="11380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16F86-0BF0-499D-B089-1F84C382180C}">
      <dsp:nvSpPr>
        <dsp:cNvPr id="0" name=""/>
        <dsp:cNvSpPr/>
      </dsp:nvSpPr>
      <dsp:spPr>
        <a:xfrm rot="16200000">
          <a:off x="-975630" y="978238"/>
          <a:ext cx="4515729" cy="2559252"/>
        </a:xfrm>
        <a:prstGeom prst="flowChartManualOperation">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2060"/>
              </a:solidFill>
              <a:latin typeface="Bahnschrift Light SemiCondensed" panose="020B0502040204020203" pitchFamily="34" charset="0"/>
            </a:rPr>
            <a:t>Talent </a:t>
          </a:r>
        </a:p>
        <a:p>
          <a:pPr marL="0" lvl="0" indent="0" algn="ctr" defTabSz="800100">
            <a:lnSpc>
              <a:spcPct val="90000"/>
            </a:lnSpc>
            <a:spcBef>
              <a:spcPct val="0"/>
            </a:spcBef>
            <a:spcAft>
              <a:spcPct val="35000"/>
            </a:spcAft>
            <a:buNone/>
          </a:pPr>
          <a:endParaRPr lang="en-US" sz="1800" kern="1200">
            <a:solidFill>
              <a:srgbClr val="002060"/>
            </a:solidFill>
            <a:latin typeface="Bahnschrift Light SemiCondensed" panose="020B0502040204020203" pitchFamily="34" charset="0"/>
          </a:endParaRPr>
        </a:p>
        <a:p>
          <a:pPr marL="0" lvl="0" indent="0" algn="ctr" defTabSz="800100">
            <a:lnSpc>
              <a:spcPct val="90000"/>
            </a:lnSpc>
            <a:spcBef>
              <a:spcPct val="0"/>
            </a:spcBef>
            <a:spcAft>
              <a:spcPct val="35000"/>
            </a:spcAft>
            <a:buNone/>
          </a:pPr>
          <a:r>
            <a:rPr lang="en-GB" sz="1800" kern="1200">
              <a:solidFill>
                <a:srgbClr val="002060"/>
              </a:solidFill>
              <a:latin typeface="Bahnschrift Light SemiCondensed" panose="020B0502040204020203" pitchFamily="34" charset="0"/>
            </a:rPr>
            <a:t>The ability to attract, develop and retain talent in three key domains, namely finance, </a:t>
          </a:r>
          <a:r>
            <a:rPr lang="en-GB" sz="1800" u="sng" kern="1200">
              <a:solidFill>
                <a:srgbClr val="002060"/>
              </a:solidFill>
              <a:latin typeface="Bahnschrift Light SemiCondensed" panose="020B0502040204020203" pitchFamily="34" charset="0"/>
            </a:rPr>
            <a:t>t</a:t>
          </a:r>
          <a:r>
            <a:rPr lang="en-GB" sz="1800" kern="1200">
              <a:solidFill>
                <a:srgbClr val="002060"/>
              </a:solidFill>
              <a:latin typeface="Bahnschrift Light SemiCondensed" panose="020B0502040204020203" pitchFamily="34" charset="0"/>
            </a:rPr>
            <a:t>Technology and entrepreneurship </a:t>
          </a:r>
          <a:endParaRPr lang="en-US" sz="1800" kern="1200">
            <a:solidFill>
              <a:srgbClr val="002060"/>
            </a:solidFill>
            <a:latin typeface="Bahnschrift Light SemiCondensed" panose="020B0502040204020203" pitchFamily="34" charset="0"/>
          </a:endParaRPr>
        </a:p>
      </dsp:txBody>
      <dsp:txXfrm rot="5400000">
        <a:off x="2608" y="903146"/>
        <a:ext cx="2559252" cy="2709437"/>
      </dsp:txXfrm>
    </dsp:sp>
    <dsp:sp modelId="{2CCB8ADD-C274-4BC3-A266-1EA780059B38}">
      <dsp:nvSpPr>
        <dsp:cNvPr id="0" name=""/>
        <dsp:cNvSpPr/>
      </dsp:nvSpPr>
      <dsp:spPr>
        <a:xfrm rot="16200000">
          <a:off x="1775565" y="978238"/>
          <a:ext cx="4515729" cy="2559252"/>
        </a:xfrm>
        <a:prstGeom prst="flowChartManualOperation">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Bahnschrift Light SemiCondensed" panose="020B0502040204020203" pitchFamily="34" charset="0"/>
            </a:rPr>
            <a:t>Access to capital </a:t>
          </a:r>
        </a:p>
        <a:p>
          <a:pPr marL="0" lvl="0" indent="0" algn="ctr" defTabSz="800100">
            <a:lnSpc>
              <a:spcPct val="90000"/>
            </a:lnSpc>
            <a:spcBef>
              <a:spcPct val="0"/>
            </a:spcBef>
            <a:spcAft>
              <a:spcPct val="35000"/>
            </a:spcAft>
            <a:buNone/>
          </a:pPr>
          <a:r>
            <a:rPr lang="en-GB" sz="1800" kern="1200" dirty="0" err="1">
              <a:solidFill>
                <a:srgbClr val="002060"/>
              </a:solidFill>
              <a:latin typeface="Bahnschrift Light SemiCondensed" panose="020B0502040204020203" pitchFamily="34" charset="0"/>
            </a:rPr>
            <a:t>Startups</a:t>
          </a:r>
          <a:r>
            <a:rPr lang="en-GB" sz="1800" kern="1200" dirty="0">
              <a:solidFill>
                <a:srgbClr val="002060"/>
              </a:solidFill>
              <a:latin typeface="Bahnschrift Light SemiCondensed" panose="020B0502040204020203" pitchFamily="34" charset="0"/>
            </a:rPr>
            <a:t> need to have access to capital from private investors (e.g. angel investors, venture capital, and private equity communities), governments or corporates</a:t>
          </a:r>
          <a:endParaRPr lang="en-US" sz="1800" kern="1200" dirty="0">
            <a:solidFill>
              <a:srgbClr val="002060"/>
            </a:solidFill>
            <a:latin typeface="Bahnschrift Light SemiCondensed" panose="020B0502040204020203" pitchFamily="34" charset="0"/>
          </a:endParaRPr>
        </a:p>
      </dsp:txBody>
      <dsp:txXfrm rot="5400000">
        <a:off x="2753803" y="903146"/>
        <a:ext cx="2559252" cy="2709437"/>
      </dsp:txXfrm>
    </dsp:sp>
    <dsp:sp modelId="{52193B04-2C5E-4218-BA7F-E8C2BC3216E5}">
      <dsp:nvSpPr>
        <dsp:cNvPr id="0" name=""/>
        <dsp:cNvSpPr/>
      </dsp:nvSpPr>
      <dsp:spPr>
        <a:xfrm rot="16200000">
          <a:off x="4526761" y="978238"/>
          <a:ext cx="4515729" cy="2559252"/>
        </a:xfrm>
        <a:prstGeom prst="flowChartManualOperation">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Bahnschrift Light SemiCondensed" panose="020B0502040204020203" pitchFamily="34" charset="0"/>
            </a:rPr>
            <a:t>Awareness to foster demand</a:t>
          </a:r>
        </a:p>
        <a:p>
          <a:pPr marL="0" lvl="0" indent="0" algn="ctr" defTabSz="800100">
            <a:lnSpc>
              <a:spcPct val="90000"/>
            </a:lnSpc>
            <a:spcBef>
              <a:spcPct val="0"/>
            </a:spcBef>
            <a:spcAft>
              <a:spcPct val="35000"/>
            </a:spcAft>
            <a:buNone/>
          </a:pPr>
          <a:r>
            <a:rPr lang="en-GB" sz="1800" kern="1200" dirty="0">
              <a:solidFill>
                <a:srgbClr val="002060"/>
              </a:solidFill>
              <a:latin typeface="Bahnschrift Light SemiCondensed" panose="020B0502040204020203" pitchFamily="34" charset="0"/>
            </a:rPr>
            <a:t>Consumers needs to be educated about financial </a:t>
          </a:r>
          <a:r>
            <a:rPr lang="en-GB" sz="1800" kern="1200" dirty="0" err="1">
              <a:solidFill>
                <a:srgbClr val="002060"/>
              </a:solidFill>
              <a:latin typeface="Bahnschrift Light SemiCondensed" panose="020B0502040204020203" pitchFamily="34" charset="0"/>
            </a:rPr>
            <a:t>products,t</a:t>
          </a:r>
          <a:r>
            <a:rPr lang="en-GB" sz="1800" kern="1200" dirty="0">
              <a:solidFill>
                <a:srgbClr val="002060"/>
              </a:solidFill>
              <a:latin typeface="Bahnschrift Light SemiCondensed" panose="020B0502040204020203" pitchFamily="34" charset="0"/>
            </a:rPr>
            <a:t> </a:t>
          </a:r>
          <a:r>
            <a:rPr lang="en-GB" sz="1800" u="sng" kern="1200" dirty="0">
              <a:solidFill>
                <a:srgbClr val="002060"/>
              </a:solidFill>
              <a:latin typeface="Bahnschrift Light SemiCondensed" panose="020B0502040204020203" pitchFamily="34" charset="0"/>
            </a:rPr>
            <a:t>t</a:t>
          </a:r>
          <a:r>
            <a:rPr lang="en-GB" sz="1800" kern="1200" dirty="0">
              <a:solidFill>
                <a:srgbClr val="002060"/>
              </a:solidFill>
              <a:latin typeface="Bahnschrift Light SemiCondensed" panose="020B0502040204020203" pitchFamily="34" charset="0"/>
            </a:rPr>
            <a:t>herefore they will be less averse to trying new financial products and services. </a:t>
          </a:r>
          <a:r>
            <a:rPr lang="en-US" sz="1800" kern="1200" dirty="0">
              <a:solidFill>
                <a:srgbClr val="002060"/>
              </a:solidFill>
              <a:latin typeface="Bahnschrift Light SemiCondensed" panose="020B0502040204020203" pitchFamily="34" charset="0"/>
            </a:rPr>
            <a:t> </a:t>
          </a:r>
        </a:p>
      </dsp:txBody>
      <dsp:txXfrm rot="5400000">
        <a:off x="5504999" y="903146"/>
        <a:ext cx="2559252" cy="2709437"/>
      </dsp:txXfrm>
    </dsp:sp>
    <dsp:sp modelId="{E6646F33-639A-43B6-A60B-11C4483F2759}">
      <dsp:nvSpPr>
        <dsp:cNvPr id="0" name=""/>
        <dsp:cNvSpPr/>
      </dsp:nvSpPr>
      <dsp:spPr>
        <a:xfrm rot="16200000">
          <a:off x="7277957" y="978238"/>
          <a:ext cx="4515729" cy="2559252"/>
        </a:xfrm>
        <a:prstGeom prst="flowChartManualOperation">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endParaRPr lang="en-US" sz="1800" b="1" kern="1200" dirty="0">
            <a:solidFill>
              <a:srgbClr val="002060"/>
            </a:solidFill>
            <a:latin typeface="Bahnschrift Light SemiCondensed" panose="020B0502040204020203" pitchFamily="34" charset="0"/>
          </a:endParaRPr>
        </a:p>
        <a:p>
          <a:pPr marL="0" lvl="0" indent="0" algn="l" defTabSz="800100">
            <a:lnSpc>
              <a:spcPct val="90000"/>
            </a:lnSpc>
            <a:spcBef>
              <a:spcPct val="0"/>
            </a:spcBef>
            <a:spcAft>
              <a:spcPct val="35000"/>
            </a:spcAft>
            <a:buNone/>
          </a:pPr>
          <a:r>
            <a:rPr lang="en-US" sz="1800" b="1" kern="1200" dirty="0">
              <a:solidFill>
                <a:srgbClr val="002060"/>
              </a:solidFill>
              <a:latin typeface="Bahnschrift Light SemiCondensed" panose="020B0502040204020203" pitchFamily="34" charset="0"/>
            </a:rPr>
            <a:t>Policy and regulations </a:t>
          </a:r>
        </a:p>
        <a:p>
          <a:pPr marL="0" lvl="0" indent="0" algn="l" defTabSz="800100">
            <a:lnSpc>
              <a:spcPct val="90000"/>
            </a:lnSpc>
            <a:spcBef>
              <a:spcPct val="0"/>
            </a:spcBef>
            <a:spcAft>
              <a:spcPct val="35000"/>
            </a:spcAft>
            <a:buNone/>
          </a:pPr>
          <a:r>
            <a:rPr lang="en-GB" sz="1800" kern="1200" dirty="0">
              <a:solidFill>
                <a:srgbClr val="002060"/>
              </a:solidFill>
              <a:latin typeface="Bahnschrift Light SemiCondensed" panose="020B0502040204020203" pitchFamily="34" charset="0"/>
            </a:rPr>
            <a:t>Relevant bodies to put in place the framework, policies and procedures that both encourage and safeguard FinTech within the hub.</a:t>
          </a:r>
          <a:endParaRPr lang="en-US" sz="1800" kern="1200" dirty="0">
            <a:solidFill>
              <a:srgbClr val="002060"/>
            </a:solidFill>
            <a:latin typeface="Bahnschrift Light SemiCondensed" panose="020B0502040204020203" pitchFamily="34" charset="0"/>
          </a:endParaRPr>
        </a:p>
        <a:p>
          <a:pPr marL="171450" lvl="1" indent="-171450" algn="l" defTabSz="800100">
            <a:lnSpc>
              <a:spcPct val="90000"/>
            </a:lnSpc>
            <a:spcBef>
              <a:spcPct val="0"/>
            </a:spcBef>
            <a:spcAft>
              <a:spcPct val="15000"/>
            </a:spcAft>
            <a:buChar char="•"/>
          </a:pPr>
          <a:endParaRPr lang="en-US" sz="1800" kern="1200">
            <a:solidFill>
              <a:srgbClr val="002060"/>
            </a:solidFill>
            <a:latin typeface="Bahnschrift Light SemiCondensed" panose="020B0502040204020203" pitchFamily="34" charset="0"/>
          </a:endParaRPr>
        </a:p>
        <a:p>
          <a:pPr marL="171450" lvl="1" indent="-171450" algn="l" defTabSz="800100">
            <a:lnSpc>
              <a:spcPct val="90000"/>
            </a:lnSpc>
            <a:spcBef>
              <a:spcPct val="0"/>
            </a:spcBef>
            <a:spcAft>
              <a:spcPct val="15000"/>
            </a:spcAft>
            <a:buChar char="•"/>
          </a:pPr>
          <a:endParaRPr lang="en-US" sz="1800" kern="1200">
            <a:solidFill>
              <a:srgbClr val="002060"/>
            </a:solidFill>
            <a:latin typeface="Bahnschrift Light SemiCondensed" panose="020B0502040204020203" pitchFamily="34" charset="0"/>
          </a:endParaRPr>
        </a:p>
      </dsp:txBody>
      <dsp:txXfrm rot="5400000">
        <a:off x="8256195" y="903146"/>
        <a:ext cx="2559252" cy="27094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09A1D-CA5B-4096-93F9-F92A2D570666}">
      <dsp:nvSpPr>
        <dsp:cNvPr id="0" name=""/>
        <dsp:cNvSpPr/>
      </dsp:nvSpPr>
      <dsp:spPr>
        <a:xfrm>
          <a:off x="9437283" y="1454852"/>
          <a:ext cx="1739667" cy="1739336"/>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DA968-BFE1-40EE-BA47-3E7A8AE3FC65}">
      <dsp:nvSpPr>
        <dsp:cNvPr id="0" name=""/>
        <dsp:cNvSpPr/>
      </dsp:nvSpPr>
      <dsp:spPr>
        <a:xfrm>
          <a:off x="9495861" y="1512840"/>
          <a:ext cx="1623615" cy="1623360"/>
        </a:xfrm>
        <a:prstGeom prst="ellipse">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Lack of Open API </a:t>
          </a:r>
        </a:p>
      </dsp:txBody>
      <dsp:txXfrm>
        <a:off x="9727964" y="1744793"/>
        <a:ext cx="1159409" cy="1159455"/>
      </dsp:txXfrm>
    </dsp:sp>
    <dsp:sp modelId="{CF36E39A-FF81-4BA2-BB49-FCE2A5E9304E}">
      <dsp:nvSpPr>
        <dsp:cNvPr id="0" name=""/>
        <dsp:cNvSpPr/>
      </dsp:nvSpPr>
      <dsp:spPr>
        <a:xfrm rot="2700000">
          <a:off x="7640265" y="1454657"/>
          <a:ext cx="1739422" cy="1739422"/>
        </a:xfrm>
        <a:prstGeom prst="teardrop">
          <a:avLst>
            <a:gd name="adj" fmla="val 10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21E93-E091-41DE-8D03-A31C405F1A17}">
      <dsp:nvSpPr>
        <dsp:cNvPr id="0" name=""/>
        <dsp:cNvSpPr/>
      </dsp:nvSpPr>
      <dsp:spPr>
        <a:xfrm>
          <a:off x="7698721" y="1512840"/>
          <a:ext cx="1623615" cy="1623360"/>
        </a:xfrm>
        <a:prstGeom prst="ellipse">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Limited Access to Capital and Funding </a:t>
          </a:r>
        </a:p>
      </dsp:txBody>
      <dsp:txXfrm>
        <a:off x="7930824" y="1744793"/>
        <a:ext cx="1159409" cy="1159455"/>
      </dsp:txXfrm>
    </dsp:sp>
    <dsp:sp modelId="{D50B71AA-5D17-467F-85CE-E3A17789AFE1}">
      <dsp:nvSpPr>
        <dsp:cNvPr id="0" name=""/>
        <dsp:cNvSpPr/>
      </dsp:nvSpPr>
      <dsp:spPr>
        <a:xfrm rot="2700000">
          <a:off x="5843125" y="1454657"/>
          <a:ext cx="1739422" cy="1739422"/>
        </a:xfrm>
        <a:prstGeom prst="teardrop">
          <a:avLst>
            <a:gd name="adj" fmla="val 10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0CAE92-3F72-46FE-A8E2-6CC8E1C285A8}">
      <dsp:nvSpPr>
        <dsp:cNvPr id="0" name=""/>
        <dsp:cNvSpPr/>
      </dsp:nvSpPr>
      <dsp:spPr>
        <a:xfrm>
          <a:off x="5901581" y="1512840"/>
          <a:ext cx="1623615" cy="1623360"/>
        </a:xfrm>
        <a:prstGeom prst="ellipse">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Taxation </a:t>
          </a:r>
        </a:p>
      </dsp:txBody>
      <dsp:txXfrm>
        <a:off x="6133684" y="1744793"/>
        <a:ext cx="1159409" cy="1159455"/>
      </dsp:txXfrm>
    </dsp:sp>
    <dsp:sp modelId="{FC53B491-0061-47E3-A74C-6B311D023F3C}">
      <dsp:nvSpPr>
        <dsp:cNvPr id="0" name=""/>
        <dsp:cNvSpPr/>
      </dsp:nvSpPr>
      <dsp:spPr>
        <a:xfrm rot="2700000">
          <a:off x="4045984" y="1454657"/>
          <a:ext cx="1739422" cy="1739422"/>
        </a:xfrm>
        <a:prstGeom prst="teardrop">
          <a:avLst>
            <a:gd name="adj" fmla="val 10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D803FD-A3E4-44C6-BE3B-1A07BF37F0FB}">
      <dsp:nvSpPr>
        <dsp:cNvPr id="0" name=""/>
        <dsp:cNvSpPr/>
      </dsp:nvSpPr>
      <dsp:spPr>
        <a:xfrm>
          <a:off x="4104440" y="1512840"/>
          <a:ext cx="1623615" cy="1623360"/>
        </a:xfrm>
        <a:prstGeom prst="ellipse">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Lack of Talent </a:t>
          </a:r>
        </a:p>
      </dsp:txBody>
      <dsp:txXfrm>
        <a:off x="4335438" y="1744793"/>
        <a:ext cx="1159409" cy="1159455"/>
      </dsp:txXfrm>
    </dsp:sp>
    <dsp:sp modelId="{24C40E61-B2B3-43F5-821D-E366CFF081BB}">
      <dsp:nvSpPr>
        <dsp:cNvPr id="0" name=""/>
        <dsp:cNvSpPr/>
      </dsp:nvSpPr>
      <dsp:spPr>
        <a:xfrm rot="2700000">
          <a:off x="2248844" y="1454657"/>
          <a:ext cx="1739422" cy="1739422"/>
        </a:xfrm>
        <a:prstGeom prst="teardrop">
          <a:avLst>
            <a:gd name="adj" fmla="val 10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15FACE-BDBC-4BC8-AAEE-6C30BB39F503}">
      <dsp:nvSpPr>
        <dsp:cNvPr id="0" name=""/>
        <dsp:cNvSpPr/>
      </dsp:nvSpPr>
      <dsp:spPr>
        <a:xfrm>
          <a:off x="2307300" y="1512840"/>
          <a:ext cx="1623615" cy="1623360"/>
        </a:xfrm>
        <a:prstGeom prst="ellipse">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Lack of Monitoring by the RSC</a:t>
          </a:r>
        </a:p>
      </dsp:txBody>
      <dsp:txXfrm>
        <a:off x="2538298" y="1744793"/>
        <a:ext cx="1159409" cy="1159455"/>
      </dsp:txXfrm>
    </dsp:sp>
    <dsp:sp modelId="{8F8EC912-C0F1-43BF-B271-009892590F8A}">
      <dsp:nvSpPr>
        <dsp:cNvPr id="0" name=""/>
        <dsp:cNvSpPr/>
      </dsp:nvSpPr>
      <dsp:spPr>
        <a:xfrm rot="2700000">
          <a:off x="451704" y="1454657"/>
          <a:ext cx="1739422" cy="1739422"/>
        </a:xfrm>
        <a:prstGeom prst="teardrop">
          <a:avLst>
            <a:gd name="adj" fmla="val 10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08DB0-44BE-4F5B-B05E-3F37094DA1A1}">
      <dsp:nvSpPr>
        <dsp:cNvPr id="0" name=""/>
        <dsp:cNvSpPr/>
      </dsp:nvSpPr>
      <dsp:spPr>
        <a:xfrm>
          <a:off x="509055" y="1512840"/>
          <a:ext cx="1623615" cy="1623360"/>
        </a:xfrm>
        <a:prstGeom prst="ellipse">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Regulatory Uncertainty </a:t>
          </a:r>
        </a:p>
      </dsp:txBody>
      <dsp:txXfrm>
        <a:off x="741158" y="1744793"/>
        <a:ext cx="1159409" cy="11594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04841-9D0D-431C-B120-A2D94642FA5F}">
      <dsp:nvSpPr>
        <dsp:cNvPr id="0" name=""/>
        <dsp:cNvSpPr/>
      </dsp:nvSpPr>
      <dsp:spPr>
        <a:xfrm>
          <a:off x="0" y="0"/>
          <a:ext cx="8449056" cy="617852"/>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Financial Literacy</a:t>
          </a:r>
        </a:p>
      </dsp:txBody>
      <dsp:txXfrm>
        <a:off x="18096" y="18096"/>
        <a:ext cx="7710056" cy="581660"/>
      </dsp:txXfrm>
    </dsp:sp>
    <dsp:sp modelId="{9E9C9644-993C-4F9C-A0CB-00D0577A86B2}">
      <dsp:nvSpPr>
        <dsp:cNvPr id="0" name=""/>
        <dsp:cNvSpPr/>
      </dsp:nvSpPr>
      <dsp:spPr>
        <a:xfrm>
          <a:off x="630936" y="703665"/>
          <a:ext cx="8449056" cy="617852"/>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Open Banking </a:t>
          </a:r>
        </a:p>
      </dsp:txBody>
      <dsp:txXfrm>
        <a:off x="649032" y="721761"/>
        <a:ext cx="7380323" cy="581660"/>
      </dsp:txXfrm>
    </dsp:sp>
    <dsp:sp modelId="{C32D32D2-1658-401B-811F-91134E3A54E5}">
      <dsp:nvSpPr>
        <dsp:cNvPr id="0" name=""/>
        <dsp:cNvSpPr/>
      </dsp:nvSpPr>
      <dsp:spPr>
        <a:xfrm>
          <a:off x="1261871" y="1407331"/>
          <a:ext cx="8449056" cy="617852"/>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Establish a Fintech Consolidated Fund </a:t>
          </a:r>
        </a:p>
      </dsp:txBody>
      <dsp:txXfrm>
        <a:off x="1279967" y="1425427"/>
        <a:ext cx="7380323" cy="581660"/>
      </dsp:txXfrm>
    </dsp:sp>
    <dsp:sp modelId="{B8D0EDFC-9242-40A4-A30F-61A2E5C1D63C}">
      <dsp:nvSpPr>
        <dsp:cNvPr id="0" name=""/>
        <dsp:cNvSpPr/>
      </dsp:nvSpPr>
      <dsp:spPr>
        <a:xfrm>
          <a:off x="1892808" y="2110997"/>
          <a:ext cx="8449056" cy="617852"/>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Digital ID </a:t>
          </a:r>
        </a:p>
      </dsp:txBody>
      <dsp:txXfrm>
        <a:off x="1910904" y="2129093"/>
        <a:ext cx="7380323" cy="581660"/>
      </dsp:txXfrm>
    </dsp:sp>
    <dsp:sp modelId="{D25B3F49-3359-4D78-85EE-D19FB997B9C3}">
      <dsp:nvSpPr>
        <dsp:cNvPr id="0" name=""/>
        <dsp:cNvSpPr/>
      </dsp:nvSpPr>
      <dsp:spPr>
        <a:xfrm>
          <a:off x="2523743" y="2814663"/>
          <a:ext cx="8449056" cy="617852"/>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Digital KYC Process </a:t>
          </a:r>
        </a:p>
      </dsp:txBody>
      <dsp:txXfrm>
        <a:off x="2541839" y="2832759"/>
        <a:ext cx="7380323" cy="581660"/>
      </dsp:txXfrm>
    </dsp:sp>
    <dsp:sp modelId="{ACA8D590-98D7-4958-A6D0-81B26426F009}">
      <dsp:nvSpPr>
        <dsp:cNvPr id="0" name=""/>
        <dsp:cNvSpPr/>
      </dsp:nvSpPr>
      <dsp:spPr>
        <a:xfrm>
          <a:off x="8047451" y="451375"/>
          <a:ext cx="401604" cy="401604"/>
        </a:xfrm>
        <a:prstGeom prst="downArrow">
          <a:avLst>
            <a:gd name="adj1" fmla="val 55000"/>
            <a:gd name="adj2" fmla="val 45000"/>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8137812" y="451375"/>
        <a:ext cx="220882" cy="302207"/>
      </dsp:txXfrm>
    </dsp:sp>
    <dsp:sp modelId="{BEE40F09-837B-4207-B981-1BE93D1C39E7}">
      <dsp:nvSpPr>
        <dsp:cNvPr id="0" name=""/>
        <dsp:cNvSpPr/>
      </dsp:nvSpPr>
      <dsp:spPr>
        <a:xfrm>
          <a:off x="8678387" y="1155041"/>
          <a:ext cx="401604" cy="401604"/>
        </a:xfrm>
        <a:prstGeom prst="downArrow">
          <a:avLst>
            <a:gd name="adj1" fmla="val 55000"/>
            <a:gd name="adj2" fmla="val 45000"/>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8768748" y="1155041"/>
        <a:ext cx="220882" cy="302207"/>
      </dsp:txXfrm>
    </dsp:sp>
    <dsp:sp modelId="{2B51917D-2411-4940-8642-00990CC1CBB3}">
      <dsp:nvSpPr>
        <dsp:cNvPr id="0" name=""/>
        <dsp:cNvSpPr/>
      </dsp:nvSpPr>
      <dsp:spPr>
        <a:xfrm>
          <a:off x="9309323" y="1848409"/>
          <a:ext cx="401604" cy="401604"/>
        </a:xfrm>
        <a:prstGeom prst="downArrow">
          <a:avLst>
            <a:gd name="adj1" fmla="val 55000"/>
            <a:gd name="adj2" fmla="val 45000"/>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9399684" y="1848409"/>
        <a:ext cx="220882" cy="302207"/>
      </dsp:txXfrm>
    </dsp:sp>
    <dsp:sp modelId="{C4A83C84-B8C0-466F-9EEC-4A3BF24794BE}">
      <dsp:nvSpPr>
        <dsp:cNvPr id="0" name=""/>
        <dsp:cNvSpPr/>
      </dsp:nvSpPr>
      <dsp:spPr>
        <a:xfrm>
          <a:off x="9940259" y="2558940"/>
          <a:ext cx="401604" cy="401604"/>
        </a:xfrm>
        <a:prstGeom prst="downArrow">
          <a:avLst>
            <a:gd name="adj1" fmla="val 55000"/>
            <a:gd name="adj2" fmla="val 45000"/>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10030620" y="2558940"/>
        <a:ext cx="220882" cy="30220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910C3-BCBC-44A8-9247-328681853534}">
      <dsp:nvSpPr>
        <dsp:cNvPr id="0" name=""/>
        <dsp:cNvSpPr/>
      </dsp:nvSpPr>
      <dsp:spPr>
        <a:xfrm>
          <a:off x="0" y="0"/>
          <a:ext cx="10733650" cy="2146026"/>
        </a:xfrm>
        <a:prstGeom prst="roundRect">
          <a:avLst>
            <a:gd name="adj" fmla="val 10000"/>
          </a:avLst>
        </a:prstGeom>
        <a:solidFill>
          <a:schemeClr val="lt1">
            <a:alpha val="90000"/>
            <a:tint val="40000"/>
            <a:hueOff val="0"/>
            <a:satOff val="0"/>
            <a:lumOff val="0"/>
            <a:alphaOff val="0"/>
          </a:schemeClr>
        </a:solidFill>
        <a:ln w="158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456418-417E-4046-A9EE-FD88500C5005}">
      <dsp:nvSpPr>
        <dsp:cNvPr id="0" name=""/>
        <dsp:cNvSpPr/>
      </dsp:nvSpPr>
      <dsp:spPr>
        <a:xfrm>
          <a:off x="325458" y="286136"/>
          <a:ext cx="1867172" cy="15737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70E207-EB18-4200-8921-A4322BA21B4E}">
      <dsp:nvSpPr>
        <dsp:cNvPr id="0" name=""/>
        <dsp:cNvSpPr/>
      </dsp:nvSpPr>
      <dsp:spPr>
        <a:xfrm rot="10800000">
          <a:off x="325458" y="2146026"/>
          <a:ext cx="1867172" cy="2622920"/>
        </a:xfrm>
        <a:prstGeom prst="round2SameRect">
          <a:avLst>
            <a:gd name="adj1" fmla="val 10500"/>
            <a:gd name="adj2" fmla="val 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Creation of Digital ID for natural and legal person </a:t>
          </a:r>
          <a:endParaRPr lang="en-GB" sz="1500" kern="1200" dirty="0"/>
        </a:p>
      </dsp:txBody>
      <dsp:txXfrm rot="10800000">
        <a:off x="382880" y="2146026"/>
        <a:ext cx="1752328" cy="2565498"/>
      </dsp:txXfrm>
    </dsp:sp>
    <dsp:sp modelId="{7F53CEE4-17A7-4287-921C-B9C31238C5F4}">
      <dsp:nvSpPr>
        <dsp:cNvPr id="0" name=""/>
        <dsp:cNvSpPr/>
      </dsp:nvSpPr>
      <dsp:spPr>
        <a:xfrm>
          <a:off x="2379348" y="286136"/>
          <a:ext cx="1867172" cy="157375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CE7707-C161-4ADA-BA97-6487C3EA3A92}">
      <dsp:nvSpPr>
        <dsp:cNvPr id="0" name=""/>
        <dsp:cNvSpPr/>
      </dsp:nvSpPr>
      <dsp:spPr>
        <a:xfrm rot="10800000">
          <a:off x="2379348" y="2146026"/>
          <a:ext cx="1867172" cy="2622920"/>
        </a:xfrm>
        <a:prstGeom prst="round2SameRect">
          <a:avLst>
            <a:gd name="adj1" fmla="val 10500"/>
            <a:gd name="adj2" fmla="val 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Setting up of Mauritius FinTech Laboratory </a:t>
          </a:r>
        </a:p>
      </dsp:txBody>
      <dsp:txXfrm rot="10800000">
        <a:off x="2436770" y="2146026"/>
        <a:ext cx="1752328" cy="2565498"/>
      </dsp:txXfrm>
    </dsp:sp>
    <dsp:sp modelId="{81323AEE-E820-4068-8D14-2DF9A55BB798}">
      <dsp:nvSpPr>
        <dsp:cNvPr id="0" name=""/>
        <dsp:cNvSpPr/>
      </dsp:nvSpPr>
      <dsp:spPr>
        <a:xfrm>
          <a:off x="4433238" y="286136"/>
          <a:ext cx="1867172" cy="157375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18BE56-38EF-42DE-B725-34935581AB3C}">
      <dsp:nvSpPr>
        <dsp:cNvPr id="0" name=""/>
        <dsp:cNvSpPr/>
      </dsp:nvSpPr>
      <dsp:spPr>
        <a:xfrm rot="10800000">
          <a:off x="4433238" y="2146026"/>
          <a:ext cx="1867172" cy="2622920"/>
        </a:xfrm>
        <a:prstGeom prst="round2SameRect">
          <a:avLst>
            <a:gd name="adj1" fmla="val 10500"/>
            <a:gd name="adj2" fmla="val 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Financing of FinTech Start Ups</a:t>
          </a:r>
        </a:p>
        <a:p>
          <a:pPr marL="0" lvl="0" indent="0" algn="ctr" defTabSz="666750">
            <a:lnSpc>
              <a:spcPct val="90000"/>
            </a:lnSpc>
            <a:spcBef>
              <a:spcPct val="0"/>
            </a:spcBef>
            <a:spcAft>
              <a:spcPct val="35000"/>
            </a:spcAft>
            <a:buNone/>
          </a:pPr>
          <a:r>
            <a:rPr lang="en-US" sz="1500" kern="1200" dirty="0"/>
            <a:t>Attract Angel investors </a:t>
          </a:r>
        </a:p>
        <a:p>
          <a:pPr marL="0" lvl="0" indent="0" algn="ctr" defTabSz="666750">
            <a:lnSpc>
              <a:spcPct val="90000"/>
            </a:lnSpc>
            <a:spcBef>
              <a:spcPct val="0"/>
            </a:spcBef>
            <a:spcAft>
              <a:spcPct val="35000"/>
            </a:spcAft>
            <a:buNone/>
          </a:pPr>
          <a:r>
            <a:rPr lang="en-US" sz="1500" kern="1200" dirty="0"/>
            <a:t>Create schemes for fintech start ups  </a:t>
          </a:r>
          <a:endParaRPr lang="en-GB" sz="1500" kern="1200" dirty="0"/>
        </a:p>
      </dsp:txBody>
      <dsp:txXfrm rot="10800000">
        <a:off x="4490660" y="2146026"/>
        <a:ext cx="1752328" cy="2565498"/>
      </dsp:txXfrm>
    </dsp:sp>
    <dsp:sp modelId="{78BC9F9D-7AA1-4A4C-9C3A-D92E035DE52A}">
      <dsp:nvSpPr>
        <dsp:cNvPr id="0" name=""/>
        <dsp:cNvSpPr/>
      </dsp:nvSpPr>
      <dsp:spPr>
        <a:xfrm>
          <a:off x="6487128" y="286136"/>
          <a:ext cx="1867172" cy="157375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9000" b="-9000"/>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07A34-574D-4E3D-A305-6F6BCD1350CE}">
      <dsp:nvSpPr>
        <dsp:cNvPr id="0" name=""/>
        <dsp:cNvSpPr/>
      </dsp:nvSpPr>
      <dsp:spPr>
        <a:xfrm rot="10800000">
          <a:off x="6487128" y="2146026"/>
          <a:ext cx="1867172" cy="2622920"/>
        </a:xfrm>
        <a:prstGeom prst="round2SameRect">
          <a:avLst>
            <a:gd name="adj1" fmla="val 10500"/>
            <a:gd name="adj2" fmla="val 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Promote education and build capacity in fintech.</a:t>
          </a:r>
        </a:p>
        <a:p>
          <a:pPr marL="0" lvl="0" indent="0" algn="ctr" defTabSz="666750">
            <a:lnSpc>
              <a:spcPct val="90000"/>
            </a:lnSpc>
            <a:spcBef>
              <a:spcPct val="0"/>
            </a:spcBef>
            <a:spcAft>
              <a:spcPct val="35000"/>
            </a:spcAft>
            <a:buNone/>
          </a:pPr>
          <a:r>
            <a:rPr lang="en-US" sz="1500" kern="1200" dirty="0"/>
            <a:t>Risk Assessment and Digital Governance literacy </a:t>
          </a:r>
        </a:p>
        <a:p>
          <a:pPr marL="0" lvl="0" indent="0" algn="ctr" defTabSz="666750">
            <a:lnSpc>
              <a:spcPct val="90000"/>
            </a:lnSpc>
            <a:spcBef>
              <a:spcPct val="0"/>
            </a:spcBef>
            <a:spcAft>
              <a:spcPct val="35000"/>
            </a:spcAft>
            <a:buNone/>
          </a:pPr>
          <a:r>
            <a:rPr lang="en-US" sz="1500" kern="1200" dirty="0"/>
            <a:t>Schemes to attract digital nomads to boost financial innovation locally </a:t>
          </a:r>
          <a:endParaRPr lang="en-GB" sz="1500" kern="1200" dirty="0"/>
        </a:p>
      </dsp:txBody>
      <dsp:txXfrm rot="10800000">
        <a:off x="6544550" y="2146026"/>
        <a:ext cx="1752328" cy="2565498"/>
      </dsp:txXfrm>
    </dsp:sp>
    <dsp:sp modelId="{F2FC2F21-A922-40A1-BBB7-04B68774B7DF}">
      <dsp:nvSpPr>
        <dsp:cNvPr id="0" name=""/>
        <dsp:cNvSpPr/>
      </dsp:nvSpPr>
      <dsp:spPr>
        <a:xfrm>
          <a:off x="8541018" y="286136"/>
          <a:ext cx="1867172" cy="1573752"/>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9000" b="-9000"/>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96903B-D0AE-436C-B0DD-15C922DF9B0F}">
      <dsp:nvSpPr>
        <dsp:cNvPr id="0" name=""/>
        <dsp:cNvSpPr/>
      </dsp:nvSpPr>
      <dsp:spPr>
        <a:xfrm rot="10800000">
          <a:off x="8541018" y="2146026"/>
          <a:ext cx="1867172" cy="2622920"/>
        </a:xfrm>
        <a:prstGeom prst="round2SameRect">
          <a:avLst>
            <a:gd name="adj1" fmla="val 10500"/>
            <a:gd name="adj2" fmla="val 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Facilitate creation of robust interoperable technological platforms for banks, mobile network operators, and other institutions</a:t>
          </a:r>
          <a:endParaRPr lang="en-GB" sz="1500" kern="1200" dirty="0"/>
        </a:p>
      </dsp:txBody>
      <dsp:txXfrm rot="10800000">
        <a:off x="8598440" y="2146026"/>
        <a:ext cx="1752328" cy="25654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57FF0-678C-4645-89EF-DE32CBB35DAE}">
      <dsp:nvSpPr>
        <dsp:cNvPr id="0" name=""/>
        <dsp:cNvSpPr/>
      </dsp:nvSpPr>
      <dsp:spPr>
        <a:xfrm rot="5400000">
          <a:off x="6453960" y="-2598580"/>
          <a:ext cx="1119964" cy="6601358"/>
        </a:xfrm>
        <a:prstGeom prst="round2Same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Blockchain-based decentralized know-your-customer (KYC) utility pilot project aiming to introduce a more direct customer-bank approach (bringing in more transparency, operational efficiency for banks and customers</a:t>
          </a:r>
          <a:endParaRPr lang="en-GB" sz="1600" kern="1200" dirty="0"/>
        </a:p>
        <a:p>
          <a:pPr marL="171450" lvl="1" indent="-171450" algn="l" defTabSz="711200">
            <a:lnSpc>
              <a:spcPct val="90000"/>
            </a:lnSpc>
            <a:spcBef>
              <a:spcPct val="0"/>
            </a:spcBef>
            <a:spcAft>
              <a:spcPct val="15000"/>
            </a:spcAft>
            <a:buChar char="•"/>
          </a:pPr>
          <a:r>
            <a:rPr lang="en-GB" sz="1600" kern="1200" dirty="0"/>
            <a:t>Enable to integrate transparency on UBO and AML CFT compliance </a:t>
          </a:r>
        </a:p>
      </dsp:txBody>
      <dsp:txXfrm rot="-5400000">
        <a:off x="3713263" y="196789"/>
        <a:ext cx="6546686" cy="1010620"/>
      </dsp:txXfrm>
    </dsp:sp>
    <dsp:sp modelId="{EB3D4D0C-DD3D-4E8E-9D61-CEE1D574F23C}">
      <dsp:nvSpPr>
        <dsp:cNvPr id="0" name=""/>
        <dsp:cNvSpPr/>
      </dsp:nvSpPr>
      <dsp:spPr>
        <a:xfrm>
          <a:off x="0" y="2121"/>
          <a:ext cx="3713263" cy="139995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Identification</a:t>
          </a:r>
          <a:r>
            <a:rPr lang="en-GB" sz="2800" kern="1200" baseline="0" dirty="0"/>
            <a:t> requirements </a:t>
          </a:r>
          <a:endParaRPr lang="en-GB" sz="2800" kern="1200" dirty="0"/>
        </a:p>
      </dsp:txBody>
      <dsp:txXfrm>
        <a:off x="68340" y="70461"/>
        <a:ext cx="3576583" cy="1263275"/>
      </dsp:txXfrm>
    </dsp:sp>
    <dsp:sp modelId="{1DF384D8-47A5-40B7-B96B-EEF0D8DEC42B}">
      <dsp:nvSpPr>
        <dsp:cNvPr id="0" name=""/>
        <dsp:cNvSpPr/>
      </dsp:nvSpPr>
      <dsp:spPr>
        <a:xfrm rot="5400000">
          <a:off x="6453960" y="-1128627"/>
          <a:ext cx="1119964" cy="6601358"/>
        </a:xfrm>
        <a:prstGeom prst="round2Same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Mobile money can be extended beyond payments to offer virtual savings accounts, short-term credit/loans, and insurance.</a:t>
          </a:r>
          <a:endParaRPr lang="en-GB" sz="1600" kern="1200" dirty="0"/>
        </a:p>
      </dsp:txBody>
      <dsp:txXfrm rot="-5400000">
        <a:off x="3713263" y="1666742"/>
        <a:ext cx="6546686" cy="1010620"/>
      </dsp:txXfrm>
    </dsp:sp>
    <dsp:sp modelId="{130F1E0E-314D-4762-ACA9-D291113FE357}">
      <dsp:nvSpPr>
        <dsp:cNvPr id="0" name=""/>
        <dsp:cNvSpPr/>
      </dsp:nvSpPr>
      <dsp:spPr>
        <a:xfrm>
          <a:off x="0" y="1472073"/>
          <a:ext cx="3713263" cy="139995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800" kern="1200" dirty="0"/>
            <a:t>Innovative Payment Systems </a:t>
          </a:r>
        </a:p>
        <a:p>
          <a:pPr marL="0" lvl="0" algn="ctr" defTabSz="1466850">
            <a:lnSpc>
              <a:spcPct val="90000"/>
            </a:lnSpc>
            <a:spcBef>
              <a:spcPct val="0"/>
            </a:spcBef>
            <a:spcAft>
              <a:spcPct val="35000"/>
            </a:spcAft>
            <a:buNone/>
          </a:pPr>
          <a:endParaRPr lang="en-GB" sz="2800" kern="1200" dirty="0"/>
        </a:p>
      </dsp:txBody>
      <dsp:txXfrm>
        <a:off x="68340" y="1540413"/>
        <a:ext cx="3576583" cy="1263275"/>
      </dsp:txXfrm>
    </dsp:sp>
    <dsp:sp modelId="{900EC442-9543-4934-9E5E-802484594FDB}">
      <dsp:nvSpPr>
        <dsp:cNvPr id="0" name=""/>
        <dsp:cNvSpPr/>
      </dsp:nvSpPr>
      <dsp:spPr>
        <a:xfrm rot="5400000">
          <a:off x="6453960" y="341325"/>
          <a:ext cx="1119964" cy="6601358"/>
        </a:xfrm>
        <a:prstGeom prst="round2Same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Access to information on client credit worthiness through profiling of customer </a:t>
          </a:r>
        </a:p>
      </dsp:txBody>
      <dsp:txXfrm rot="-5400000">
        <a:off x="3713263" y="3136694"/>
        <a:ext cx="6546686" cy="1010620"/>
      </dsp:txXfrm>
    </dsp:sp>
    <dsp:sp modelId="{51764517-6718-4866-AADB-6504C1DC63B8}">
      <dsp:nvSpPr>
        <dsp:cNvPr id="0" name=""/>
        <dsp:cNvSpPr/>
      </dsp:nvSpPr>
      <dsp:spPr>
        <a:xfrm>
          <a:off x="0" y="2942026"/>
          <a:ext cx="3713263" cy="139995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Credit Information Sharing</a:t>
          </a:r>
        </a:p>
      </dsp:txBody>
      <dsp:txXfrm>
        <a:off x="68340" y="3010366"/>
        <a:ext cx="3576583" cy="1263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5E6EB-A1AC-4705-85A6-82F7F50C2CAB}">
      <dsp:nvSpPr>
        <dsp:cNvPr id="0" name=""/>
        <dsp:cNvSpPr/>
      </dsp:nvSpPr>
      <dsp:spPr>
        <a:xfrm>
          <a:off x="687778" y="2842"/>
          <a:ext cx="1396328" cy="837797"/>
        </a:xfrm>
        <a:prstGeom prst="roundRect">
          <a:avLst>
            <a:gd name="adj" fmla="val 10000"/>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SemiCondensed" panose="020B0502040204020203" pitchFamily="34" charset="0"/>
            </a:rPr>
            <a:t>Meeting on 16 February 2022</a:t>
          </a:r>
          <a:endParaRPr lang="en-GB" sz="1200" kern="1200" dirty="0">
            <a:latin typeface="Bahnschrift Light SemiCondensed" panose="020B0502040204020203" pitchFamily="34" charset="0"/>
          </a:endParaRPr>
        </a:p>
      </dsp:txBody>
      <dsp:txXfrm>
        <a:off x="712316" y="27380"/>
        <a:ext cx="1347252" cy="788721"/>
      </dsp:txXfrm>
    </dsp:sp>
    <dsp:sp modelId="{7CC1F36C-E2A5-4703-B40D-A34FFBD5EC34}">
      <dsp:nvSpPr>
        <dsp:cNvPr id="0" name=""/>
        <dsp:cNvSpPr/>
      </dsp:nvSpPr>
      <dsp:spPr>
        <a:xfrm>
          <a:off x="2206983" y="248596"/>
          <a:ext cx="296021" cy="346289"/>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solidFill>
              <a:schemeClr val="tx1"/>
            </a:solidFill>
            <a:latin typeface="Bahnschrift Light SemiCondensed" panose="020B0502040204020203" pitchFamily="34" charset="0"/>
          </a:endParaRPr>
        </a:p>
      </dsp:txBody>
      <dsp:txXfrm>
        <a:off x="2206983" y="317854"/>
        <a:ext cx="207215" cy="207773"/>
      </dsp:txXfrm>
    </dsp:sp>
    <dsp:sp modelId="{B2364EB5-7908-41DE-86EE-27D26096D9D5}">
      <dsp:nvSpPr>
        <dsp:cNvPr id="0" name=""/>
        <dsp:cNvSpPr/>
      </dsp:nvSpPr>
      <dsp:spPr>
        <a:xfrm>
          <a:off x="2642638" y="2842"/>
          <a:ext cx="1396328" cy="837797"/>
        </a:xfrm>
        <a:prstGeom prst="roundRect">
          <a:avLst>
            <a:gd name="adj" fmla="val 10000"/>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SemiCondensed" panose="020B0502040204020203" pitchFamily="34" charset="0"/>
            </a:rPr>
            <a:t>Meeting on 23 February 2022 </a:t>
          </a:r>
          <a:endParaRPr lang="en-GB" sz="1200" kern="1200" dirty="0">
            <a:latin typeface="Bahnschrift Light SemiCondensed" panose="020B0502040204020203" pitchFamily="34" charset="0"/>
          </a:endParaRPr>
        </a:p>
      </dsp:txBody>
      <dsp:txXfrm>
        <a:off x="2667176" y="27380"/>
        <a:ext cx="1347252" cy="788721"/>
      </dsp:txXfrm>
    </dsp:sp>
    <dsp:sp modelId="{0C724645-5B2A-46C2-8B9D-13FEBF7F8EC5}">
      <dsp:nvSpPr>
        <dsp:cNvPr id="0" name=""/>
        <dsp:cNvSpPr/>
      </dsp:nvSpPr>
      <dsp:spPr>
        <a:xfrm rot="5400000">
          <a:off x="3192791" y="938382"/>
          <a:ext cx="296021" cy="346289"/>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solidFill>
              <a:schemeClr val="tx1"/>
            </a:solidFill>
            <a:latin typeface="Bahnschrift Light SemiCondensed" panose="020B0502040204020203" pitchFamily="34" charset="0"/>
          </a:endParaRPr>
        </a:p>
      </dsp:txBody>
      <dsp:txXfrm rot="-5400000">
        <a:off x="3236915" y="963516"/>
        <a:ext cx="207773" cy="207215"/>
      </dsp:txXfrm>
    </dsp:sp>
    <dsp:sp modelId="{476CA75D-C2A3-4622-8F0E-653349B5CA4F}">
      <dsp:nvSpPr>
        <dsp:cNvPr id="0" name=""/>
        <dsp:cNvSpPr/>
      </dsp:nvSpPr>
      <dsp:spPr>
        <a:xfrm>
          <a:off x="2642638" y="1399171"/>
          <a:ext cx="1396328" cy="837797"/>
        </a:xfrm>
        <a:prstGeom prst="roundRect">
          <a:avLst>
            <a:gd name="adj" fmla="val 10000"/>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SemiCondensed" panose="020B0502040204020203" pitchFamily="34" charset="0"/>
            </a:rPr>
            <a:t>Meeting on 04 March 2022</a:t>
          </a:r>
          <a:endParaRPr lang="en-GB" sz="1200" kern="1200" dirty="0">
            <a:latin typeface="Bahnschrift Light SemiCondensed" panose="020B0502040204020203" pitchFamily="34" charset="0"/>
          </a:endParaRPr>
        </a:p>
      </dsp:txBody>
      <dsp:txXfrm>
        <a:off x="2667176" y="1423709"/>
        <a:ext cx="1347252" cy="788721"/>
      </dsp:txXfrm>
    </dsp:sp>
    <dsp:sp modelId="{88BA6BD0-4A9F-44B5-A47C-496122F91B86}">
      <dsp:nvSpPr>
        <dsp:cNvPr id="0" name=""/>
        <dsp:cNvSpPr/>
      </dsp:nvSpPr>
      <dsp:spPr>
        <a:xfrm rot="10800000">
          <a:off x="2223739" y="1644925"/>
          <a:ext cx="296021" cy="346289"/>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solidFill>
              <a:schemeClr val="tx1"/>
            </a:solidFill>
            <a:latin typeface="Bahnschrift Light SemiCondensed" panose="020B0502040204020203" pitchFamily="34" charset="0"/>
          </a:endParaRPr>
        </a:p>
      </dsp:txBody>
      <dsp:txXfrm rot="10800000">
        <a:off x="2312545" y="1714183"/>
        <a:ext cx="207215" cy="207773"/>
      </dsp:txXfrm>
    </dsp:sp>
    <dsp:sp modelId="{F6A33D68-4D34-42C7-B2AD-229756715969}">
      <dsp:nvSpPr>
        <dsp:cNvPr id="0" name=""/>
        <dsp:cNvSpPr/>
      </dsp:nvSpPr>
      <dsp:spPr>
        <a:xfrm>
          <a:off x="687778" y="1399171"/>
          <a:ext cx="1396328" cy="837797"/>
        </a:xfrm>
        <a:prstGeom prst="roundRect">
          <a:avLst>
            <a:gd name="adj" fmla="val 10000"/>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SemiCondensed" panose="020B0502040204020203" pitchFamily="34" charset="0"/>
            </a:rPr>
            <a:t>Notes of Meeting have been circulated to members </a:t>
          </a:r>
          <a:endParaRPr lang="en-GB" sz="1200" kern="1200" dirty="0">
            <a:latin typeface="Bahnschrift Light SemiCondensed" panose="020B0502040204020203" pitchFamily="34" charset="0"/>
          </a:endParaRPr>
        </a:p>
      </dsp:txBody>
      <dsp:txXfrm>
        <a:off x="712316" y="1423709"/>
        <a:ext cx="1347252" cy="788721"/>
      </dsp:txXfrm>
    </dsp:sp>
    <dsp:sp modelId="{16DE833D-185D-4A84-AC99-AF819FB863BE}">
      <dsp:nvSpPr>
        <dsp:cNvPr id="0" name=""/>
        <dsp:cNvSpPr/>
      </dsp:nvSpPr>
      <dsp:spPr>
        <a:xfrm rot="5400000">
          <a:off x="1237931" y="2334711"/>
          <a:ext cx="296021" cy="346289"/>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solidFill>
              <a:schemeClr val="tx1"/>
            </a:solidFill>
            <a:latin typeface="Bahnschrift Light SemiCondensed" panose="020B0502040204020203" pitchFamily="34" charset="0"/>
          </a:endParaRPr>
        </a:p>
      </dsp:txBody>
      <dsp:txXfrm rot="-5400000">
        <a:off x="1282055" y="2359845"/>
        <a:ext cx="207773" cy="207215"/>
      </dsp:txXfrm>
    </dsp:sp>
    <dsp:sp modelId="{64C083F8-B048-47AB-A11A-A032D86EEFF5}">
      <dsp:nvSpPr>
        <dsp:cNvPr id="0" name=""/>
        <dsp:cNvSpPr/>
      </dsp:nvSpPr>
      <dsp:spPr>
        <a:xfrm>
          <a:off x="687778" y="2795499"/>
          <a:ext cx="1396328" cy="837797"/>
        </a:xfrm>
        <a:prstGeom prst="roundRect">
          <a:avLst>
            <a:gd name="adj" fmla="val 10000"/>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SemiCondensed" panose="020B0502040204020203" pitchFamily="34" charset="0"/>
            </a:rPr>
            <a:t>EDB made a presentation on Residency Permit </a:t>
          </a:r>
          <a:endParaRPr lang="en-GB" sz="1200" kern="1200" dirty="0">
            <a:latin typeface="Bahnschrift Light SemiCondensed" panose="020B0502040204020203" pitchFamily="34" charset="0"/>
          </a:endParaRPr>
        </a:p>
      </dsp:txBody>
      <dsp:txXfrm>
        <a:off x="712316" y="2820037"/>
        <a:ext cx="1347252" cy="788721"/>
      </dsp:txXfrm>
    </dsp:sp>
    <dsp:sp modelId="{C775654E-EBE2-430A-AD5B-C7D4FA73AAA2}">
      <dsp:nvSpPr>
        <dsp:cNvPr id="0" name=""/>
        <dsp:cNvSpPr/>
      </dsp:nvSpPr>
      <dsp:spPr>
        <a:xfrm>
          <a:off x="2206983" y="3041253"/>
          <a:ext cx="296021" cy="346289"/>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solidFill>
              <a:schemeClr val="tx1"/>
            </a:solidFill>
            <a:latin typeface="Bahnschrift Light SemiCondensed" panose="020B0502040204020203" pitchFamily="34" charset="0"/>
          </a:endParaRPr>
        </a:p>
      </dsp:txBody>
      <dsp:txXfrm>
        <a:off x="2206983" y="3110511"/>
        <a:ext cx="207215" cy="207773"/>
      </dsp:txXfrm>
    </dsp:sp>
    <dsp:sp modelId="{C2ECCF39-E77B-4342-B667-1A753912DDE4}">
      <dsp:nvSpPr>
        <dsp:cNvPr id="0" name=""/>
        <dsp:cNvSpPr/>
      </dsp:nvSpPr>
      <dsp:spPr>
        <a:xfrm>
          <a:off x="2642638" y="2795499"/>
          <a:ext cx="1396328" cy="837797"/>
        </a:xfrm>
        <a:prstGeom prst="roundRect">
          <a:avLst>
            <a:gd name="adj" fmla="val 10000"/>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SemiCondensed" panose="020B0502040204020203" pitchFamily="34" charset="0"/>
            </a:rPr>
            <a:t>Developing the FinTech Strategy for Mauritius by MFSGG</a:t>
          </a:r>
          <a:endParaRPr lang="en-GB" sz="1200" kern="1200" dirty="0">
            <a:latin typeface="Bahnschrift Light SemiCondensed" panose="020B0502040204020203" pitchFamily="34" charset="0"/>
          </a:endParaRPr>
        </a:p>
      </dsp:txBody>
      <dsp:txXfrm>
        <a:off x="2667176" y="2820037"/>
        <a:ext cx="1347252" cy="788721"/>
      </dsp:txXfrm>
    </dsp:sp>
    <dsp:sp modelId="{8145BD23-F432-4E03-8F9D-0624370E8119}">
      <dsp:nvSpPr>
        <dsp:cNvPr id="0" name=""/>
        <dsp:cNvSpPr/>
      </dsp:nvSpPr>
      <dsp:spPr>
        <a:xfrm rot="5400000">
          <a:off x="3192791" y="3731039"/>
          <a:ext cx="296021" cy="346289"/>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solidFill>
              <a:schemeClr val="tx1"/>
            </a:solidFill>
            <a:latin typeface="Bahnschrift Light SemiCondensed" panose="020B0502040204020203" pitchFamily="34" charset="0"/>
          </a:endParaRPr>
        </a:p>
      </dsp:txBody>
      <dsp:txXfrm rot="-5400000">
        <a:off x="3236915" y="3756173"/>
        <a:ext cx="207773" cy="207215"/>
      </dsp:txXfrm>
    </dsp:sp>
    <dsp:sp modelId="{DC69B58B-48AA-4BBD-A535-3CCBD38EBDBC}">
      <dsp:nvSpPr>
        <dsp:cNvPr id="0" name=""/>
        <dsp:cNvSpPr/>
      </dsp:nvSpPr>
      <dsp:spPr>
        <a:xfrm>
          <a:off x="2642638" y="4191828"/>
          <a:ext cx="1396328" cy="837797"/>
        </a:xfrm>
        <a:prstGeom prst="roundRect">
          <a:avLst>
            <a:gd name="adj" fmla="val 10000"/>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SemiCondensed" panose="020B0502040204020203" pitchFamily="34" charset="0"/>
            </a:rPr>
            <a:t>Draft of Report circulated to the Members </a:t>
          </a:r>
          <a:endParaRPr lang="en-GB" sz="1200" kern="1200" dirty="0">
            <a:latin typeface="Bahnschrift Light SemiCondensed" panose="020B0502040204020203" pitchFamily="34" charset="0"/>
          </a:endParaRPr>
        </a:p>
      </dsp:txBody>
      <dsp:txXfrm>
        <a:off x="2667176" y="4216366"/>
        <a:ext cx="1347252" cy="788721"/>
      </dsp:txXfrm>
    </dsp:sp>
    <dsp:sp modelId="{DAD168C6-80AC-4A9A-A4D7-923BA2F844C2}">
      <dsp:nvSpPr>
        <dsp:cNvPr id="0" name=""/>
        <dsp:cNvSpPr/>
      </dsp:nvSpPr>
      <dsp:spPr>
        <a:xfrm rot="10800000">
          <a:off x="2223739" y="4437581"/>
          <a:ext cx="296021" cy="346289"/>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solidFill>
              <a:schemeClr val="tx1"/>
            </a:solidFill>
            <a:latin typeface="Bahnschrift Light SemiCondensed" panose="020B0502040204020203" pitchFamily="34" charset="0"/>
          </a:endParaRPr>
        </a:p>
      </dsp:txBody>
      <dsp:txXfrm rot="10800000">
        <a:off x="2312545" y="4506839"/>
        <a:ext cx="207215" cy="207773"/>
      </dsp:txXfrm>
    </dsp:sp>
    <dsp:sp modelId="{30A06EA8-8635-4726-896A-7E18E8FDF158}">
      <dsp:nvSpPr>
        <dsp:cNvPr id="0" name=""/>
        <dsp:cNvSpPr/>
      </dsp:nvSpPr>
      <dsp:spPr>
        <a:xfrm>
          <a:off x="687778" y="4191828"/>
          <a:ext cx="1396328" cy="837797"/>
        </a:xfrm>
        <a:prstGeom prst="roundRect">
          <a:avLst>
            <a:gd name="adj" fmla="val 10000"/>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Bahnschrift Light SemiCondensed" panose="020B0502040204020203" pitchFamily="34" charset="0"/>
            </a:rPr>
            <a:t>Final report circulated on </a:t>
          </a:r>
          <a:endParaRPr lang="en-GB" sz="1200" kern="1200" dirty="0">
            <a:latin typeface="Bahnschrift Light SemiCondensed" panose="020B0502040204020203" pitchFamily="34" charset="0"/>
          </a:endParaRPr>
        </a:p>
      </dsp:txBody>
      <dsp:txXfrm>
        <a:off x="712316" y="4216366"/>
        <a:ext cx="1347252" cy="788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78230-342C-41F6-9AF1-DED488DED410}">
      <dsp:nvSpPr>
        <dsp:cNvPr id="0" name=""/>
        <dsp:cNvSpPr/>
      </dsp:nvSpPr>
      <dsp:spPr>
        <a:xfrm rot="5400000">
          <a:off x="455294" y="1483936"/>
          <a:ext cx="1351079" cy="2248165"/>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5521585-E490-4ACB-8728-01A008C03E84}">
      <dsp:nvSpPr>
        <dsp:cNvPr id="0" name=""/>
        <dsp:cNvSpPr/>
      </dsp:nvSpPr>
      <dsp:spPr>
        <a:xfrm>
          <a:off x="229765" y="2155653"/>
          <a:ext cx="2029656" cy="177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Bahnschrift Light SemiCondensed" panose="020B0502040204020203" pitchFamily="34" charset="0"/>
            </a:rPr>
            <a:t>What have we achieved locally and in comparison with international trends? </a:t>
          </a:r>
        </a:p>
      </dsp:txBody>
      <dsp:txXfrm>
        <a:off x="229765" y="2155653"/>
        <a:ext cx="2029656" cy="1779112"/>
      </dsp:txXfrm>
    </dsp:sp>
    <dsp:sp modelId="{0E0531F4-1861-4AF5-8924-FEF9E768EC3B}">
      <dsp:nvSpPr>
        <dsp:cNvPr id="0" name=""/>
        <dsp:cNvSpPr/>
      </dsp:nvSpPr>
      <dsp:spPr>
        <a:xfrm>
          <a:off x="1876468" y="1318424"/>
          <a:ext cx="382954" cy="382954"/>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A387E7B-C4E7-4D40-823A-04A243513615}">
      <dsp:nvSpPr>
        <dsp:cNvPr id="0" name=""/>
        <dsp:cNvSpPr/>
      </dsp:nvSpPr>
      <dsp:spPr>
        <a:xfrm rot="5400000">
          <a:off x="2939990" y="869096"/>
          <a:ext cx="1351079" cy="2248165"/>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FF5A471-8C78-4250-A817-376CA367F1D3}">
      <dsp:nvSpPr>
        <dsp:cNvPr id="0" name=""/>
        <dsp:cNvSpPr/>
      </dsp:nvSpPr>
      <dsp:spPr>
        <a:xfrm>
          <a:off x="2714461" y="1540813"/>
          <a:ext cx="2029656" cy="177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Bahnschrift Light SemiCondensed" panose="020B0502040204020203" pitchFamily="34" charset="0"/>
            </a:rPr>
            <a:t>Where do we want to go?</a:t>
          </a:r>
        </a:p>
      </dsp:txBody>
      <dsp:txXfrm>
        <a:off x="2714461" y="1540813"/>
        <a:ext cx="2029656" cy="1779112"/>
      </dsp:txXfrm>
    </dsp:sp>
    <dsp:sp modelId="{D094B154-9509-4B45-9917-022D4FE5443E}">
      <dsp:nvSpPr>
        <dsp:cNvPr id="0" name=""/>
        <dsp:cNvSpPr/>
      </dsp:nvSpPr>
      <dsp:spPr>
        <a:xfrm>
          <a:off x="4361164" y="703583"/>
          <a:ext cx="382954" cy="382954"/>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EBAD03D-976A-41F5-B4CB-056B36DCC640}">
      <dsp:nvSpPr>
        <dsp:cNvPr id="0" name=""/>
        <dsp:cNvSpPr/>
      </dsp:nvSpPr>
      <dsp:spPr>
        <a:xfrm rot="5400000">
          <a:off x="5424686" y="254255"/>
          <a:ext cx="1351079" cy="2248165"/>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A78252E-C152-4B8A-B620-4846A98DF52D}">
      <dsp:nvSpPr>
        <dsp:cNvPr id="0" name=""/>
        <dsp:cNvSpPr/>
      </dsp:nvSpPr>
      <dsp:spPr>
        <a:xfrm>
          <a:off x="5199157" y="925972"/>
          <a:ext cx="2029656" cy="177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Bahnschrift Light SemiCondensed" panose="020B0502040204020203" pitchFamily="34" charset="0"/>
            </a:rPr>
            <a:t>What are the challenges ?</a:t>
          </a:r>
        </a:p>
      </dsp:txBody>
      <dsp:txXfrm>
        <a:off x="5199157" y="925972"/>
        <a:ext cx="2029656" cy="1779112"/>
      </dsp:txXfrm>
    </dsp:sp>
    <dsp:sp modelId="{C17FD946-9874-45BC-B51A-A68886C354D1}">
      <dsp:nvSpPr>
        <dsp:cNvPr id="0" name=""/>
        <dsp:cNvSpPr/>
      </dsp:nvSpPr>
      <dsp:spPr>
        <a:xfrm>
          <a:off x="6845860" y="88743"/>
          <a:ext cx="382954" cy="382954"/>
        </a:xfrm>
        <a:prstGeom prst="triangle">
          <a:avLst>
            <a:gd name="adj" fmla="val 1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74903A2-25A7-499F-BB69-8C5A13A6AE3C}">
      <dsp:nvSpPr>
        <dsp:cNvPr id="0" name=""/>
        <dsp:cNvSpPr/>
      </dsp:nvSpPr>
      <dsp:spPr>
        <a:xfrm rot="5400000">
          <a:off x="7909382" y="-360584"/>
          <a:ext cx="1351079" cy="2248165"/>
        </a:xfrm>
        <a:prstGeom prst="corner">
          <a:avLst>
            <a:gd name="adj1" fmla="val 16120"/>
            <a:gd name="adj2" fmla="val 1611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DAC1286-B5CE-417F-ABCE-7C02F941A35E}">
      <dsp:nvSpPr>
        <dsp:cNvPr id="0" name=""/>
        <dsp:cNvSpPr/>
      </dsp:nvSpPr>
      <dsp:spPr>
        <a:xfrm>
          <a:off x="7683854" y="311132"/>
          <a:ext cx="2029656" cy="177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Bahnschrift Light SemiCondensed" panose="020B0502040204020203" pitchFamily="34" charset="0"/>
            </a:rPr>
            <a:t>Panel discussion – How do we reach there?</a:t>
          </a:r>
        </a:p>
      </dsp:txBody>
      <dsp:txXfrm>
        <a:off x="7683854" y="311132"/>
        <a:ext cx="2029656" cy="1779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4ACE6-C2AF-4431-B809-F778095E0F5C}">
      <dsp:nvSpPr>
        <dsp:cNvPr id="0" name=""/>
        <dsp:cNvSpPr/>
      </dsp:nvSpPr>
      <dsp:spPr>
        <a:xfrm>
          <a:off x="1454" y="0"/>
          <a:ext cx="3781187" cy="458325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Bahnschrift Light SemiCondensed" panose="020B0502040204020203" pitchFamily="34" charset="0"/>
            </a:rPr>
            <a:t>Blueprint Key pillars </a:t>
          </a:r>
        </a:p>
      </dsp:txBody>
      <dsp:txXfrm>
        <a:off x="1454" y="0"/>
        <a:ext cx="3781187" cy="1374976"/>
      </dsp:txXfrm>
    </dsp:sp>
    <dsp:sp modelId="{3703874C-2EF0-427E-B017-A21814145031}">
      <dsp:nvSpPr>
        <dsp:cNvPr id="0" name=""/>
        <dsp:cNvSpPr/>
      </dsp:nvSpPr>
      <dsp:spPr>
        <a:xfrm>
          <a:off x="379573" y="1375367"/>
          <a:ext cx="3024949" cy="90042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Corporate Banking </a:t>
          </a:r>
        </a:p>
      </dsp:txBody>
      <dsp:txXfrm>
        <a:off x="405946" y="1401740"/>
        <a:ext cx="2972203" cy="847679"/>
      </dsp:txXfrm>
    </dsp:sp>
    <dsp:sp modelId="{A23043A2-DE53-4E4A-A927-CFCF8FF176E0}">
      <dsp:nvSpPr>
        <dsp:cNvPr id="0" name=""/>
        <dsp:cNvSpPr/>
      </dsp:nvSpPr>
      <dsp:spPr>
        <a:xfrm>
          <a:off x="379573" y="2414320"/>
          <a:ext cx="3024949" cy="90042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Cross Border Investment </a:t>
          </a:r>
        </a:p>
      </dsp:txBody>
      <dsp:txXfrm>
        <a:off x="405946" y="2440693"/>
        <a:ext cx="2972203" cy="847679"/>
      </dsp:txXfrm>
    </dsp:sp>
    <dsp:sp modelId="{5F90DB0D-7436-43EC-8AED-0E101739885B}">
      <dsp:nvSpPr>
        <dsp:cNvPr id="0" name=""/>
        <dsp:cNvSpPr/>
      </dsp:nvSpPr>
      <dsp:spPr>
        <a:xfrm>
          <a:off x="379573" y="3453273"/>
          <a:ext cx="3024949" cy="900425"/>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Private Banking and Wealth Management </a:t>
          </a:r>
        </a:p>
      </dsp:txBody>
      <dsp:txXfrm>
        <a:off x="405946" y="3479646"/>
        <a:ext cx="2972203" cy="847679"/>
      </dsp:txXfrm>
    </dsp:sp>
    <dsp:sp modelId="{A0B9FE9B-616A-4769-A2D1-3C230B1F9E8C}">
      <dsp:nvSpPr>
        <dsp:cNvPr id="0" name=""/>
        <dsp:cNvSpPr/>
      </dsp:nvSpPr>
      <dsp:spPr>
        <a:xfrm>
          <a:off x="4066230" y="0"/>
          <a:ext cx="3781187" cy="458325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Bahnschrift Light SemiCondensed" panose="020B0502040204020203" pitchFamily="34" charset="0"/>
            </a:rPr>
            <a:t>6 Imperatives </a:t>
          </a:r>
        </a:p>
      </dsp:txBody>
      <dsp:txXfrm>
        <a:off x="4066230" y="0"/>
        <a:ext cx="3781187" cy="1374976"/>
      </dsp:txXfrm>
    </dsp:sp>
    <dsp:sp modelId="{A55E1AB3-4C15-4BA1-9D69-422895E157F4}">
      <dsp:nvSpPr>
        <dsp:cNvPr id="0" name=""/>
        <dsp:cNvSpPr/>
      </dsp:nvSpPr>
      <dsp:spPr>
        <a:xfrm>
          <a:off x="4444349" y="1375199"/>
          <a:ext cx="3024949" cy="44003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Future proof fiscal and regulatory regime </a:t>
          </a:r>
        </a:p>
      </dsp:txBody>
      <dsp:txXfrm>
        <a:off x="4457237" y="1388087"/>
        <a:ext cx="2999173" cy="414254"/>
      </dsp:txXfrm>
    </dsp:sp>
    <dsp:sp modelId="{0C772556-92ED-4C3A-AB1C-80BF6CB0143A}">
      <dsp:nvSpPr>
        <dsp:cNvPr id="0" name=""/>
        <dsp:cNvSpPr/>
      </dsp:nvSpPr>
      <dsp:spPr>
        <a:xfrm>
          <a:off x="4444349" y="1882927"/>
          <a:ext cx="3024949" cy="44003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Simple and user friendly processes to serve investors </a:t>
          </a:r>
        </a:p>
      </dsp:txBody>
      <dsp:txXfrm>
        <a:off x="4457237" y="1895815"/>
        <a:ext cx="2999173" cy="414254"/>
      </dsp:txXfrm>
    </dsp:sp>
    <dsp:sp modelId="{A1A78EBF-5FDC-4819-B306-C6F7ABC016ED}">
      <dsp:nvSpPr>
        <dsp:cNvPr id="0" name=""/>
        <dsp:cNvSpPr/>
      </dsp:nvSpPr>
      <dsp:spPr>
        <a:xfrm>
          <a:off x="4444349" y="2390654"/>
          <a:ext cx="3024949" cy="44003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Reputation and Image Building </a:t>
          </a:r>
        </a:p>
      </dsp:txBody>
      <dsp:txXfrm>
        <a:off x="4457237" y="2403542"/>
        <a:ext cx="2999173" cy="414254"/>
      </dsp:txXfrm>
    </dsp:sp>
    <dsp:sp modelId="{0B3705DD-AE60-4AFD-85FE-2296CB29BF11}">
      <dsp:nvSpPr>
        <dsp:cNvPr id="0" name=""/>
        <dsp:cNvSpPr/>
      </dsp:nvSpPr>
      <dsp:spPr>
        <a:xfrm>
          <a:off x="4444349" y="2898382"/>
          <a:ext cx="3024949" cy="44003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Attract , retain and develop our talent </a:t>
          </a:r>
        </a:p>
      </dsp:txBody>
      <dsp:txXfrm>
        <a:off x="4457237" y="2911270"/>
        <a:ext cx="2999173" cy="414254"/>
      </dsp:txXfrm>
    </dsp:sp>
    <dsp:sp modelId="{31FD6BF3-2768-488F-BC48-91FA3E9DE457}">
      <dsp:nvSpPr>
        <dsp:cNvPr id="0" name=""/>
        <dsp:cNvSpPr/>
      </dsp:nvSpPr>
      <dsp:spPr>
        <a:xfrm>
          <a:off x="4444349" y="3406109"/>
          <a:ext cx="3024949" cy="44003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Attract high calibre corporates </a:t>
          </a:r>
        </a:p>
      </dsp:txBody>
      <dsp:txXfrm>
        <a:off x="4457237" y="3418997"/>
        <a:ext cx="2999173" cy="414254"/>
      </dsp:txXfrm>
    </dsp:sp>
    <dsp:sp modelId="{A646A29B-6F1A-460C-8F73-1CF3D9BA2D28}">
      <dsp:nvSpPr>
        <dsp:cNvPr id="0" name=""/>
        <dsp:cNvSpPr/>
      </dsp:nvSpPr>
      <dsp:spPr>
        <a:xfrm>
          <a:off x="4444349" y="3913837"/>
          <a:ext cx="3024949" cy="44003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Infrastructure</a:t>
          </a:r>
        </a:p>
      </dsp:txBody>
      <dsp:txXfrm>
        <a:off x="4457237" y="3926725"/>
        <a:ext cx="2999173" cy="414254"/>
      </dsp:txXfrm>
    </dsp:sp>
    <dsp:sp modelId="{7F472FAE-1F40-48B9-9BC0-6374D06AF1B7}">
      <dsp:nvSpPr>
        <dsp:cNvPr id="0" name=""/>
        <dsp:cNvSpPr/>
      </dsp:nvSpPr>
      <dsp:spPr>
        <a:xfrm>
          <a:off x="8131007" y="0"/>
          <a:ext cx="3781187" cy="458325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Bahnschrift Light SemiCondensed" panose="020B0502040204020203" pitchFamily="34" charset="0"/>
            </a:rPr>
            <a:t>Additional Opportunities </a:t>
          </a:r>
        </a:p>
      </dsp:txBody>
      <dsp:txXfrm>
        <a:off x="8131007" y="0"/>
        <a:ext cx="3781187" cy="1374976"/>
      </dsp:txXfrm>
    </dsp:sp>
    <dsp:sp modelId="{95A9B407-ACC7-48DE-9338-01966805A359}">
      <dsp:nvSpPr>
        <dsp:cNvPr id="0" name=""/>
        <dsp:cNvSpPr/>
      </dsp:nvSpPr>
      <dsp:spPr>
        <a:xfrm>
          <a:off x="8509126" y="1377773"/>
          <a:ext cx="3024949" cy="37529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Innovative Capital Markets </a:t>
          </a:r>
        </a:p>
      </dsp:txBody>
      <dsp:txXfrm>
        <a:off x="8520118" y="1388765"/>
        <a:ext cx="3002965" cy="353314"/>
      </dsp:txXfrm>
    </dsp:sp>
    <dsp:sp modelId="{EF74A8EF-E884-4DEA-9F1A-779EE475F2FE}">
      <dsp:nvSpPr>
        <dsp:cNvPr id="0" name=""/>
        <dsp:cNvSpPr/>
      </dsp:nvSpPr>
      <dsp:spPr>
        <a:xfrm>
          <a:off x="8509126" y="1810810"/>
          <a:ext cx="3024949" cy="37529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Asset Management </a:t>
          </a:r>
        </a:p>
      </dsp:txBody>
      <dsp:txXfrm>
        <a:off x="8520118" y="1821802"/>
        <a:ext cx="3002965" cy="353314"/>
      </dsp:txXfrm>
    </dsp:sp>
    <dsp:sp modelId="{B602589D-6C81-4B3E-9364-2074B493B133}">
      <dsp:nvSpPr>
        <dsp:cNvPr id="0" name=""/>
        <dsp:cNvSpPr/>
      </dsp:nvSpPr>
      <dsp:spPr>
        <a:xfrm>
          <a:off x="8509126" y="2243847"/>
          <a:ext cx="3024949" cy="37529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Captive Insurance </a:t>
          </a:r>
        </a:p>
      </dsp:txBody>
      <dsp:txXfrm>
        <a:off x="8520118" y="2254839"/>
        <a:ext cx="3002965" cy="353314"/>
      </dsp:txXfrm>
    </dsp:sp>
    <dsp:sp modelId="{1B90F7A2-1719-4316-92C4-112FA1A87CD3}">
      <dsp:nvSpPr>
        <dsp:cNvPr id="0" name=""/>
        <dsp:cNvSpPr/>
      </dsp:nvSpPr>
      <dsp:spPr>
        <a:xfrm>
          <a:off x="8509126" y="2676884"/>
          <a:ext cx="3024949" cy="37529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Fintech </a:t>
          </a:r>
        </a:p>
      </dsp:txBody>
      <dsp:txXfrm>
        <a:off x="8520118" y="2687876"/>
        <a:ext cx="3002965" cy="353314"/>
      </dsp:txXfrm>
    </dsp:sp>
    <dsp:sp modelId="{CCE27765-A7EA-4AAD-8115-259B7EC24AD8}">
      <dsp:nvSpPr>
        <dsp:cNvPr id="0" name=""/>
        <dsp:cNvSpPr/>
      </dsp:nvSpPr>
      <dsp:spPr>
        <a:xfrm>
          <a:off x="8509126" y="3109921"/>
          <a:ext cx="3024949" cy="37529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Cryptocurrency and Blockchain technology </a:t>
          </a:r>
        </a:p>
      </dsp:txBody>
      <dsp:txXfrm>
        <a:off x="8520118" y="3120913"/>
        <a:ext cx="3002965" cy="353314"/>
      </dsp:txXfrm>
    </dsp:sp>
    <dsp:sp modelId="{2BDC2405-AB60-400E-B6B4-B6B19388E045}">
      <dsp:nvSpPr>
        <dsp:cNvPr id="0" name=""/>
        <dsp:cNvSpPr/>
      </dsp:nvSpPr>
      <dsp:spPr>
        <a:xfrm>
          <a:off x="8509126" y="3542958"/>
          <a:ext cx="3024949" cy="37529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Reinsurance </a:t>
          </a:r>
        </a:p>
      </dsp:txBody>
      <dsp:txXfrm>
        <a:off x="8520118" y="3553950"/>
        <a:ext cx="3002965" cy="353314"/>
      </dsp:txXfrm>
    </dsp:sp>
    <dsp:sp modelId="{FF1B5CB4-4316-441F-925B-D4BC79AF80FB}">
      <dsp:nvSpPr>
        <dsp:cNvPr id="0" name=""/>
        <dsp:cNvSpPr/>
      </dsp:nvSpPr>
      <dsp:spPr>
        <a:xfrm>
          <a:off x="8509126" y="3975995"/>
          <a:ext cx="3024949" cy="37529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ahnschrift Light SemiCondensed" panose="020B0502040204020203" pitchFamily="34" charset="0"/>
            </a:rPr>
            <a:t>Islamic Finance </a:t>
          </a:r>
        </a:p>
      </dsp:txBody>
      <dsp:txXfrm>
        <a:off x="8520118" y="3986987"/>
        <a:ext cx="3002965" cy="353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6795B-F772-4A58-9F42-96946D59B868}">
      <dsp:nvSpPr>
        <dsp:cNvPr id="0" name=""/>
        <dsp:cNvSpPr/>
      </dsp:nvSpPr>
      <dsp:spPr>
        <a:xfrm>
          <a:off x="2379952" y="0"/>
          <a:ext cx="2653788" cy="2653750"/>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Blue and Green Development </a:t>
          </a:r>
        </a:p>
      </dsp:txBody>
      <dsp:txXfrm>
        <a:off x="2768590" y="388633"/>
        <a:ext cx="1876512" cy="1876484"/>
      </dsp:txXfrm>
    </dsp:sp>
    <dsp:sp modelId="{A367E9A0-9343-40E3-BD0F-794D3308C796}">
      <dsp:nvSpPr>
        <dsp:cNvPr id="0" name=""/>
        <dsp:cNvSpPr/>
      </dsp:nvSpPr>
      <dsp:spPr>
        <a:xfrm>
          <a:off x="3745164" y="1769903"/>
          <a:ext cx="2653788" cy="2653750"/>
        </a:xfrm>
        <a:prstGeom prst="ellipse">
          <a:avLst/>
        </a:prstGeom>
        <a:solidFill>
          <a:schemeClr val="accent2">
            <a:alpha val="50000"/>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Financial Services  </a:t>
          </a:r>
        </a:p>
      </dsp:txBody>
      <dsp:txXfrm>
        <a:off x="4133802" y="2158536"/>
        <a:ext cx="1876512" cy="1876484"/>
      </dsp:txXfrm>
    </dsp:sp>
    <dsp:sp modelId="{D51A536E-1315-4E44-95AF-FE5178C7984D}">
      <dsp:nvSpPr>
        <dsp:cNvPr id="0" name=""/>
        <dsp:cNvSpPr/>
      </dsp:nvSpPr>
      <dsp:spPr>
        <a:xfrm>
          <a:off x="5110193" y="0"/>
          <a:ext cx="2653788" cy="2653750"/>
        </a:xfrm>
        <a:prstGeom prst="ellipse">
          <a:avLst/>
        </a:prstGeom>
        <a:solidFill>
          <a:schemeClr val="accent2">
            <a:alpha val="50000"/>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Information Technology </a:t>
          </a:r>
        </a:p>
      </dsp:txBody>
      <dsp:txXfrm>
        <a:off x="5498831" y="388633"/>
        <a:ext cx="1876512" cy="18764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61427-8027-4314-BF21-0EDF7D288DE6}">
      <dsp:nvSpPr>
        <dsp:cNvPr id="0" name=""/>
        <dsp:cNvSpPr/>
      </dsp:nvSpPr>
      <dsp:spPr>
        <a:xfrm>
          <a:off x="67" y="177592"/>
          <a:ext cx="1092078" cy="1092078"/>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FD926-F98A-45FA-84EA-CAE168F474EB}">
      <dsp:nvSpPr>
        <dsp:cNvPr id="0" name=""/>
        <dsp:cNvSpPr/>
      </dsp:nvSpPr>
      <dsp:spPr>
        <a:xfrm>
          <a:off x="109275" y="286800"/>
          <a:ext cx="873662" cy="873662"/>
        </a:xfrm>
        <a:prstGeom prst="pie">
          <a:avLst>
            <a:gd name="adj1" fmla="val 12600000"/>
            <a:gd name="adj2" fmla="val 162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92210-70EC-484F-B5E4-DC07FC5A24E2}">
      <dsp:nvSpPr>
        <dsp:cNvPr id="0" name=""/>
        <dsp:cNvSpPr/>
      </dsp:nvSpPr>
      <dsp:spPr>
        <a:xfrm rot="16200000">
          <a:off x="-1255822" y="2634768"/>
          <a:ext cx="3167026" cy="6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778000">
            <a:lnSpc>
              <a:spcPct val="90000"/>
            </a:lnSpc>
            <a:spcBef>
              <a:spcPct val="0"/>
            </a:spcBef>
            <a:spcAft>
              <a:spcPct val="35000"/>
            </a:spcAft>
            <a:buNone/>
          </a:pPr>
          <a:r>
            <a:rPr lang="en-GB" sz="4000" kern="1200" dirty="0">
              <a:latin typeface="Bahnschrift Light Condensed" panose="020B0502040204020203" pitchFamily="34" charset="0"/>
            </a:rPr>
            <a:t>Policy</a:t>
          </a:r>
        </a:p>
      </dsp:txBody>
      <dsp:txXfrm>
        <a:off x="-1255822" y="2634768"/>
        <a:ext cx="3167026" cy="655246"/>
      </dsp:txXfrm>
    </dsp:sp>
    <dsp:sp modelId="{7E7D8D8D-0E8B-48BE-A0EA-3DACDB6632D5}">
      <dsp:nvSpPr>
        <dsp:cNvPr id="0" name=""/>
        <dsp:cNvSpPr/>
      </dsp:nvSpPr>
      <dsp:spPr>
        <a:xfrm>
          <a:off x="764521" y="177592"/>
          <a:ext cx="3003367" cy="436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latin typeface="Bahnschrift Light Condensed" panose="020B0502040204020203" pitchFamily="34" charset="0"/>
            </a:rPr>
            <a:t>Position Mauritius as a fintech hub </a:t>
          </a:r>
        </a:p>
        <a:p>
          <a:pPr marL="0" lvl="0" indent="0" algn="l" defTabSz="800100">
            <a:lnSpc>
              <a:spcPct val="90000"/>
            </a:lnSpc>
            <a:spcBef>
              <a:spcPct val="0"/>
            </a:spcBef>
            <a:spcAft>
              <a:spcPct val="35000"/>
            </a:spcAft>
            <a:buNone/>
          </a:pPr>
          <a:r>
            <a:rPr lang="en-GB" sz="1800" kern="1200" dirty="0">
              <a:latin typeface="Bahnschrift Light Condensed" panose="020B0502040204020203" pitchFamily="34" charset="0"/>
            </a:rPr>
            <a:t>Ministry of Financial Services and Good Governance </a:t>
          </a:r>
        </a:p>
        <a:p>
          <a:pPr marL="0" lvl="0" indent="0" algn="l" defTabSz="800100">
            <a:lnSpc>
              <a:spcPct val="90000"/>
            </a:lnSpc>
            <a:spcBef>
              <a:spcPct val="0"/>
            </a:spcBef>
            <a:spcAft>
              <a:spcPct val="35000"/>
            </a:spcAft>
            <a:buNone/>
          </a:pPr>
          <a:r>
            <a:rPr lang="en-GB" sz="1800" kern="1200" dirty="0">
              <a:latin typeface="Bahnschrift Light Condensed" panose="020B0502040204020203" pitchFamily="34" charset="0"/>
            </a:rPr>
            <a:t>Ministry of Information and Communication Technology</a:t>
          </a:r>
        </a:p>
        <a:p>
          <a:pPr marL="0" lvl="0" indent="0" algn="l" defTabSz="800100">
            <a:lnSpc>
              <a:spcPct val="90000"/>
            </a:lnSpc>
            <a:spcBef>
              <a:spcPct val="0"/>
            </a:spcBef>
            <a:spcAft>
              <a:spcPct val="35000"/>
            </a:spcAft>
            <a:buNone/>
          </a:pPr>
          <a:r>
            <a:rPr lang="en-GB" sz="1800" kern="1200" dirty="0">
              <a:latin typeface="Bahnschrift Light Condensed" panose="020B0502040204020203" pitchFamily="34" charset="0"/>
            </a:rPr>
            <a:t>Blueprint for the Financial Services Sector</a:t>
          </a:r>
        </a:p>
        <a:p>
          <a:pPr marL="0" lvl="0" indent="0" algn="l" defTabSz="800100">
            <a:lnSpc>
              <a:spcPct val="90000"/>
            </a:lnSpc>
            <a:spcBef>
              <a:spcPct val="0"/>
            </a:spcBef>
            <a:spcAft>
              <a:spcPct val="35000"/>
            </a:spcAft>
            <a:buNone/>
          </a:pPr>
          <a:r>
            <a:rPr lang="en-GB" sz="1800" kern="1200" dirty="0">
              <a:latin typeface="Bahnschrift Light Condensed" panose="020B0502040204020203" pitchFamily="34" charset="0"/>
              <a:cs typeface="Times New Roman" panose="02020603050405020304" pitchFamily="18" charset="0"/>
            </a:rPr>
            <a:t>A report was issued as the Blueprint for the Fintech sector known as "Mauritius: Roadmap for a Regional Fintech Hub“</a:t>
          </a:r>
        </a:p>
        <a:p>
          <a:pPr marL="0" lvl="0" indent="0" algn="l" defTabSz="800100">
            <a:lnSpc>
              <a:spcPct val="90000"/>
            </a:lnSpc>
            <a:spcBef>
              <a:spcPct val="0"/>
            </a:spcBef>
            <a:spcAft>
              <a:spcPct val="35000"/>
            </a:spcAft>
            <a:buNone/>
          </a:pPr>
          <a:r>
            <a:rPr lang="en-GB" sz="1800" kern="1200" dirty="0">
              <a:latin typeface="Bahnschrift Light Condensed" panose="020B0502040204020203" pitchFamily="34" charset="0"/>
              <a:cs typeface="Times New Roman" panose="02020603050405020304" pitchFamily="18" charset="0"/>
            </a:rPr>
            <a:t>A series of Budget measures to prioritise Fintech development in Mauritius as from 2019. </a:t>
          </a:r>
        </a:p>
        <a:p>
          <a:pPr marL="0" lvl="0" indent="0" algn="l" defTabSz="800100">
            <a:lnSpc>
              <a:spcPct val="90000"/>
            </a:lnSpc>
            <a:spcBef>
              <a:spcPct val="0"/>
            </a:spcBef>
            <a:spcAft>
              <a:spcPct val="35000"/>
            </a:spcAft>
            <a:buNone/>
          </a:pPr>
          <a:r>
            <a:rPr lang="en-GB" sz="1800" kern="1200" dirty="0">
              <a:latin typeface="Bahnschrift Light Condensed" panose="020B0502040204020203" pitchFamily="34" charset="0"/>
              <a:cs typeface="Times New Roman" panose="02020603050405020304" pitchFamily="18" charset="0"/>
            </a:rPr>
            <a:t>Implementation of a Sustainable Financing Framework 2020</a:t>
          </a:r>
          <a:endParaRPr lang="en-GB" sz="1800" kern="1200" dirty="0">
            <a:latin typeface="Bahnschrift Light Condensed" panose="020B0502040204020203" pitchFamily="34" charset="0"/>
          </a:endParaRPr>
        </a:p>
      </dsp:txBody>
      <dsp:txXfrm>
        <a:off x="764521" y="177592"/>
        <a:ext cx="3003367" cy="4368312"/>
      </dsp:txXfrm>
    </dsp:sp>
    <dsp:sp modelId="{BDDFCCD0-EF04-4A57-9C32-3C5AAC6C8AE1}">
      <dsp:nvSpPr>
        <dsp:cNvPr id="0" name=""/>
        <dsp:cNvSpPr/>
      </dsp:nvSpPr>
      <dsp:spPr>
        <a:xfrm>
          <a:off x="4210224" y="177592"/>
          <a:ext cx="1092078" cy="1092078"/>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6AD10-74A2-4934-B9F6-F5C68385D2D7}">
      <dsp:nvSpPr>
        <dsp:cNvPr id="0" name=""/>
        <dsp:cNvSpPr/>
      </dsp:nvSpPr>
      <dsp:spPr>
        <a:xfrm>
          <a:off x="4319432" y="286800"/>
          <a:ext cx="873662" cy="873662"/>
        </a:xfrm>
        <a:prstGeom prst="pie">
          <a:avLst>
            <a:gd name="adj1" fmla="val 9000000"/>
            <a:gd name="adj2" fmla="val 162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7DE00-CC89-467D-98CC-69F3B3C6B52C}">
      <dsp:nvSpPr>
        <dsp:cNvPr id="0" name=""/>
        <dsp:cNvSpPr/>
      </dsp:nvSpPr>
      <dsp:spPr>
        <a:xfrm rot="16200000">
          <a:off x="2954335" y="2634768"/>
          <a:ext cx="3167026" cy="6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778000">
            <a:lnSpc>
              <a:spcPct val="90000"/>
            </a:lnSpc>
            <a:spcBef>
              <a:spcPct val="0"/>
            </a:spcBef>
            <a:spcAft>
              <a:spcPct val="35000"/>
            </a:spcAft>
            <a:buNone/>
          </a:pPr>
          <a:r>
            <a:rPr lang="en-GB" sz="4000" kern="1200" dirty="0">
              <a:latin typeface="Bahnschrift Light Condensed" panose="020B0502040204020203" pitchFamily="34" charset="0"/>
            </a:rPr>
            <a:t>Institutional</a:t>
          </a:r>
        </a:p>
      </dsp:txBody>
      <dsp:txXfrm>
        <a:off x="2954335" y="2634768"/>
        <a:ext cx="3167026" cy="655246"/>
      </dsp:txXfrm>
    </dsp:sp>
    <dsp:sp modelId="{16135232-AA84-4EA5-9841-67B821EC8312}">
      <dsp:nvSpPr>
        <dsp:cNvPr id="0" name=""/>
        <dsp:cNvSpPr/>
      </dsp:nvSpPr>
      <dsp:spPr>
        <a:xfrm>
          <a:off x="4974679" y="177592"/>
          <a:ext cx="3003323" cy="436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latin typeface="Bahnschrift Light Condensed" panose="020B0502040204020203" pitchFamily="34" charset="0"/>
              <a:cs typeface="Times New Roman" panose="02020603050405020304" pitchFamily="18" charset="0"/>
            </a:rPr>
            <a:t>Signature of a Cooperation Agreement between the FSC and </a:t>
          </a:r>
          <a:r>
            <a:rPr lang="en-GB" sz="1800" kern="1200" dirty="0" err="1">
              <a:latin typeface="Bahnschrift Light Condensed" panose="020B0502040204020203" pitchFamily="34" charset="0"/>
              <a:cs typeface="Times New Roman" panose="02020603050405020304" pitchFamily="18" charset="0"/>
            </a:rPr>
            <a:t>Autorite</a:t>
          </a:r>
          <a:r>
            <a:rPr lang="en-GB" sz="1800" kern="1200" dirty="0">
              <a:latin typeface="Bahnschrift Light Condensed" panose="020B0502040204020203" pitchFamily="34" charset="0"/>
              <a:cs typeface="Times New Roman" panose="02020603050405020304" pitchFamily="18" charset="0"/>
            </a:rPr>
            <a:t> des Marches Financiers to promote the Fintech sector in Mauritius</a:t>
          </a:r>
          <a:endParaRPr lang="en-GB" sz="1800" kern="1200" dirty="0">
            <a:latin typeface="Bahnschrift Light Condensed" panose="020B0502040204020203" pitchFamily="34" charset="0"/>
          </a:endParaRPr>
        </a:p>
        <a:p>
          <a:pPr marL="0" lvl="0" indent="0" algn="l" defTabSz="800100">
            <a:lnSpc>
              <a:spcPct val="90000"/>
            </a:lnSpc>
            <a:spcBef>
              <a:spcPct val="0"/>
            </a:spcBef>
            <a:spcAft>
              <a:spcPct val="35000"/>
            </a:spcAft>
            <a:buNone/>
          </a:pPr>
          <a:r>
            <a:rPr lang="en-GB" sz="1800" kern="1200" dirty="0">
              <a:latin typeface="Bahnschrift Light Condensed" panose="020B0502040204020203" pitchFamily="34" charset="0"/>
              <a:cs typeface="Times New Roman" panose="02020603050405020304" pitchFamily="18" charset="0"/>
            </a:rPr>
            <a:t>Setting up of the Mauritius Africa Fintech Hub</a:t>
          </a:r>
        </a:p>
        <a:p>
          <a:pPr marL="0" lvl="0" indent="0" algn="l" defTabSz="800100">
            <a:lnSpc>
              <a:spcPct val="90000"/>
            </a:lnSpc>
            <a:spcBef>
              <a:spcPct val="0"/>
            </a:spcBef>
            <a:spcAft>
              <a:spcPct val="35000"/>
            </a:spcAft>
            <a:buNone/>
          </a:pPr>
          <a:r>
            <a:rPr lang="en-GB" sz="1800" kern="1200" dirty="0">
              <a:latin typeface="Bahnschrift Light Condensed" panose="020B0502040204020203" pitchFamily="34" charset="0"/>
              <a:cs typeface="Times New Roman" panose="02020603050405020304" pitchFamily="18" charset="0"/>
            </a:rPr>
            <a:t>A new sandbox framework will be introduced for development of proof of concepts and pilot exercises</a:t>
          </a:r>
        </a:p>
        <a:p>
          <a:pPr marL="0" lvl="0" indent="0" algn="l" defTabSz="800100">
            <a:lnSpc>
              <a:spcPct val="90000"/>
            </a:lnSpc>
            <a:spcBef>
              <a:spcPct val="0"/>
            </a:spcBef>
            <a:spcAft>
              <a:spcPct val="35000"/>
            </a:spcAft>
            <a:buNone/>
          </a:pPr>
          <a:r>
            <a:rPr lang="en-GB" sz="1800" kern="1200" dirty="0">
              <a:latin typeface="Bahnschrift Light Condensed" panose="020B0502040204020203" pitchFamily="34" charset="0"/>
              <a:cs typeface="Times New Roman" panose="02020603050405020304" pitchFamily="18" charset="0"/>
            </a:rPr>
            <a:t>Setting up of a Technical Committee to look into the development of fintech sector in Mauritius. (Regulatory and product development)</a:t>
          </a:r>
        </a:p>
        <a:p>
          <a:pPr marL="0" lvl="0" indent="0" algn="l" defTabSz="800100">
            <a:lnSpc>
              <a:spcPct val="90000"/>
            </a:lnSpc>
            <a:spcBef>
              <a:spcPct val="0"/>
            </a:spcBef>
            <a:spcAft>
              <a:spcPct val="35000"/>
            </a:spcAft>
            <a:buNone/>
          </a:pPr>
          <a:endParaRPr lang="en-GB" sz="1800" kern="1200" dirty="0">
            <a:latin typeface="Bahnschrift Light Condensed" panose="020B0502040204020203" pitchFamily="34" charset="0"/>
          </a:endParaRPr>
        </a:p>
      </dsp:txBody>
      <dsp:txXfrm>
        <a:off x="4974679" y="177592"/>
        <a:ext cx="3003323" cy="4368312"/>
      </dsp:txXfrm>
    </dsp:sp>
    <dsp:sp modelId="{E675688D-11D9-4B50-AE23-9CAF8DD42580}">
      <dsp:nvSpPr>
        <dsp:cNvPr id="0" name=""/>
        <dsp:cNvSpPr/>
      </dsp:nvSpPr>
      <dsp:spPr>
        <a:xfrm>
          <a:off x="8420338" y="177592"/>
          <a:ext cx="1092078" cy="1092078"/>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4E48C4-A1D3-4689-88B7-30DD1934C052}">
      <dsp:nvSpPr>
        <dsp:cNvPr id="0" name=""/>
        <dsp:cNvSpPr/>
      </dsp:nvSpPr>
      <dsp:spPr>
        <a:xfrm>
          <a:off x="8529546" y="286800"/>
          <a:ext cx="873662" cy="873662"/>
        </a:xfrm>
        <a:prstGeom prst="pie">
          <a:avLst>
            <a:gd name="adj1" fmla="val 5400000"/>
            <a:gd name="adj2" fmla="val 16200000"/>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8953C9-EB85-4FCB-955B-70CBED0F5F6E}">
      <dsp:nvSpPr>
        <dsp:cNvPr id="0" name=""/>
        <dsp:cNvSpPr/>
      </dsp:nvSpPr>
      <dsp:spPr>
        <a:xfrm rot="16200000">
          <a:off x="7164449" y="2634768"/>
          <a:ext cx="3167026" cy="6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778000">
            <a:lnSpc>
              <a:spcPct val="90000"/>
            </a:lnSpc>
            <a:spcBef>
              <a:spcPct val="0"/>
            </a:spcBef>
            <a:spcAft>
              <a:spcPct val="35000"/>
            </a:spcAft>
            <a:buNone/>
          </a:pPr>
          <a:r>
            <a:rPr lang="en-GB" sz="4000" kern="1200" dirty="0">
              <a:latin typeface="Bahnschrift Light Condensed" panose="020B0502040204020203" pitchFamily="34" charset="0"/>
            </a:rPr>
            <a:t>Legal Framework</a:t>
          </a:r>
        </a:p>
      </dsp:txBody>
      <dsp:txXfrm>
        <a:off x="7164449" y="2634768"/>
        <a:ext cx="3167026" cy="655246"/>
      </dsp:txXfrm>
    </dsp:sp>
    <dsp:sp modelId="{AA94416F-3FCB-4C7B-B653-2F936E477271}">
      <dsp:nvSpPr>
        <dsp:cNvPr id="0" name=""/>
        <dsp:cNvSpPr/>
      </dsp:nvSpPr>
      <dsp:spPr>
        <a:xfrm>
          <a:off x="9184793" y="177592"/>
          <a:ext cx="2069291" cy="436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latin typeface="Bahnschrift Light Condensed" panose="020B0502040204020203" pitchFamily="34" charset="0"/>
            </a:rPr>
            <a:t>Electronic Transaction Act 2002 </a:t>
          </a:r>
        </a:p>
        <a:p>
          <a:pPr marL="0" lvl="0" indent="0" algn="l" defTabSz="800100">
            <a:lnSpc>
              <a:spcPct val="90000"/>
            </a:lnSpc>
            <a:spcBef>
              <a:spcPct val="0"/>
            </a:spcBef>
            <a:spcAft>
              <a:spcPct val="35000"/>
            </a:spcAft>
            <a:buNone/>
          </a:pPr>
          <a:r>
            <a:rPr lang="en-GB" sz="1800" kern="1200" dirty="0">
              <a:latin typeface="Bahnschrift Light Condensed" panose="020B0502040204020203" pitchFamily="34" charset="0"/>
            </a:rPr>
            <a:t>National Payment Switch Act </a:t>
          </a:r>
        </a:p>
        <a:p>
          <a:pPr marL="0" lvl="0" indent="0" algn="l" defTabSz="800100">
            <a:lnSpc>
              <a:spcPct val="90000"/>
            </a:lnSpc>
            <a:spcBef>
              <a:spcPct val="0"/>
            </a:spcBef>
            <a:spcAft>
              <a:spcPct val="35000"/>
            </a:spcAft>
            <a:buNone/>
          </a:pPr>
          <a:r>
            <a:rPr lang="en-GB" sz="1800" kern="1200">
              <a:latin typeface="Bahnschrift Light Condensed" panose="020B0502040204020203" pitchFamily="34" charset="0"/>
            </a:rPr>
            <a:t>Virtual Asset and Initial Token Offering Act 2022</a:t>
          </a:r>
          <a:endParaRPr lang="en-GB" sz="1800" kern="1200" dirty="0">
            <a:latin typeface="Bahnschrift Light Condensed" panose="020B0502040204020203" pitchFamily="34" charset="0"/>
          </a:endParaRPr>
        </a:p>
      </dsp:txBody>
      <dsp:txXfrm>
        <a:off x="9184793" y="177592"/>
        <a:ext cx="2069291" cy="43683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659B0-1D79-4197-BA66-DC04674D21DC}">
      <dsp:nvSpPr>
        <dsp:cNvPr id="0" name=""/>
        <dsp:cNvSpPr/>
      </dsp:nvSpPr>
      <dsp:spPr>
        <a:xfrm>
          <a:off x="3376" y="38713"/>
          <a:ext cx="3291839" cy="460800"/>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Bahnschrift Light SemiCondensed" panose="020B0502040204020203" pitchFamily="34" charset="0"/>
            </a:rPr>
            <a:t>Institution/Framework </a:t>
          </a:r>
        </a:p>
      </dsp:txBody>
      <dsp:txXfrm>
        <a:off x="3376" y="38713"/>
        <a:ext cx="3291839" cy="460800"/>
      </dsp:txXfrm>
    </dsp:sp>
    <dsp:sp modelId="{47935075-13AF-4840-9DA6-F0A2F858BB0F}">
      <dsp:nvSpPr>
        <dsp:cNvPr id="0" name=""/>
        <dsp:cNvSpPr/>
      </dsp:nvSpPr>
      <dsp:spPr>
        <a:xfrm>
          <a:off x="3376" y="499513"/>
          <a:ext cx="3291839" cy="3864960"/>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Bahnschrift Light SemiCondensed" panose="020B0502040204020203" pitchFamily="34" charset="0"/>
            </a:rPr>
            <a:t>Digital Banking Guidelines</a:t>
          </a:r>
        </a:p>
        <a:p>
          <a:pPr marL="171450" lvl="1" indent="-171450" algn="l" defTabSz="800100">
            <a:lnSpc>
              <a:spcPct val="90000"/>
            </a:lnSpc>
            <a:spcBef>
              <a:spcPct val="0"/>
            </a:spcBef>
            <a:spcAft>
              <a:spcPct val="15000"/>
            </a:spcAft>
            <a:buChar char="•"/>
          </a:pPr>
          <a:endParaRPr lang="en-GB" sz="1800" kern="1200" dirty="0">
            <a:latin typeface="Bahnschrift Light SemiCondensed" panose="020B0502040204020203" pitchFamily="34" charset="0"/>
          </a:endParaRPr>
        </a:p>
        <a:p>
          <a:pPr marL="171450" lvl="1" indent="-171450" algn="l" defTabSz="800100">
            <a:lnSpc>
              <a:spcPct val="90000"/>
            </a:lnSpc>
            <a:spcBef>
              <a:spcPct val="0"/>
            </a:spcBef>
            <a:spcAft>
              <a:spcPct val="15000"/>
            </a:spcAft>
            <a:buChar char="•"/>
          </a:pPr>
          <a:r>
            <a:rPr lang="en-US" sz="1800" kern="1200" dirty="0">
              <a:latin typeface="Bahnschrift Light SemiCondensed" panose="020B0502040204020203" pitchFamily="34" charset="0"/>
            </a:rPr>
            <a:t>The National Payment Systems Act, a comprehensive framework for the regulation, oversight and supervision of national payment systems and payment systems operated in Mauritius.</a:t>
          </a:r>
          <a:endParaRPr lang="en-GB" sz="1800" kern="1200" dirty="0">
            <a:latin typeface="Bahnschrift Light SemiCondensed" panose="020B0502040204020203" pitchFamily="34" charset="0"/>
          </a:endParaRPr>
        </a:p>
        <a:p>
          <a:pPr marL="171450" lvl="1" indent="-171450" algn="l" defTabSz="800100">
            <a:lnSpc>
              <a:spcPct val="90000"/>
            </a:lnSpc>
            <a:spcBef>
              <a:spcPct val="0"/>
            </a:spcBef>
            <a:spcAft>
              <a:spcPct val="15000"/>
            </a:spcAft>
            <a:buChar char="•"/>
          </a:pPr>
          <a:r>
            <a:rPr lang="en-GB" sz="1800" kern="1200" dirty="0">
              <a:latin typeface="Bahnschrift Light SemiCondensed" panose="020B0502040204020203" pitchFamily="34" charset="0"/>
            </a:rPr>
            <a:t>Budget measures to set up an Innovation Lab for banking sector.  </a:t>
          </a:r>
        </a:p>
        <a:p>
          <a:pPr marL="171450" lvl="1" indent="-171450" algn="l" defTabSz="800100">
            <a:lnSpc>
              <a:spcPct val="90000"/>
            </a:lnSpc>
            <a:spcBef>
              <a:spcPct val="0"/>
            </a:spcBef>
            <a:spcAft>
              <a:spcPct val="15000"/>
            </a:spcAft>
            <a:buChar char="•"/>
          </a:pPr>
          <a:r>
            <a:rPr lang="en-GB" sz="1800" kern="1200" dirty="0">
              <a:latin typeface="Bahnschrift Light SemiCondensed" panose="020B0502040204020203" pitchFamily="34" charset="0"/>
            </a:rPr>
            <a:t>Setting up of a Regulatory Sandbox for banking sector </a:t>
          </a:r>
        </a:p>
      </dsp:txBody>
      <dsp:txXfrm>
        <a:off x="3376" y="499513"/>
        <a:ext cx="3291839" cy="3864960"/>
      </dsp:txXfrm>
    </dsp:sp>
    <dsp:sp modelId="{6402A716-E6AA-4D60-A33A-6C901C0EB18D}">
      <dsp:nvSpPr>
        <dsp:cNvPr id="0" name=""/>
        <dsp:cNvSpPr/>
      </dsp:nvSpPr>
      <dsp:spPr>
        <a:xfrm>
          <a:off x="3756073" y="38713"/>
          <a:ext cx="3291839" cy="460800"/>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Bahnschrift Light SemiCondensed" panose="020B0502040204020203" pitchFamily="34" charset="0"/>
            </a:rPr>
            <a:t>Products </a:t>
          </a:r>
        </a:p>
      </dsp:txBody>
      <dsp:txXfrm>
        <a:off x="3756073" y="38713"/>
        <a:ext cx="3291839" cy="460800"/>
      </dsp:txXfrm>
    </dsp:sp>
    <dsp:sp modelId="{C8C6D9B0-BB3E-421B-B395-5443697023F7}">
      <dsp:nvSpPr>
        <dsp:cNvPr id="0" name=""/>
        <dsp:cNvSpPr/>
      </dsp:nvSpPr>
      <dsp:spPr>
        <a:xfrm>
          <a:off x="3845183" y="538227"/>
          <a:ext cx="3291839" cy="3864960"/>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GB" sz="1800" b="1" i="0" kern="1200" dirty="0">
              <a:latin typeface="Bahnschrift Light SemiCondensed" panose="020B0502040204020203" pitchFamily="34" charset="0"/>
            </a:rPr>
            <a:t>Mobile Banking Apps:  </a:t>
          </a:r>
          <a:r>
            <a:rPr lang="en-GB" sz="1800" b="0" i="0" kern="1200" dirty="0">
              <a:latin typeface="Bahnschrift Light SemiCondensed" panose="020B0502040204020203" pitchFamily="34" charset="0"/>
            </a:rPr>
            <a:t>MCB </a:t>
          </a:r>
          <a:r>
            <a:rPr lang="en-GB" sz="1800" b="0" i="0" kern="1200" dirty="0" err="1">
              <a:latin typeface="Bahnschrift Light SemiCondensed" panose="020B0502040204020203" pitchFamily="34" charset="0"/>
            </a:rPr>
            <a:t>JuicePro</a:t>
          </a:r>
          <a:r>
            <a:rPr lang="en-GB" sz="1800" b="0" i="0" kern="1200" dirty="0">
              <a:latin typeface="Bahnschrift Light SemiCondensed" panose="020B0502040204020203" pitchFamily="34" charset="0"/>
            </a:rPr>
            <a:t>, SBM Mobile Banking, Pop, Absa Mauritius, </a:t>
          </a:r>
          <a:r>
            <a:rPr lang="en-GB" sz="1800" b="0" i="0" kern="1200" dirty="0" err="1">
              <a:latin typeface="Bahnschrift Light SemiCondensed" panose="020B0502040204020203" pitchFamily="34" charset="0"/>
            </a:rPr>
            <a:t>Yono</a:t>
          </a:r>
          <a:r>
            <a:rPr lang="en-GB" sz="1800" b="0" i="0" kern="1200" dirty="0">
              <a:latin typeface="Bahnschrift Light SemiCondensed" panose="020B0502040204020203" pitchFamily="34" charset="0"/>
            </a:rPr>
            <a:t> SBI Mauritius, </a:t>
          </a:r>
          <a:r>
            <a:rPr lang="en-GB" sz="1800" b="0" i="0" kern="1200" dirty="0" err="1">
              <a:latin typeface="Bahnschrift Light SemiCondensed" panose="020B0502040204020203" pitchFamily="34" charset="0"/>
            </a:rPr>
            <a:t>MauBank</a:t>
          </a:r>
          <a:r>
            <a:rPr lang="en-GB" sz="1800" b="0" i="0" kern="1200" dirty="0">
              <a:latin typeface="Bahnschrift Light SemiCondensed" panose="020B0502040204020203" pitchFamily="34" charset="0"/>
            </a:rPr>
            <a:t> </a:t>
          </a:r>
          <a:r>
            <a:rPr lang="en-GB" sz="1800" b="0" i="0" kern="1200" dirty="0" err="1">
              <a:latin typeface="Bahnschrift Light SemiCondensed" panose="020B0502040204020203" pitchFamily="34" charset="0"/>
            </a:rPr>
            <a:t>WithMe</a:t>
          </a:r>
          <a:r>
            <a:rPr lang="en-GB" sz="1800" b="0" i="0" kern="1200" dirty="0">
              <a:latin typeface="Bahnschrift Light SemiCondensed" panose="020B0502040204020203" pitchFamily="34" charset="0"/>
            </a:rPr>
            <a:t>, M-Connect Plus Mauritius, BCP Bank Mauritius Direct Mobile</a:t>
          </a:r>
          <a:endParaRPr lang="en-GB" sz="1800" i="0" kern="1200" dirty="0">
            <a:latin typeface="Bahnschrift Light SemiCondensed" panose="020B0502040204020203" pitchFamily="34" charset="0"/>
          </a:endParaRPr>
        </a:p>
        <a:p>
          <a:pPr marL="171450" lvl="1" indent="-171450" algn="just" defTabSz="800100">
            <a:lnSpc>
              <a:spcPct val="90000"/>
            </a:lnSpc>
            <a:spcBef>
              <a:spcPct val="0"/>
            </a:spcBef>
            <a:spcAft>
              <a:spcPct val="15000"/>
            </a:spcAft>
            <a:buChar char="•"/>
          </a:pPr>
          <a:endParaRPr lang="en-GB" sz="1800" kern="1200" dirty="0">
            <a:latin typeface="Bahnschrift Light SemiCondensed" panose="020B0502040204020203" pitchFamily="34" charset="0"/>
          </a:endParaRPr>
        </a:p>
        <a:p>
          <a:pPr marL="171450" lvl="1" indent="-171450" algn="l" defTabSz="800100">
            <a:lnSpc>
              <a:spcPct val="90000"/>
            </a:lnSpc>
            <a:spcBef>
              <a:spcPct val="0"/>
            </a:spcBef>
            <a:spcAft>
              <a:spcPct val="15000"/>
            </a:spcAft>
            <a:buChar char="•"/>
          </a:pPr>
          <a:r>
            <a:rPr lang="en-US" sz="1800" kern="1200" dirty="0">
              <a:latin typeface="Bahnschrift Light SemiCondensed" panose="020B0502040204020203" pitchFamily="34" charset="0"/>
            </a:rPr>
            <a:t>Setting up the Mauritius Central Automated Switch (</a:t>
          </a:r>
          <a:r>
            <a:rPr lang="en-US" sz="1800" kern="1200" dirty="0" err="1">
              <a:latin typeface="Bahnschrift Light SemiCondensed" panose="020B0502040204020203" pitchFamily="34" charset="0"/>
            </a:rPr>
            <a:t>MauCAS</a:t>
          </a:r>
          <a:r>
            <a:rPr lang="en-US" sz="1800" kern="1200" dirty="0">
              <a:latin typeface="Bahnschrift Light SemiCondensed" panose="020B0502040204020203" pitchFamily="34" charset="0"/>
            </a:rPr>
            <a:t>)</a:t>
          </a:r>
          <a:endParaRPr lang="en-GB" sz="1800" kern="1200" dirty="0">
            <a:latin typeface="Bahnschrift Light SemiCondensed" panose="020B0502040204020203" pitchFamily="34" charset="0"/>
          </a:endParaRPr>
        </a:p>
        <a:p>
          <a:pPr marL="171450" lvl="1" indent="-171450" algn="l" defTabSz="800100">
            <a:lnSpc>
              <a:spcPct val="90000"/>
            </a:lnSpc>
            <a:spcBef>
              <a:spcPct val="0"/>
            </a:spcBef>
            <a:spcAft>
              <a:spcPct val="15000"/>
            </a:spcAft>
            <a:buChar char="•"/>
          </a:pPr>
          <a:endParaRPr lang="en-GB" sz="1800" kern="1200" dirty="0">
            <a:latin typeface="Bahnschrift Light SemiCondensed" panose="020B0502040204020203" pitchFamily="34" charset="0"/>
          </a:endParaRPr>
        </a:p>
        <a:p>
          <a:pPr marL="171450" lvl="1" indent="-171450" algn="l" defTabSz="800100">
            <a:lnSpc>
              <a:spcPct val="90000"/>
            </a:lnSpc>
            <a:spcBef>
              <a:spcPct val="0"/>
            </a:spcBef>
            <a:spcAft>
              <a:spcPct val="15000"/>
            </a:spcAft>
            <a:buChar char="•"/>
          </a:pPr>
          <a:r>
            <a:rPr lang="en-US" sz="1800" kern="1200" dirty="0">
              <a:latin typeface="Bahnschrift Light SemiCondensed" panose="020B0502040204020203" pitchFamily="34" charset="0"/>
            </a:rPr>
            <a:t>A Central Bank Digital Currency in Mauritius.</a:t>
          </a:r>
          <a:endParaRPr lang="en-GB" sz="1800" kern="1200" dirty="0">
            <a:latin typeface="Bahnschrift Light SemiCondensed" panose="020B0502040204020203" pitchFamily="34" charset="0"/>
          </a:endParaRPr>
        </a:p>
        <a:p>
          <a:pPr marL="171450" lvl="1" indent="-171450" algn="l" defTabSz="800100">
            <a:lnSpc>
              <a:spcPct val="90000"/>
            </a:lnSpc>
            <a:spcBef>
              <a:spcPct val="0"/>
            </a:spcBef>
            <a:spcAft>
              <a:spcPct val="15000"/>
            </a:spcAft>
            <a:buChar char="•"/>
          </a:pPr>
          <a:r>
            <a:rPr lang="en-GB" sz="1800" kern="1200" dirty="0">
              <a:latin typeface="Bahnschrift Light SemiCondensed" panose="020B0502040204020203" pitchFamily="34" charset="0"/>
            </a:rPr>
            <a:t>Guide for Sustainable Bonds </a:t>
          </a:r>
        </a:p>
      </dsp:txBody>
      <dsp:txXfrm>
        <a:off x="3845183" y="538227"/>
        <a:ext cx="3291839" cy="3864960"/>
      </dsp:txXfrm>
    </dsp:sp>
    <dsp:sp modelId="{527EFFF9-27EB-433B-9743-1A7B2D53BF89}">
      <dsp:nvSpPr>
        <dsp:cNvPr id="0" name=""/>
        <dsp:cNvSpPr/>
      </dsp:nvSpPr>
      <dsp:spPr>
        <a:xfrm>
          <a:off x="7508770" y="38713"/>
          <a:ext cx="3291839" cy="460800"/>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Bahnschrift Light SemiCondensed" panose="020B0502040204020203" pitchFamily="34" charset="0"/>
            </a:rPr>
            <a:t>Processes </a:t>
          </a:r>
        </a:p>
      </dsp:txBody>
      <dsp:txXfrm>
        <a:off x="7508770" y="38713"/>
        <a:ext cx="3291839" cy="460800"/>
      </dsp:txXfrm>
    </dsp:sp>
    <dsp:sp modelId="{0B8926B0-C479-4CEF-B6B4-A66C4B173864}">
      <dsp:nvSpPr>
        <dsp:cNvPr id="0" name=""/>
        <dsp:cNvSpPr/>
      </dsp:nvSpPr>
      <dsp:spPr>
        <a:xfrm>
          <a:off x="7508770" y="499513"/>
          <a:ext cx="3291839" cy="3864960"/>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Font typeface="Cambria" panose="02040503050406030204" pitchFamily="18" charset="0"/>
            <a:buChar char="-"/>
          </a:pPr>
          <a:r>
            <a:rPr lang="en-US" sz="1800" b="1" kern="1200" dirty="0">
              <a:latin typeface="Bahnschrift Light SemiCondensed" panose="020B0502040204020203" pitchFamily="34" charset="0"/>
            </a:rPr>
            <a:t>Section 52 </a:t>
          </a:r>
          <a:r>
            <a:rPr lang="en-US" sz="1800" kern="1200" dirty="0">
              <a:latin typeface="Bahnschrift Light SemiCondensed" panose="020B0502040204020203" pitchFamily="34" charset="0"/>
            </a:rPr>
            <a:t>of the Bank of Mauritius Act was amended in July 2019 to enable </a:t>
          </a:r>
          <a:r>
            <a:rPr lang="en-US" sz="1800" kern="1200" dirty="0" err="1">
              <a:latin typeface="Bahnschrift Light SemiCondensed" panose="020B0502040204020203" pitchFamily="34" charset="0"/>
            </a:rPr>
            <a:t>Fintechs</a:t>
          </a:r>
          <a:r>
            <a:rPr lang="en-US" sz="1800" kern="1200" dirty="0">
              <a:latin typeface="Bahnschrift Light SemiCondensed" panose="020B0502040204020203" pitchFamily="34" charset="0"/>
            </a:rPr>
            <a:t> providing peer to peer lending facilities to have access to information from the Mauritius Credit Information Bureau. </a:t>
          </a:r>
          <a:endParaRPr lang="en-GB" sz="1800" kern="1200" dirty="0">
            <a:latin typeface="Bahnschrift Light SemiCondensed" panose="020B0502040204020203" pitchFamily="34" charset="0"/>
          </a:endParaRPr>
        </a:p>
        <a:p>
          <a:pPr marL="171450" lvl="1" indent="-171450" algn="just" defTabSz="800100">
            <a:lnSpc>
              <a:spcPct val="90000"/>
            </a:lnSpc>
            <a:spcBef>
              <a:spcPct val="0"/>
            </a:spcBef>
            <a:spcAft>
              <a:spcPct val="15000"/>
            </a:spcAft>
            <a:buFont typeface="Cambria" panose="02040503050406030204" pitchFamily="18" charset="0"/>
            <a:buNone/>
          </a:pPr>
          <a:endParaRPr lang="en-GB" sz="1800" kern="1200" dirty="0">
            <a:latin typeface="Bahnschrift Light SemiCondensed" panose="020B0502040204020203" pitchFamily="34" charset="0"/>
          </a:endParaRPr>
        </a:p>
        <a:p>
          <a:pPr marL="171450" lvl="1" indent="-171450" algn="just" defTabSz="800100">
            <a:lnSpc>
              <a:spcPct val="90000"/>
            </a:lnSpc>
            <a:spcBef>
              <a:spcPct val="0"/>
            </a:spcBef>
            <a:spcAft>
              <a:spcPct val="15000"/>
            </a:spcAft>
            <a:buFont typeface="Cambria" panose="02040503050406030204" pitchFamily="18" charset="0"/>
            <a:buChar char="-"/>
          </a:pPr>
          <a:r>
            <a:rPr lang="en-US" sz="1800" kern="1200" dirty="0">
              <a:latin typeface="Bahnschrift Light SemiCondensed" panose="020B0502040204020203" pitchFamily="34" charset="0"/>
            </a:rPr>
            <a:t>The Bank is working on a centralized </a:t>
          </a:r>
          <a:r>
            <a:rPr lang="en-US" sz="1800" b="1" kern="1200" dirty="0">
              <a:latin typeface="Bahnschrift Light SemiCondensed" panose="020B0502040204020203" pitchFamily="34" charset="0"/>
            </a:rPr>
            <a:t>e-KYC system </a:t>
          </a:r>
          <a:r>
            <a:rPr lang="en-US" sz="1800" kern="1200" dirty="0">
              <a:latin typeface="Bahnschrift Light SemiCondensed" panose="020B0502040204020203" pitchFamily="34" charset="0"/>
            </a:rPr>
            <a:t>and on a connection to the </a:t>
          </a:r>
          <a:r>
            <a:rPr lang="en-US" sz="1800" kern="1200" dirty="0" err="1">
              <a:latin typeface="Bahnschrift Light SemiCondensed" panose="020B0502040204020203" pitchFamily="34" charset="0"/>
            </a:rPr>
            <a:t>InfoHighway</a:t>
          </a:r>
          <a:r>
            <a:rPr lang="en-US" sz="1800" kern="1200" dirty="0">
              <a:latin typeface="Bahnschrift Light SemiCondensed" panose="020B0502040204020203" pitchFamily="34" charset="0"/>
            </a:rPr>
            <a:t> to support remote digital customer on-boarding. </a:t>
          </a:r>
          <a:endParaRPr lang="en-GB" sz="1800" kern="1200" dirty="0">
            <a:latin typeface="Bahnschrift Light SemiCondensed" panose="020B0502040204020203" pitchFamily="34" charset="0"/>
          </a:endParaRPr>
        </a:p>
      </dsp:txBody>
      <dsp:txXfrm>
        <a:off x="7508770" y="499513"/>
        <a:ext cx="3291839" cy="38649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4186-9CB6-4E7B-9833-6ECFA4920C30}">
      <dsp:nvSpPr>
        <dsp:cNvPr id="0" name=""/>
        <dsp:cNvSpPr/>
      </dsp:nvSpPr>
      <dsp:spPr>
        <a:xfrm>
          <a:off x="3236" y="89620"/>
          <a:ext cx="3155595" cy="460800"/>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Bahnschrift Light SemiCondensed" panose="020B0502040204020203" pitchFamily="34" charset="0"/>
            </a:rPr>
            <a:t>Institution/Framework </a:t>
          </a:r>
        </a:p>
      </dsp:txBody>
      <dsp:txXfrm>
        <a:off x="3236" y="89620"/>
        <a:ext cx="3155595" cy="460800"/>
      </dsp:txXfrm>
    </dsp:sp>
    <dsp:sp modelId="{A80D9791-FA90-42E7-8FB1-7C589B4D175C}">
      <dsp:nvSpPr>
        <dsp:cNvPr id="0" name=""/>
        <dsp:cNvSpPr/>
      </dsp:nvSpPr>
      <dsp:spPr>
        <a:xfrm>
          <a:off x="3236" y="550420"/>
          <a:ext cx="3155595" cy="3547912"/>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600" kern="1200" dirty="0">
              <a:latin typeface="Bahnschrift Light SemiCondensed" panose="020B0502040204020203" pitchFamily="34" charset="0"/>
            </a:rPr>
            <a:t>Setting up of an Innovation Lab for Fintech start ups</a:t>
          </a:r>
        </a:p>
        <a:p>
          <a:pPr marL="0" marR="0" lvl="0" indent="0" algn="l" defTabSz="914400" eaLnBrk="1" fontAlgn="auto" latinLnBrk="0" hangingPunct="1">
            <a:lnSpc>
              <a:spcPct val="100000"/>
            </a:lnSpc>
            <a:spcBef>
              <a:spcPct val="0"/>
            </a:spcBef>
            <a:spcAft>
              <a:spcPts val="0"/>
            </a:spcAft>
            <a:buClrTx/>
            <a:buSzTx/>
            <a:buFontTx/>
            <a:buNone/>
            <a:tabLst/>
            <a:defRPr/>
          </a:pPr>
          <a:endParaRPr lang="en-GB" sz="1600" kern="1200" dirty="0">
            <a:latin typeface="Bahnschrift Light SemiCondensed" panose="020B0502040204020203"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GB" sz="1600" kern="1200" dirty="0">
              <a:latin typeface="Bahnschrift Light SemiCondensed" panose="020B0502040204020203" pitchFamily="34" charset="0"/>
            </a:rPr>
            <a:t>Regulatory Sandbox for non banking financial services sector </a:t>
          </a:r>
        </a:p>
        <a:p>
          <a:pPr marL="171450" lvl="1" indent="0" algn="l" defTabSz="755650">
            <a:lnSpc>
              <a:spcPct val="90000"/>
            </a:lnSpc>
            <a:spcBef>
              <a:spcPct val="0"/>
            </a:spcBef>
            <a:spcAft>
              <a:spcPct val="15000"/>
            </a:spcAft>
            <a:buChar char="•"/>
          </a:pPr>
          <a:endParaRPr lang="en-GB" sz="1600" kern="1200" dirty="0">
            <a:latin typeface="Bahnschrift Light SemiCondensed" panose="020B0502040204020203"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GB" sz="1600" kern="1200" dirty="0">
              <a:latin typeface="Bahnschrift Light SemiCondensed" panose="020B0502040204020203" pitchFamily="34" charset="0"/>
            </a:rPr>
            <a:t>Virtual Asset and Initial Token Offering Act 2022</a:t>
          </a:r>
        </a:p>
        <a:p>
          <a:pPr marL="171450" lvl="1" indent="0" algn="l" defTabSz="755650">
            <a:lnSpc>
              <a:spcPct val="90000"/>
            </a:lnSpc>
            <a:spcBef>
              <a:spcPct val="0"/>
            </a:spcBef>
            <a:spcAft>
              <a:spcPct val="15000"/>
            </a:spcAft>
          </a:pPr>
          <a:endParaRPr lang="en-GB" sz="1600" kern="1200" dirty="0">
            <a:latin typeface="Bahnschrift Light SemiCondensed" panose="020B0502040204020203" pitchFamily="34" charset="0"/>
          </a:endParaRPr>
        </a:p>
      </dsp:txBody>
      <dsp:txXfrm>
        <a:off x="3236" y="550420"/>
        <a:ext cx="3155595" cy="3547912"/>
      </dsp:txXfrm>
    </dsp:sp>
    <dsp:sp modelId="{896B7422-1920-4C07-B891-5A8C66E7C8AC}">
      <dsp:nvSpPr>
        <dsp:cNvPr id="0" name=""/>
        <dsp:cNvSpPr/>
      </dsp:nvSpPr>
      <dsp:spPr>
        <a:xfrm>
          <a:off x="3600614" y="89620"/>
          <a:ext cx="3155595" cy="460800"/>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Bahnschrift Light SemiCondensed" panose="020B0502040204020203" pitchFamily="34" charset="0"/>
            </a:rPr>
            <a:t>Products </a:t>
          </a:r>
        </a:p>
      </dsp:txBody>
      <dsp:txXfrm>
        <a:off x="3600614" y="89620"/>
        <a:ext cx="3155595" cy="460800"/>
      </dsp:txXfrm>
    </dsp:sp>
    <dsp:sp modelId="{9B7F2EBD-CB7B-4F23-B8F6-07431479B3A9}">
      <dsp:nvSpPr>
        <dsp:cNvPr id="0" name=""/>
        <dsp:cNvSpPr/>
      </dsp:nvSpPr>
      <dsp:spPr>
        <a:xfrm>
          <a:off x="3600614" y="550420"/>
          <a:ext cx="3155595" cy="3547912"/>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Bahnschrift Light SemiCondensed" panose="020B0502040204020203" pitchFamily="34" charset="0"/>
            </a:rPr>
            <a:t>Peer to Peer Lending </a:t>
          </a:r>
        </a:p>
        <a:p>
          <a:pPr marL="171450" lvl="1" indent="-171450" algn="l" defTabSz="711200">
            <a:lnSpc>
              <a:spcPct val="90000"/>
            </a:lnSpc>
            <a:spcBef>
              <a:spcPct val="0"/>
            </a:spcBef>
            <a:spcAft>
              <a:spcPct val="15000"/>
            </a:spcAft>
            <a:buChar char="•"/>
          </a:pPr>
          <a:r>
            <a:rPr lang="en-GB" sz="1600" kern="1200" dirty="0">
              <a:latin typeface="Bahnschrift Light SemiCondensed" panose="020B0502040204020203" pitchFamily="34" charset="0"/>
            </a:rPr>
            <a:t>Security Token Offering Rules </a:t>
          </a:r>
        </a:p>
        <a:p>
          <a:pPr marL="171450" lvl="1" indent="-171450" algn="l" defTabSz="711200">
            <a:lnSpc>
              <a:spcPct val="90000"/>
            </a:lnSpc>
            <a:spcBef>
              <a:spcPct val="0"/>
            </a:spcBef>
            <a:spcAft>
              <a:spcPct val="15000"/>
            </a:spcAft>
            <a:buChar char="•"/>
          </a:pPr>
          <a:r>
            <a:rPr lang="en-GB" sz="1600" kern="1200" dirty="0" err="1">
              <a:latin typeface="Bahnschrift Light SemiCondensed" panose="020B0502040204020203" pitchFamily="34" charset="0"/>
            </a:rPr>
            <a:t>Crowfunding</a:t>
          </a:r>
          <a:r>
            <a:rPr lang="en-GB" sz="1600" kern="1200" dirty="0">
              <a:latin typeface="Bahnschrift Light SemiCondensed" panose="020B0502040204020203" pitchFamily="34" charset="0"/>
            </a:rPr>
            <a:t> Rules </a:t>
          </a:r>
        </a:p>
        <a:p>
          <a:pPr marL="171450" lvl="1" indent="-171450" algn="l" defTabSz="711200">
            <a:lnSpc>
              <a:spcPct val="90000"/>
            </a:lnSpc>
            <a:spcBef>
              <a:spcPct val="0"/>
            </a:spcBef>
            <a:spcAft>
              <a:spcPct val="15000"/>
            </a:spcAft>
            <a:buChar char="•"/>
          </a:pPr>
          <a:r>
            <a:rPr lang="en-GB" sz="1600" kern="1200">
              <a:latin typeface="Bahnschrift Light SemiCondensed" panose="020B0502040204020203" pitchFamily="34" charset="0"/>
            </a:rPr>
            <a:t>Digital Asset Custodian </a:t>
          </a:r>
          <a:endParaRPr lang="en-GB" sz="1600" kern="1200" dirty="0">
            <a:latin typeface="Bahnschrift Light SemiCondensed" panose="020B0502040204020203" pitchFamily="34" charset="0"/>
          </a:endParaRPr>
        </a:p>
        <a:p>
          <a:pPr marL="171450" lvl="1" indent="-171450" algn="l" defTabSz="711200">
            <a:lnSpc>
              <a:spcPct val="90000"/>
            </a:lnSpc>
            <a:spcBef>
              <a:spcPct val="0"/>
            </a:spcBef>
            <a:spcAft>
              <a:spcPct val="15000"/>
            </a:spcAft>
            <a:buChar char="•"/>
          </a:pPr>
          <a:r>
            <a:rPr lang="en-GB" sz="1600" kern="1200" dirty="0">
              <a:latin typeface="Bahnschrift Light SemiCondensed" panose="020B0502040204020203" pitchFamily="34" charset="0"/>
              <a:cs typeface="Times New Roman" panose="02020603050405020304" pitchFamily="18" charset="0"/>
            </a:rPr>
            <a:t>Announced a new regime for Robotics and AI enabled financial services</a:t>
          </a:r>
          <a:endParaRPr lang="en-GB" sz="1600" kern="1200" dirty="0">
            <a:latin typeface="Bahnschrift Light SemiCondensed" panose="020B0502040204020203" pitchFamily="34" charset="0"/>
          </a:endParaRPr>
        </a:p>
        <a:p>
          <a:pPr marL="171450" lvl="1" indent="-171450" algn="l" defTabSz="711200">
            <a:lnSpc>
              <a:spcPct val="90000"/>
            </a:lnSpc>
            <a:spcBef>
              <a:spcPct val="0"/>
            </a:spcBef>
            <a:spcAft>
              <a:spcPct val="15000"/>
            </a:spcAft>
            <a:buChar char="•"/>
          </a:pPr>
          <a:r>
            <a:rPr lang="en-GB" sz="1600" kern="1200" dirty="0">
              <a:latin typeface="Bahnschrift Light SemiCondensed" panose="020B0502040204020203" pitchFamily="34" charset="0"/>
              <a:cs typeface="Times New Roman" panose="02020603050405020304" pitchFamily="18" charset="0"/>
            </a:rPr>
            <a:t>Guide on Green Bonds and Blue Bonds</a:t>
          </a:r>
        </a:p>
        <a:p>
          <a:pPr marL="171450" lvl="1" indent="-171450" algn="l" defTabSz="711200">
            <a:lnSpc>
              <a:spcPct val="90000"/>
            </a:lnSpc>
            <a:spcBef>
              <a:spcPct val="0"/>
            </a:spcBef>
            <a:spcAft>
              <a:spcPct val="15000"/>
            </a:spcAft>
            <a:buChar char="•"/>
          </a:pPr>
          <a:r>
            <a:rPr lang="en-GB" sz="1600" kern="1200" dirty="0">
              <a:latin typeface="Bahnschrift Light SemiCondensed" panose="020B0502040204020203" pitchFamily="34" charset="0"/>
              <a:cs typeface="Times New Roman" panose="02020603050405020304" pitchFamily="18" charset="0"/>
            </a:rPr>
            <a:t>A new license for Fintech services providers will be introduced Digital currency to be licensed by Bank of Mauritius</a:t>
          </a:r>
        </a:p>
        <a:p>
          <a:pPr marL="171450" lvl="1" indent="-171450" algn="l" defTabSz="711200">
            <a:lnSpc>
              <a:spcPct val="90000"/>
            </a:lnSpc>
            <a:spcBef>
              <a:spcPct val="0"/>
            </a:spcBef>
            <a:spcAft>
              <a:spcPct val="15000"/>
            </a:spcAft>
            <a:buChar char="•"/>
          </a:pPr>
          <a:endParaRPr lang="en-GB" sz="1600" kern="1200" dirty="0">
            <a:latin typeface="Bahnschrift Light SemiCondensed" panose="020B0502040204020203" pitchFamily="34" charset="0"/>
          </a:endParaRPr>
        </a:p>
      </dsp:txBody>
      <dsp:txXfrm>
        <a:off x="3600614" y="550420"/>
        <a:ext cx="3155595" cy="3547912"/>
      </dsp:txXfrm>
    </dsp:sp>
    <dsp:sp modelId="{7319B927-B76E-4B43-B9C0-98F34027E01C}">
      <dsp:nvSpPr>
        <dsp:cNvPr id="0" name=""/>
        <dsp:cNvSpPr/>
      </dsp:nvSpPr>
      <dsp:spPr>
        <a:xfrm>
          <a:off x="7197993" y="89620"/>
          <a:ext cx="3155595" cy="460800"/>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Bahnschrift Light SemiCondensed" panose="020B0502040204020203" pitchFamily="34" charset="0"/>
            </a:rPr>
            <a:t>Processes </a:t>
          </a:r>
        </a:p>
      </dsp:txBody>
      <dsp:txXfrm>
        <a:off x="7197993" y="89620"/>
        <a:ext cx="3155595" cy="460800"/>
      </dsp:txXfrm>
    </dsp:sp>
    <dsp:sp modelId="{B1655239-211C-408F-8C50-EB184C7FEFAB}">
      <dsp:nvSpPr>
        <dsp:cNvPr id="0" name=""/>
        <dsp:cNvSpPr/>
      </dsp:nvSpPr>
      <dsp:spPr>
        <a:xfrm>
          <a:off x="7197993" y="550420"/>
          <a:ext cx="3155595" cy="3547912"/>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Bahnschrift Light SemiCondensed" panose="020B0502040204020203" pitchFamily="34" charset="0"/>
            </a:rPr>
            <a:t>FSC One Platform </a:t>
          </a:r>
        </a:p>
        <a:p>
          <a:pPr marL="171450" lvl="1" indent="-171450" algn="l" defTabSz="711200">
            <a:lnSpc>
              <a:spcPct val="90000"/>
            </a:lnSpc>
            <a:spcBef>
              <a:spcPct val="0"/>
            </a:spcBef>
            <a:spcAft>
              <a:spcPct val="15000"/>
            </a:spcAft>
            <a:buChar char="•"/>
          </a:pPr>
          <a:r>
            <a:rPr lang="en-GB" sz="1600" kern="1200" dirty="0">
              <a:latin typeface="Bahnschrift Light SemiCondensed" panose="020B0502040204020203" pitchFamily="34" charset="0"/>
            </a:rPr>
            <a:t>Single Window </a:t>
          </a:r>
        </a:p>
        <a:p>
          <a:pPr marL="171450" lvl="1" indent="-171450" algn="l" defTabSz="711200">
            <a:lnSpc>
              <a:spcPct val="90000"/>
            </a:lnSpc>
            <a:spcBef>
              <a:spcPct val="0"/>
            </a:spcBef>
            <a:spcAft>
              <a:spcPct val="15000"/>
            </a:spcAft>
            <a:buChar char="•"/>
          </a:pPr>
          <a:r>
            <a:rPr lang="en-GB" sz="1600" kern="1200" dirty="0">
              <a:latin typeface="Bahnschrift Light SemiCondensed" panose="020B0502040204020203" pitchFamily="34" charset="0"/>
            </a:rPr>
            <a:t>National Claims Data Base Portal for Insurance operators </a:t>
          </a:r>
        </a:p>
      </dsp:txBody>
      <dsp:txXfrm>
        <a:off x="7197993" y="550420"/>
        <a:ext cx="3155595" cy="35479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42AAD-4DF6-4DF6-A8CB-C67170D0D21C}">
      <dsp:nvSpPr>
        <dsp:cNvPr id="0" name=""/>
        <dsp:cNvSpPr/>
      </dsp:nvSpPr>
      <dsp:spPr>
        <a:xfrm>
          <a:off x="855310" y="1807794"/>
          <a:ext cx="1462731" cy="1462731"/>
        </a:xfrm>
        <a:prstGeom prst="donut">
          <a:avLst>
            <a:gd name="adj" fmla="val 2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39DCF17-4798-43D7-AFA8-FCA2F1F5843E}">
      <dsp:nvSpPr>
        <dsp:cNvPr id="0" name=""/>
        <dsp:cNvSpPr/>
      </dsp:nvSpPr>
      <dsp:spPr>
        <a:xfrm rot="17700000">
          <a:off x="1242378" y="571010"/>
          <a:ext cx="1818337" cy="87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Bahnschrift Light SemiCondensed" panose="020B0502040204020203" pitchFamily="34" charset="0"/>
            </a:rPr>
            <a:t>Ministry of Information and Technology Communications  </a:t>
          </a:r>
        </a:p>
      </dsp:txBody>
      <dsp:txXfrm>
        <a:off x="1242378" y="571010"/>
        <a:ext cx="1818337" cy="876298"/>
      </dsp:txXfrm>
    </dsp:sp>
    <dsp:sp modelId="{6DEF984E-ED78-4A45-BBD4-435E811FADF6}">
      <dsp:nvSpPr>
        <dsp:cNvPr id="0" name=""/>
        <dsp:cNvSpPr/>
      </dsp:nvSpPr>
      <dsp:spPr>
        <a:xfrm>
          <a:off x="2595300" y="2075128"/>
          <a:ext cx="759250" cy="759250"/>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9320D7D-5D28-433E-9AA0-EAF298A864B7}">
      <dsp:nvSpPr>
        <dsp:cNvPr id="0" name=""/>
        <dsp:cNvSpPr/>
      </dsp:nvSpPr>
      <dsp:spPr>
        <a:xfrm rot="17700000">
          <a:off x="1893022" y="3174091"/>
          <a:ext cx="1572947" cy="75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n-GB" sz="2000" kern="1200" dirty="0">
              <a:latin typeface="Bahnschrift Light SemiCondensed" panose="020B0502040204020203" pitchFamily="34" charset="0"/>
            </a:rPr>
            <a:t>Digital Mauritius 2030 Strategic Plan</a:t>
          </a:r>
        </a:p>
      </dsp:txBody>
      <dsp:txXfrm>
        <a:off x="1893022" y="3174091"/>
        <a:ext cx="1572947" cy="758416"/>
      </dsp:txXfrm>
    </dsp:sp>
    <dsp:sp modelId="{ADB5A715-1648-4707-A3A1-E3CDA139C0FB}">
      <dsp:nvSpPr>
        <dsp:cNvPr id="0" name=""/>
        <dsp:cNvSpPr/>
      </dsp:nvSpPr>
      <dsp:spPr>
        <a:xfrm rot="17700000">
          <a:off x="2877780" y="1061412"/>
          <a:ext cx="1572947" cy="758416"/>
        </a:xfrm>
        <a:prstGeom prst="rect">
          <a:avLst/>
        </a:prstGeom>
        <a:noFill/>
        <a:ln>
          <a:noFill/>
        </a:ln>
        <a:effectLst/>
      </dsp:spPr>
      <dsp:style>
        <a:lnRef idx="0">
          <a:scrgbClr r="0" g="0" b="0"/>
        </a:lnRef>
        <a:fillRef idx="0">
          <a:scrgbClr r="0" g="0" b="0"/>
        </a:fillRef>
        <a:effectRef idx="0">
          <a:scrgbClr r="0" g="0" b="0"/>
        </a:effectRef>
        <a:fontRef idx="minor"/>
      </dsp:style>
    </dsp:sp>
    <dsp:sp modelId="{82261465-FF5E-406C-B8DA-463938046D0F}">
      <dsp:nvSpPr>
        <dsp:cNvPr id="0" name=""/>
        <dsp:cNvSpPr/>
      </dsp:nvSpPr>
      <dsp:spPr>
        <a:xfrm>
          <a:off x="3661561" y="2117335"/>
          <a:ext cx="759250" cy="759250"/>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70437A5-EFE4-42D5-A6AF-E8240F365D79}">
      <dsp:nvSpPr>
        <dsp:cNvPr id="0" name=""/>
        <dsp:cNvSpPr/>
      </dsp:nvSpPr>
      <dsp:spPr>
        <a:xfrm rot="17700000">
          <a:off x="2762333" y="3174091"/>
          <a:ext cx="1572947" cy="75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n-GB" sz="2000" kern="1200">
              <a:latin typeface="Bahnschrift Light SemiCondensed" panose="020B0502040204020203" pitchFamily="34" charset="0"/>
            </a:rPr>
            <a:t>InfoHighway</a:t>
          </a:r>
          <a:endParaRPr lang="en-GB" sz="2000" kern="1200" dirty="0">
            <a:latin typeface="Bahnschrift Light SemiCondensed" panose="020B0502040204020203" pitchFamily="34" charset="0"/>
          </a:endParaRPr>
        </a:p>
      </dsp:txBody>
      <dsp:txXfrm>
        <a:off x="2762333" y="3174091"/>
        <a:ext cx="1572947" cy="758416"/>
      </dsp:txXfrm>
    </dsp:sp>
    <dsp:sp modelId="{3B00E3E1-37F8-4EE9-B60F-809D05DF8074}">
      <dsp:nvSpPr>
        <dsp:cNvPr id="0" name=""/>
        <dsp:cNvSpPr/>
      </dsp:nvSpPr>
      <dsp:spPr>
        <a:xfrm rot="17700000">
          <a:off x="3747092" y="1061412"/>
          <a:ext cx="1572947" cy="758416"/>
        </a:xfrm>
        <a:prstGeom prst="rect">
          <a:avLst/>
        </a:prstGeom>
        <a:noFill/>
        <a:ln>
          <a:noFill/>
        </a:ln>
        <a:effectLst/>
      </dsp:spPr>
      <dsp:style>
        <a:lnRef idx="0">
          <a:scrgbClr r="0" g="0" b="0"/>
        </a:lnRef>
        <a:fillRef idx="0">
          <a:scrgbClr r="0" g="0" b="0"/>
        </a:fillRef>
        <a:effectRef idx="0">
          <a:scrgbClr r="0" g="0" b="0"/>
        </a:effectRef>
        <a:fontRef idx="minor"/>
      </dsp:style>
    </dsp:sp>
    <dsp:sp modelId="{CC5C4D69-0EC1-4BB7-99F8-42B23D164D02}">
      <dsp:nvSpPr>
        <dsp:cNvPr id="0" name=""/>
        <dsp:cNvSpPr/>
      </dsp:nvSpPr>
      <dsp:spPr>
        <a:xfrm>
          <a:off x="4530873" y="2117335"/>
          <a:ext cx="759250" cy="759250"/>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3B3B035-37DE-4D0B-A1B7-3F4B80490054}">
      <dsp:nvSpPr>
        <dsp:cNvPr id="0" name=""/>
        <dsp:cNvSpPr/>
      </dsp:nvSpPr>
      <dsp:spPr>
        <a:xfrm rot="17700000">
          <a:off x="3631645" y="3174091"/>
          <a:ext cx="1572947" cy="75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n-GB" sz="2000" kern="1200" dirty="0" err="1">
              <a:latin typeface="Bahnschrift Light SemiCondensed" panose="020B0502040204020203" pitchFamily="34" charset="0"/>
            </a:rPr>
            <a:t>MoKloud</a:t>
          </a:r>
          <a:r>
            <a:rPr lang="en-GB" sz="2000" kern="1200" dirty="0">
              <a:latin typeface="Bahnschrift Light SemiCondensed" panose="020B0502040204020203" pitchFamily="34" charset="0"/>
            </a:rPr>
            <a:t> / </a:t>
          </a:r>
          <a:r>
            <a:rPr lang="en-GB" sz="2000" kern="1200" dirty="0" err="1">
              <a:latin typeface="Bahnschrift Light SemiCondensed" panose="020B0502040204020203" pitchFamily="34" charset="0"/>
            </a:rPr>
            <a:t>Mausign</a:t>
          </a:r>
          <a:r>
            <a:rPr lang="en-GB" sz="2000" kern="1200" dirty="0">
              <a:latin typeface="Bahnschrift Light SemiCondensed" panose="020B0502040204020203" pitchFamily="34" charset="0"/>
            </a:rPr>
            <a:t>/</a:t>
          </a:r>
          <a:r>
            <a:rPr lang="en-GB" sz="2000" kern="1200" dirty="0" err="1">
              <a:latin typeface="Bahnschrift Light SemiCondensed" panose="020B0502040204020203" pitchFamily="34" charset="0"/>
            </a:rPr>
            <a:t>Maupass</a:t>
          </a:r>
          <a:endParaRPr lang="en-GB" sz="2000" kern="1200" dirty="0">
            <a:latin typeface="Bahnschrift Light SemiCondensed" panose="020B0502040204020203" pitchFamily="34" charset="0"/>
          </a:endParaRPr>
        </a:p>
      </dsp:txBody>
      <dsp:txXfrm>
        <a:off x="3631645" y="3174091"/>
        <a:ext cx="1572947" cy="758416"/>
      </dsp:txXfrm>
    </dsp:sp>
    <dsp:sp modelId="{C81D87C2-9646-421A-B00A-FAE35476E8D4}">
      <dsp:nvSpPr>
        <dsp:cNvPr id="0" name=""/>
        <dsp:cNvSpPr/>
      </dsp:nvSpPr>
      <dsp:spPr>
        <a:xfrm rot="17700000">
          <a:off x="4616403" y="1061412"/>
          <a:ext cx="1572947" cy="758416"/>
        </a:xfrm>
        <a:prstGeom prst="rect">
          <a:avLst/>
        </a:prstGeom>
        <a:noFill/>
        <a:ln>
          <a:noFill/>
        </a:ln>
        <a:effectLst/>
      </dsp:spPr>
      <dsp:style>
        <a:lnRef idx="0">
          <a:scrgbClr r="0" g="0" b="0"/>
        </a:lnRef>
        <a:fillRef idx="0">
          <a:scrgbClr r="0" g="0" b="0"/>
        </a:fillRef>
        <a:effectRef idx="0">
          <a:scrgbClr r="0" g="0" b="0"/>
        </a:effectRef>
        <a:fontRef idx="minor"/>
      </dsp:style>
    </dsp:sp>
    <dsp:sp modelId="{A2E8946A-05C2-47B3-A8FE-82206B45E148}">
      <dsp:nvSpPr>
        <dsp:cNvPr id="0" name=""/>
        <dsp:cNvSpPr/>
      </dsp:nvSpPr>
      <dsp:spPr>
        <a:xfrm>
          <a:off x="5400184" y="2117335"/>
          <a:ext cx="759250" cy="759250"/>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C456A0D-F0EC-4DBC-8220-0BD4D324F3B8}">
      <dsp:nvSpPr>
        <dsp:cNvPr id="0" name=""/>
        <dsp:cNvSpPr/>
      </dsp:nvSpPr>
      <dsp:spPr>
        <a:xfrm rot="17700000">
          <a:off x="4500956" y="3174091"/>
          <a:ext cx="1572947" cy="75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n-GB" sz="2000" kern="1200" dirty="0">
              <a:latin typeface="Bahnschrift Light SemiCondensed" panose="020B0502040204020203" pitchFamily="34" charset="0"/>
            </a:rPr>
            <a:t>FASIL.mu</a:t>
          </a:r>
        </a:p>
      </dsp:txBody>
      <dsp:txXfrm>
        <a:off x="4500956" y="3174091"/>
        <a:ext cx="1572947" cy="758416"/>
      </dsp:txXfrm>
    </dsp:sp>
    <dsp:sp modelId="{1315A8BB-30FB-461B-9955-F57D949F3FF3}">
      <dsp:nvSpPr>
        <dsp:cNvPr id="0" name=""/>
        <dsp:cNvSpPr/>
      </dsp:nvSpPr>
      <dsp:spPr>
        <a:xfrm rot="17700000">
          <a:off x="5485715" y="1061412"/>
          <a:ext cx="1572947" cy="758416"/>
        </a:xfrm>
        <a:prstGeom prst="rect">
          <a:avLst/>
        </a:prstGeom>
        <a:noFill/>
        <a:ln>
          <a:noFill/>
        </a:ln>
        <a:effectLst/>
      </dsp:spPr>
      <dsp:style>
        <a:lnRef idx="0">
          <a:scrgbClr r="0" g="0" b="0"/>
        </a:lnRef>
        <a:fillRef idx="0">
          <a:scrgbClr r="0" g="0" b="0"/>
        </a:fillRef>
        <a:effectRef idx="0">
          <a:scrgbClr r="0" g="0" b="0"/>
        </a:effectRef>
        <a:fontRef idx="minor"/>
      </dsp:style>
    </dsp:sp>
    <dsp:sp modelId="{037974B1-E002-403F-8DA7-4CB6DEB1D062}">
      <dsp:nvSpPr>
        <dsp:cNvPr id="0" name=""/>
        <dsp:cNvSpPr/>
      </dsp:nvSpPr>
      <dsp:spPr>
        <a:xfrm>
          <a:off x="6269613" y="1765594"/>
          <a:ext cx="1462731" cy="1462731"/>
        </a:xfrm>
        <a:prstGeom prst="donut">
          <a:avLst>
            <a:gd name="adj" fmla="val 2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2703A9B-CCA7-4F72-A64C-F5434DA3BBF8}">
      <dsp:nvSpPr>
        <dsp:cNvPr id="0" name=""/>
        <dsp:cNvSpPr/>
      </dsp:nvSpPr>
      <dsp:spPr>
        <a:xfrm rot="17700000">
          <a:off x="6785013" y="573169"/>
          <a:ext cx="1818337" cy="87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Bahnschrift Light SemiCondensed" panose="020B0502040204020203" pitchFamily="34" charset="0"/>
            </a:rPr>
            <a:t>Mauritius Telecom </a:t>
          </a:r>
        </a:p>
      </dsp:txBody>
      <dsp:txXfrm>
        <a:off x="6785013" y="573169"/>
        <a:ext cx="1818337" cy="876298"/>
      </dsp:txXfrm>
    </dsp:sp>
    <dsp:sp modelId="{953FE498-7D30-4573-910B-40938E9FE41D}">
      <dsp:nvSpPr>
        <dsp:cNvPr id="0" name=""/>
        <dsp:cNvSpPr/>
      </dsp:nvSpPr>
      <dsp:spPr>
        <a:xfrm>
          <a:off x="7842522" y="2117335"/>
          <a:ext cx="759250" cy="759250"/>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5FF0432-3837-4A26-9350-18BDE693CD6F}">
      <dsp:nvSpPr>
        <dsp:cNvPr id="0" name=""/>
        <dsp:cNvSpPr/>
      </dsp:nvSpPr>
      <dsp:spPr>
        <a:xfrm rot="17700000">
          <a:off x="6943294" y="3174091"/>
          <a:ext cx="1572947" cy="75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n-GB" sz="2000" kern="1200" dirty="0" err="1">
              <a:latin typeface="Bahnschrift Light SemiCondensed" panose="020B0502040204020203" pitchFamily="34" charset="0"/>
            </a:rPr>
            <a:t>MyT</a:t>
          </a:r>
          <a:r>
            <a:rPr lang="en-GB" sz="2000" kern="1200" dirty="0">
              <a:latin typeface="Bahnschrift Light SemiCondensed" panose="020B0502040204020203" pitchFamily="34" charset="0"/>
            </a:rPr>
            <a:t> Money </a:t>
          </a:r>
        </a:p>
      </dsp:txBody>
      <dsp:txXfrm>
        <a:off x="6943294" y="3174091"/>
        <a:ext cx="1572947" cy="758416"/>
      </dsp:txXfrm>
    </dsp:sp>
    <dsp:sp modelId="{8C2AE2BC-DC9A-4A9B-9961-1636BFC262DE}">
      <dsp:nvSpPr>
        <dsp:cNvPr id="0" name=""/>
        <dsp:cNvSpPr/>
      </dsp:nvSpPr>
      <dsp:spPr>
        <a:xfrm rot="17700000">
          <a:off x="7928053" y="1061412"/>
          <a:ext cx="1572947" cy="758416"/>
        </a:xfrm>
        <a:prstGeom prst="rect">
          <a:avLst/>
        </a:prstGeom>
        <a:noFill/>
        <a:ln>
          <a:noFill/>
        </a:ln>
        <a:effectLst/>
      </dsp:spPr>
      <dsp:style>
        <a:lnRef idx="0">
          <a:scrgbClr r="0" g="0" b="0"/>
        </a:lnRef>
        <a:fillRef idx="0">
          <a:scrgbClr r="0" g="0" b="0"/>
        </a:fillRef>
        <a:effectRef idx="0">
          <a:scrgbClr r="0" g="0" b="0"/>
        </a:effectRef>
        <a:fontRef idx="minor"/>
      </dsp:style>
    </dsp:sp>
    <dsp:sp modelId="{40D08B52-553D-4BE9-BE77-D460624C0CD6}">
      <dsp:nvSpPr>
        <dsp:cNvPr id="0" name=""/>
        <dsp:cNvSpPr/>
      </dsp:nvSpPr>
      <dsp:spPr>
        <a:xfrm>
          <a:off x="8711834" y="2117335"/>
          <a:ext cx="759250" cy="759250"/>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D75A687-3378-4F48-AF39-0EBDB2AE6E0F}">
      <dsp:nvSpPr>
        <dsp:cNvPr id="0" name=""/>
        <dsp:cNvSpPr/>
      </dsp:nvSpPr>
      <dsp:spPr>
        <a:xfrm rot="17700000">
          <a:off x="7812606" y="3174091"/>
          <a:ext cx="1572947" cy="75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n-GB" sz="2000" kern="1200" dirty="0">
              <a:latin typeface="Bahnschrift Light SemiCondensed" panose="020B0502040204020203" pitchFamily="34" charset="0"/>
            </a:rPr>
            <a:t>Plug and Play Internet Offer </a:t>
          </a:r>
        </a:p>
      </dsp:txBody>
      <dsp:txXfrm>
        <a:off x="7812606" y="3174091"/>
        <a:ext cx="1572947" cy="758416"/>
      </dsp:txXfrm>
    </dsp:sp>
    <dsp:sp modelId="{B4D6F871-74FB-4BDB-88B0-EB65908CE627}">
      <dsp:nvSpPr>
        <dsp:cNvPr id="0" name=""/>
        <dsp:cNvSpPr/>
      </dsp:nvSpPr>
      <dsp:spPr>
        <a:xfrm rot="17700000">
          <a:off x="8797364" y="1061412"/>
          <a:ext cx="1572947" cy="75841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0520B-237C-4DDD-9C7E-A51F1AEA9473}"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09FB5-F889-4E4A-8E82-D085B79D1341}" type="slidenum">
              <a:rPr lang="en-US" smtClean="0"/>
              <a:t>‹#›</a:t>
            </a:fld>
            <a:endParaRPr lang="en-US"/>
          </a:p>
        </p:txBody>
      </p:sp>
    </p:spTree>
    <p:extLst>
      <p:ext uri="{BB962C8B-B14F-4D97-AF65-F5344CB8AC3E}">
        <p14:creationId xmlns:p14="http://schemas.microsoft.com/office/powerpoint/2010/main" val="304088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E404C32-A253-4E4A-8CD1-EC946E071DB0}" type="datetime1">
              <a:rPr lang="LID4096" smtClean="0"/>
              <a:t>04/27/2022</a:t>
            </a:fld>
            <a:endParaRPr lang="en-MU"/>
          </a:p>
        </p:txBody>
      </p:sp>
      <p:sp>
        <p:nvSpPr>
          <p:cNvPr id="5" name="Footer Placeholder 4"/>
          <p:cNvSpPr>
            <a:spLocks noGrp="1"/>
          </p:cNvSpPr>
          <p:nvPr>
            <p:ph type="ftr" sz="quarter" idx="11"/>
          </p:nvPr>
        </p:nvSpPr>
        <p:spPr/>
        <p:txBody>
          <a:bodyPr/>
          <a:lstStyle/>
          <a:p>
            <a:r>
              <a:rPr lang="fr-FR"/>
              <a:t>Presentation for Assises de L'Innovation - 28.04.2022</a:t>
            </a:r>
            <a:endParaRPr lang="en-MU"/>
          </a:p>
        </p:txBody>
      </p:sp>
      <p:sp>
        <p:nvSpPr>
          <p:cNvPr id="6" name="Slide Number Placeholder 5"/>
          <p:cNvSpPr>
            <a:spLocks noGrp="1"/>
          </p:cNvSpPr>
          <p:nvPr>
            <p:ph type="sldNum" sz="quarter" idx="12"/>
          </p:nvPr>
        </p:nvSpPr>
        <p:spPr/>
        <p:txBody>
          <a:bodyPr/>
          <a:lstStyle/>
          <a:p>
            <a:fld id="{10FD89C0-AD71-4C49-907A-820FFAF1B688}" type="slidenum">
              <a:rPr lang="en-MU" smtClean="0"/>
              <a:t>‹#›</a:t>
            </a:fld>
            <a:endParaRPr lang="en-M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78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24C8D9-E7B2-4D2B-8734-2EAAF92C707C}" type="datetime1">
              <a:rPr lang="LID4096" smtClean="0"/>
              <a:t>04/27/2022</a:t>
            </a:fld>
            <a:endParaRPr lang="en-MU"/>
          </a:p>
        </p:txBody>
      </p:sp>
      <p:sp>
        <p:nvSpPr>
          <p:cNvPr id="5" name="Footer Placeholder 4"/>
          <p:cNvSpPr>
            <a:spLocks noGrp="1"/>
          </p:cNvSpPr>
          <p:nvPr>
            <p:ph type="ftr" sz="quarter" idx="11"/>
          </p:nvPr>
        </p:nvSpPr>
        <p:spPr/>
        <p:txBody>
          <a:bodyPr/>
          <a:lstStyle/>
          <a:p>
            <a:r>
              <a:rPr lang="fr-FR"/>
              <a:t>Presentation for Assises de L'Innovation - 28.04.2022</a:t>
            </a:r>
            <a:endParaRPr lang="en-MU"/>
          </a:p>
        </p:txBody>
      </p:sp>
      <p:sp>
        <p:nvSpPr>
          <p:cNvPr id="6" name="Slide Number Placeholder 5"/>
          <p:cNvSpPr>
            <a:spLocks noGrp="1"/>
          </p:cNvSpPr>
          <p:nvPr>
            <p:ph type="sldNum" sz="quarter" idx="12"/>
          </p:nvPr>
        </p:nvSpPr>
        <p:spPr/>
        <p:txBody>
          <a:bodyPr/>
          <a:lstStyle/>
          <a:p>
            <a:fld id="{10FD89C0-AD71-4C49-907A-820FFAF1B688}" type="slidenum">
              <a:rPr lang="en-MU" smtClean="0"/>
              <a:t>‹#›</a:t>
            </a:fld>
            <a:endParaRPr lang="en-MU"/>
          </a:p>
        </p:txBody>
      </p:sp>
    </p:spTree>
    <p:extLst>
      <p:ext uri="{BB962C8B-B14F-4D97-AF65-F5344CB8AC3E}">
        <p14:creationId xmlns:p14="http://schemas.microsoft.com/office/powerpoint/2010/main" val="262937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ADB36C-1A8B-4AFF-8376-5AB3AC41C3F5}" type="datetime1">
              <a:rPr lang="LID4096" smtClean="0"/>
              <a:t>04/27/2022</a:t>
            </a:fld>
            <a:endParaRPr lang="en-MU"/>
          </a:p>
        </p:txBody>
      </p:sp>
      <p:sp>
        <p:nvSpPr>
          <p:cNvPr id="5" name="Footer Placeholder 4"/>
          <p:cNvSpPr>
            <a:spLocks noGrp="1"/>
          </p:cNvSpPr>
          <p:nvPr>
            <p:ph type="ftr" sz="quarter" idx="11"/>
          </p:nvPr>
        </p:nvSpPr>
        <p:spPr/>
        <p:txBody>
          <a:bodyPr/>
          <a:lstStyle/>
          <a:p>
            <a:r>
              <a:rPr lang="fr-FR"/>
              <a:t>Presentation for Assises de L'Innovation - 28.04.2022</a:t>
            </a:r>
            <a:endParaRPr lang="en-MU"/>
          </a:p>
        </p:txBody>
      </p:sp>
      <p:sp>
        <p:nvSpPr>
          <p:cNvPr id="6" name="Slide Number Placeholder 5"/>
          <p:cNvSpPr>
            <a:spLocks noGrp="1"/>
          </p:cNvSpPr>
          <p:nvPr>
            <p:ph type="sldNum" sz="quarter" idx="12"/>
          </p:nvPr>
        </p:nvSpPr>
        <p:spPr/>
        <p:txBody>
          <a:bodyPr/>
          <a:lstStyle/>
          <a:p>
            <a:fld id="{10FD89C0-AD71-4C49-907A-820FFAF1B688}" type="slidenum">
              <a:rPr lang="en-MU" smtClean="0"/>
              <a:t>‹#›</a:t>
            </a:fld>
            <a:endParaRPr lang="en-M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93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D0505-B219-47B4-84F1-84EDC981B549}" type="datetime1">
              <a:rPr lang="LID4096" smtClean="0"/>
              <a:t>04/27/2022</a:t>
            </a:fld>
            <a:endParaRPr lang="en-MU"/>
          </a:p>
        </p:txBody>
      </p:sp>
      <p:sp>
        <p:nvSpPr>
          <p:cNvPr id="5" name="Footer Placeholder 4"/>
          <p:cNvSpPr>
            <a:spLocks noGrp="1"/>
          </p:cNvSpPr>
          <p:nvPr>
            <p:ph type="ftr" sz="quarter" idx="11"/>
          </p:nvPr>
        </p:nvSpPr>
        <p:spPr/>
        <p:txBody>
          <a:bodyPr/>
          <a:lstStyle/>
          <a:p>
            <a:r>
              <a:rPr lang="fr-FR"/>
              <a:t>Presentation for Assises de L'Innovation - 28.04.2022</a:t>
            </a:r>
            <a:endParaRPr lang="en-MU"/>
          </a:p>
        </p:txBody>
      </p:sp>
      <p:sp>
        <p:nvSpPr>
          <p:cNvPr id="6" name="Slide Number Placeholder 5"/>
          <p:cNvSpPr>
            <a:spLocks noGrp="1"/>
          </p:cNvSpPr>
          <p:nvPr>
            <p:ph type="sldNum" sz="quarter" idx="12"/>
          </p:nvPr>
        </p:nvSpPr>
        <p:spPr/>
        <p:txBody>
          <a:bodyPr/>
          <a:lstStyle/>
          <a:p>
            <a:fld id="{10FD89C0-AD71-4C49-907A-820FFAF1B688}" type="slidenum">
              <a:rPr lang="en-MU" smtClean="0"/>
              <a:t>‹#›</a:t>
            </a:fld>
            <a:endParaRPr lang="en-MU"/>
          </a:p>
        </p:txBody>
      </p:sp>
    </p:spTree>
    <p:extLst>
      <p:ext uri="{BB962C8B-B14F-4D97-AF65-F5344CB8AC3E}">
        <p14:creationId xmlns:p14="http://schemas.microsoft.com/office/powerpoint/2010/main" val="33584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A0567-F624-4EE6-9D37-0CC014BAA3C8}" type="datetime1">
              <a:rPr lang="LID4096" smtClean="0"/>
              <a:t>04/27/2022</a:t>
            </a:fld>
            <a:endParaRPr lang="en-MU"/>
          </a:p>
        </p:txBody>
      </p:sp>
      <p:sp>
        <p:nvSpPr>
          <p:cNvPr id="5" name="Footer Placeholder 4"/>
          <p:cNvSpPr>
            <a:spLocks noGrp="1"/>
          </p:cNvSpPr>
          <p:nvPr>
            <p:ph type="ftr" sz="quarter" idx="11"/>
          </p:nvPr>
        </p:nvSpPr>
        <p:spPr/>
        <p:txBody>
          <a:bodyPr/>
          <a:lstStyle/>
          <a:p>
            <a:r>
              <a:rPr lang="fr-FR"/>
              <a:t>Presentation for Assises de L'Innovation - 28.04.2022</a:t>
            </a:r>
            <a:endParaRPr lang="en-MU"/>
          </a:p>
        </p:txBody>
      </p:sp>
      <p:sp>
        <p:nvSpPr>
          <p:cNvPr id="6" name="Slide Number Placeholder 5"/>
          <p:cNvSpPr>
            <a:spLocks noGrp="1"/>
          </p:cNvSpPr>
          <p:nvPr>
            <p:ph type="sldNum" sz="quarter" idx="12"/>
          </p:nvPr>
        </p:nvSpPr>
        <p:spPr/>
        <p:txBody>
          <a:bodyPr/>
          <a:lstStyle/>
          <a:p>
            <a:fld id="{10FD89C0-AD71-4C49-907A-820FFAF1B688}" type="slidenum">
              <a:rPr lang="en-MU" smtClean="0"/>
              <a:t>‹#›</a:t>
            </a:fld>
            <a:endParaRPr lang="en-M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16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8C580-2E50-4054-9CDA-3A768F2EEE16}" type="datetime1">
              <a:rPr lang="LID4096" smtClean="0"/>
              <a:t>04/27/2022</a:t>
            </a:fld>
            <a:endParaRPr lang="en-MU"/>
          </a:p>
        </p:txBody>
      </p:sp>
      <p:sp>
        <p:nvSpPr>
          <p:cNvPr id="6" name="Footer Placeholder 5"/>
          <p:cNvSpPr>
            <a:spLocks noGrp="1"/>
          </p:cNvSpPr>
          <p:nvPr>
            <p:ph type="ftr" sz="quarter" idx="11"/>
          </p:nvPr>
        </p:nvSpPr>
        <p:spPr/>
        <p:txBody>
          <a:bodyPr/>
          <a:lstStyle/>
          <a:p>
            <a:r>
              <a:rPr lang="fr-FR"/>
              <a:t>Presentation for Assises de L'Innovation - 28.04.2022</a:t>
            </a:r>
            <a:endParaRPr lang="en-MU"/>
          </a:p>
        </p:txBody>
      </p:sp>
      <p:sp>
        <p:nvSpPr>
          <p:cNvPr id="7" name="Slide Number Placeholder 6"/>
          <p:cNvSpPr>
            <a:spLocks noGrp="1"/>
          </p:cNvSpPr>
          <p:nvPr>
            <p:ph type="sldNum" sz="quarter" idx="12"/>
          </p:nvPr>
        </p:nvSpPr>
        <p:spPr/>
        <p:txBody>
          <a:bodyPr/>
          <a:lstStyle/>
          <a:p>
            <a:fld id="{10FD89C0-AD71-4C49-907A-820FFAF1B688}" type="slidenum">
              <a:rPr lang="en-MU" smtClean="0"/>
              <a:t>‹#›</a:t>
            </a:fld>
            <a:endParaRPr lang="en-MU"/>
          </a:p>
        </p:txBody>
      </p:sp>
    </p:spTree>
    <p:extLst>
      <p:ext uri="{BB962C8B-B14F-4D97-AF65-F5344CB8AC3E}">
        <p14:creationId xmlns:p14="http://schemas.microsoft.com/office/powerpoint/2010/main" val="86579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72112E-5972-4489-88EE-55A40E78135E}" type="datetime1">
              <a:rPr lang="LID4096" smtClean="0"/>
              <a:t>04/27/2022</a:t>
            </a:fld>
            <a:endParaRPr lang="en-MU"/>
          </a:p>
        </p:txBody>
      </p:sp>
      <p:sp>
        <p:nvSpPr>
          <p:cNvPr id="8" name="Footer Placeholder 7"/>
          <p:cNvSpPr>
            <a:spLocks noGrp="1"/>
          </p:cNvSpPr>
          <p:nvPr>
            <p:ph type="ftr" sz="quarter" idx="11"/>
          </p:nvPr>
        </p:nvSpPr>
        <p:spPr/>
        <p:txBody>
          <a:bodyPr/>
          <a:lstStyle/>
          <a:p>
            <a:r>
              <a:rPr lang="fr-FR"/>
              <a:t>Presentation for Assises de L'Innovation - 28.04.2022</a:t>
            </a:r>
            <a:endParaRPr lang="en-MU"/>
          </a:p>
        </p:txBody>
      </p:sp>
      <p:sp>
        <p:nvSpPr>
          <p:cNvPr id="9" name="Slide Number Placeholder 8"/>
          <p:cNvSpPr>
            <a:spLocks noGrp="1"/>
          </p:cNvSpPr>
          <p:nvPr>
            <p:ph type="sldNum" sz="quarter" idx="12"/>
          </p:nvPr>
        </p:nvSpPr>
        <p:spPr/>
        <p:txBody>
          <a:bodyPr/>
          <a:lstStyle/>
          <a:p>
            <a:fld id="{10FD89C0-AD71-4C49-907A-820FFAF1B688}" type="slidenum">
              <a:rPr lang="en-MU" smtClean="0"/>
              <a:t>‹#›</a:t>
            </a:fld>
            <a:endParaRPr lang="en-MU"/>
          </a:p>
        </p:txBody>
      </p:sp>
    </p:spTree>
    <p:extLst>
      <p:ext uri="{BB962C8B-B14F-4D97-AF65-F5344CB8AC3E}">
        <p14:creationId xmlns:p14="http://schemas.microsoft.com/office/powerpoint/2010/main" val="340976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7ED5D-176E-40B1-9A66-56E37B08A373}" type="datetime1">
              <a:rPr lang="LID4096" smtClean="0"/>
              <a:t>04/27/2022</a:t>
            </a:fld>
            <a:endParaRPr lang="en-MU"/>
          </a:p>
        </p:txBody>
      </p:sp>
      <p:sp>
        <p:nvSpPr>
          <p:cNvPr id="4" name="Footer Placeholder 3"/>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p:cNvSpPr>
            <a:spLocks noGrp="1"/>
          </p:cNvSpPr>
          <p:nvPr>
            <p:ph type="sldNum" sz="quarter" idx="12"/>
          </p:nvPr>
        </p:nvSpPr>
        <p:spPr/>
        <p:txBody>
          <a:bodyPr/>
          <a:lstStyle/>
          <a:p>
            <a:fld id="{10FD89C0-AD71-4C49-907A-820FFAF1B688}" type="slidenum">
              <a:rPr lang="en-MU" smtClean="0"/>
              <a:t>‹#›</a:t>
            </a:fld>
            <a:endParaRPr lang="en-MU"/>
          </a:p>
        </p:txBody>
      </p:sp>
    </p:spTree>
    <p:extLst>
      <p:ext uri="{BB962C8B-B14F-4D97-AF65-F5344CB8AC3E}">
        <p14:creationId xmlns:p14="http://schemas.microsoft.com/office/powerpoint/2010/main" val="305848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6BBE4-E9DD-4BE2-90A4-8F5051E7724C}" type="datetime1">
              <a:rPr lang="LID4096" smtClean="0"/>
              <a:t>04/27/2022</a:t>
            </a:fld>
            <a:endParaRPr lang="en-MU"/>
          </a:p>
        </p:txBody>
      </p:sp>
      <p:sp>
        <p:nvSpPr>
          <p:cNvPr id="3" name="Footer Placeholder 2"/>
          <p:cNvSpPr>
            <a:spLocks noGrp="1"/>
          </p:cNvSpPr>
          <p:nvPr>
            <p:ph type="ftr" sz="quarter" idx="11"/>
          </p:nvPr>
        </p:nvSpPr>
        <p:spPr/>
        <p:txBody>
          <a:bodyPr/>
          <a:lstStyle/>
          <a:p>
            <a:r>
              <a:rPr lang="fr-FR"/>
              <a:t>Presentation for Assises de L'Innovation - 28.04.2022</a:t>
            </a:r>
            <a:endParaRPr lang="en-MU"/>
          </a:p>
        </p:txBody>
      </p:sp>
      <p:sp>
        <p:nvSpPr>
          <p:cNvPr id="4" name="Slide Number Placeholder 3"/>
          <p:cNvSpPr>
            <a:spLocks noGrp="1"/>
          </p:cNvSpPr>
          <p:nvPr>
            <p:ph type="sldNum" sz="quarter" idx="12"/>
          </p:nvPr>
        </p:nvSpPr>
        <p:spPr/>
        <p:txBody>
          <a:bodyPr/>
          <a:lstStyle/>
          <a:p>
            <a:fld id="{10FD89C0-AD71-4C49-907A-820FFAF1B688}" type="slidenum">
              <a:rPr lang="en-MU" smtClean="0"/>
              <a:t>‹#›</a:t>
            </a:fld>
            <a:endParaRPr lang="en-MU"/>
          </a:p>
        </p:txBody>
      </p:sp>
    </p:spTree>
    <p:extLst>
      <p:ext uri="{BB962C8B-B14F-4D97-AF65-F5344CB8AC3E}">
        <p14:creationId xmlns:p14="http://schemas.microsoft.com/office/powerpoint/2010/main" val="90988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97C6F5-E06F-40E4-ABE3-6E288D8E75A2}" type="datetime1">
              <a:rPr lang="LID4096" smtClean="0"/>
              <a:t>04/27/2022</a:t>
            </a:fld>
            <a:endParaRPr lang="en-MU"/>
          </a:p>
        </p:txBody>
      </p:sp>
      <p:sp>
        <p:nvSpPr>
          <p:cNvPr id="6" name="Footer Placeholder 5"/>
          <p:cNvSpPr>
            <a:spLocks noGrp="1"/>
          </p:cNvSpPr>
          <p:nvPr>
            <p:ph type="ftr" sz="quarter" idx="11"/>
          </p:nvPr>
        </p:nvSpPr>
        <p:spPr/>
        <p:txBody>
          <a:bodyPr/>
          <a:lstStyle/>
          <a:p>
            <a:r>
              <a:rPr lang="fr-FR"/>
              <a:t>Presentation for Assises de L'Innovation - 28.04.2022</a:t>
            </a:r>
            <a:endParaRPr lang="en-MU"/>
          </a:p>
        </p:txBody>
      </p:sp>
      <p:sp>
        <p:nvSpPr>
          <p:cNvPr id="7" name="Slide Number Placeholder 6"/>
          <p:cNvSpPr>
            <a:spLocks noGrp="1"/>
          </p:cNvSpPr>
          <p:nvPr>
            <p:ph type="sldNum" sz="quarter" idx="12"/>
          </p:nvPr>
        </p:nvSpPr>
        <p:spPr/>
        <p:txBody>
          <a:bodyPr/>
          <a:lstStyle/>
          <a:p>
            <a:fld id="{10FD89C0-AD71-4C49-907A-820FFAF1B688}" type="slidenum">
              <a:rPr lang="en-MU" smtClean="0"/>
              <a:t>‹#›</a:t>
            </a:fld>
            <a:endParaRPr lang="en-MU"/>
          </a:p>
        </p:txBody>
      </p:sp>
    </p:spTree>
    <p:extLst>
      <p:ext uri="{BB962C8B-B14F-4D97-AF65-F5344CB8AC3E}">
        <p14:creationId xmlns:p14="http://schemas.microsoft.com/office/powerpoint/2010/main" val="70542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EBE7C2-1439-4B41-87B2-0A32A45BDE3B}" type="datetime1">
              <a:rPr lang="LID4096" smtClean="0"/>
              <a:t>04/27/2022</a:t>
            </a:fld>
            <a:endParaRPr lang="en-MU"/>
          </a:p>
        </p:txBody>
      </p:sp>
      <p:sp>
        <p:nvSpPr>
          <p:cNvPr id="6" name="Footer Placeholder 5"/>
          <p:cNvSpPr>
            <a:spLocks noGrp="1"/>
          </p:cNvSpPr>
          <p:nvPr>
            <p:ph type="ftr" sz="quarter" idx="11"/>
          </p:nvPr>
        </p:nvSpPr>
        <p:spPr/>
        <p:txBody>
          <a:bodyPr/>
          <a:lstStyle/>
          <a:p>
            <a:r>
              <a:rPr lang="fr-FR"/>
              <a:t>Presentation for Assises de L'Innovation - 28.04.2022</a:t>
            </a:r>
            <a:endParaRPr lang="en-MU"/>
          </a:p>
        </p:txBody>
      </p:sp>
      <p:sp>
        <p:nvSpPr>
          <p:cNvPr id="7" name="Slide Number Placeholder 6"/>
          <p:cNvSpPr>
            <a:spLocks noGrp="1"/>
          </p:cNvSpPr>
          <p:nvPr>
            <p:ph type="sldNum" sz="quarter" idx="12"/>
          </p:nvPr>
        </p:nvSpPr>
        <p:spPr/>
        <p:txBody>
          <a:bodyPr/>
          <a:lstStyle/>
          <a:p>
            <a:fld id="{10FD89C0-AD71-4C49-907A-820FFAF1B688}" type="slidenum">
              <a:rPr lang="en-MU" smtClean="0"/>
              <a:t>‹#›</a:t>
            </a:fld>
            <a:endParaRPr lang="en-M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72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8588A4A-13E0-44A7-88F3-45EBB62964E7}" type="datetime1">
              <a:rPr lang="LID4096" smtClean="0"/>
              <a:t>04/27/2022</a:t>
            </a:fld>
            <a:endParaRPr lang="en-M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fr-FR"/>
              <a:t>Presentation for Assises de L'Innovation - 28.04.2022</a:t>
            </a:r>
            <a:endParaRPr lang="en-M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0FD89C0-AD71-4C49-907A-820FFAF1B688}" type="slidenum">
              <a:rPr lang="en-MU" smtClean="0"/>
              <a:t>‹#›</a:t>
            </a:fld>
            <a:endParaRPr lang="en-M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695977"/>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12.xml"/><Relationship Id="rId7" Type="http://schemas.openxmlformats.org/officeDocument/2006/relationships/image" Target="../media/image1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16.svg"/><Relationship Id="rId4" Type="http://schemas.openxmlformats.org/officeDocument/2006/relationships/diagramQuickStyle" Target="../diagrams/quickStyle12.xml"/><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licy and financial innovation as important as new technologies in the  energy transition - Watt-Logic">
            <a:extLst>
              <a:ext uri="{FF2B5EF4-FFF2-40B4-BE49-F238E27FC236}">
                <a16:creationId xmlns:a16="http://schemas.microsoft.com/office/drawing/2014/main" id="{F8157327-25BF-4D4D-AE22-172DFD873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6" y="1"/>
            <a:ext cx="12166574"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6498B74-153D-4590-B202-6A6FE0597781}"/>
              </a:ext>
            </a:extLst>
          </p:cNvPr>
          <p:cNvSpPr>
            <a:spLocks noGrp="1"/>
          </p:cNvSpPr>
          <p:nvPr>
            <p:ph type="ctrTitle"/>
          </p:nvPr>
        </p:nvSpPr>
        <p:spPr>
          <a:xfrm>
            <a:off x="281355" y="928466"/>
            <a:ext cx="8665697" cy="5556739"/>
          </a:xfrm>
        </p:spPr>
        <p:txBody>
          <a:bodyPr>
            <a:normAutofit fontScale="90000"/>
          </a:bodyPr>
          <a:lstStyle/>
          <a:p>
            <a:pPr algn="l"/>
            <a:r>
              <a:rPr lang="fr-FR" sz="6000" b="1" dirty="0">
                <a:solidFill>
                  <a:schemeClr val="bg1"/>
                </a:solidFill>
              </a:rPr>
              <a:t>Les Assises de la Recherche et de l’Innovation 2022 </a:t>
            </a:r>
            <a:br>
              <a:rPr lang="fr-FR" b="1" dirty="0">
                <a:solidFill>
                  <a:schemeClr val="bg1"/>
                </a:solidFill>
              </a:rPr>
            </a:br>
            <a:r>
              <a:rPr lang="fr-FR" b="1" dirty="0">
                <a:solidFill>
                  <a:schemeClr val="bg1"/>
                </a:solidFill>
              </a:rPr>
              <a:t> </a:t>
            </a:r>
            <a:br>
              <a:rPr lang="fr-FR" dirty="0">
                <a:solidFill>
                  <a:schemeClr val="bg1"/>
                </a:solidFill>
              </a:rPr>
            </a:br>
            <a:r>
              <a:rPr lang="fr-FR" sz="6000" b="1" i="1" dirty="0">
                <a:solidFill>
                  <a:schemeClr val="bg1"/>
                </a:solidFill>
              </a:rPr>
              <a:t>Financial Innovation</a:t>
            </a:r>
            <a:br>
              <a:rPr lang="fr-FR" sz="6000" b="1" i="1" dirty="0">
                <a:solidFill>
                  <a:schemeClr val="bg1"/>
                </a:solidFill>
              </a:rPr>
            </a:br>
            <a:r>
              <a:rPr lang="fr-FR" sz="6000" b="1" i="1" dirty="0">
                <a:solidFill>
                  <a:schemeClr val="bg1"/>
                </a:solidFill>
              </a:rPr>
              <a:t>28 April 2022</a:t>
            </a:r>
            <a:br>
              <a:rPr lang="fr-FR" sz="6700" b="1" i="1" dirty="0">
                <a:solidFill>
                  <a:srgbClr val="002060"/>
                </a:solidFill>
              </a:rPr>
            </a:br>
            <a:br>
              <a:rPr lang="fr-FR" sz="6700" b="1" dirty="0">
                <a:solidFill>
                  <a:srgbClr val="002060"/>
                </a:solidFill>
              </a:rPr>
            </a:br>
            <a:r>
              <a:rPr lang="fr-FR" sz="3600" b="1" dirty="0">
                <a:solidFill>
                  <a:srgbClr val="002060"/>
                </a:solidFill>
              </a:rPr>
              <a:t>Mrs DOVINASSY </a:t>
            </a:r>
            <a:r>
              <a:rPr lang="fr-FR" sz="3600" b="1" dirty="0" err="1">
                <a:solidFill>
                  <a:srgbClr val="002060"/>
                </a:solidFill>
              </a:rPr>
              <a:t>Pillay-Naiken</a:t>
            </a:r>
            <a:br>
              <a:rPr lang="fr-FR" sz="6700" b="1" i="1" dirty="0">
                <a:solidFill>
                  <a:srgbClr val="002060"/>
                </a:solidFill>
              </a:rPr>
            </a:br>
            <a:endParaRPr lang="en-MU" sz="6700" b="1" i="1" dirty="0">
              <a:solidFill>
                <a:srgbClr val="002060"/>
              </a:solidFill>
            </a:endParaRPr>
          </a:p>
        </p:txBody>
      </p:sp>
      <p:sp>
        <p:nvSpPr>
          <p:cNvPr id="2" name="Footer Placeholder 1">
            <a:extLst>
              <a:ext uri="{FF2B5EF4-FFF2-40B4-BE49-F238E27FC236}">
                <a16:creationId xmlns:a16="http://schemas.microsoft.com/office/drawing/2014/main" id="{AB2BF070-A6FC-4A78-8777-7EF7C1C01280}"/>
              </a:ext>
            </a:extLst>
          </p:cNvPr>
          <p:cNvSpPr>
            <a:spLocks noGrp="1"/>
          </p:cNvSpPr>
          <p:nvPr>
            <p:ph type="ftr" sz="quarter" idx="11"/>
          </p:nvPr>
        </p:nvSpPr>
        <p:spPr/>
        <p:txBody>
          <a:bodyPr/>
          <a:lstStyle/>
          <a:p>
            <a:r>
              <a:rPr lang="fr-FR"/>
              <a:t>Presentation for Assises de L'Innovation - 28.04.2022</a:t>
            </a:r>
            <a:endParaRPr lang="en-MU"/>
          </a:p>
        </p:txBody>
      </p:sp>
      <p:sp>
        <p:nvSpPr>
          <p:cNvPr id="3" name="Slide Number Placeholder 2">
            <a:extLst>
              <a:ext uri="{FF2B5EF4-FFF2-40B4-BE49-F238E27FC236}">
                <a16:creationId xmlns:a16="http://schemas.microsoft.com/office/drawing/2014/main" id="{D4A1D9BC-1D0B-4C13-9713-395C2DC9F7F8}"/>
              </a:ext>
            </a:extLst>
          </p:cNvPr>
          <p:cNvSpPr>
            <a:spLocks noGrp="1"/>
          </p:cNvSpPr>
          <p:nvPr>
            <p:ph type="sldNum" sz="quarter" idx="12"/>
          </p:nvPr>
        </p:nvSpPr>
        <p:spPr/>
        <p:txBody>
          <a:bodyPr/>
          <a:lstStyle/>
          <a:p>
            <a:fld id="{10FD89C0-AD71-4C49-907A-820FFAF1B688}" type="slidenum">
              <a:rPr lang="en-MU" smtClean="0"/>
              <a:t>1</a:t>
            </a:fld>
            <a:endParaRPr lang="en-MU"/>
          </a:p>
        </p:txBody>
      </p:sp>
    </p:spTree>
    <p:extLst>
      <p:ext uri="{BB962C8B-B14F-4D97-AF65-F5344CB8AC3E}">
        <p14:creationId xmlns:p14="http://schemas.microsoft.com/office/powerpoint/2010/main" val="2564741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DD95-C2C6-4036-A693-774BCE50DA25}"/>
              </a:ext>
            </a:extLst>
          </p:cNvPr>
          <p:cNvSpPr>
            <a:spLocks noGrp="1"/>
          </p:cNvSpPr>
          <p:nvPr>
            <p:ph type="title"/>
          </p:nvPr>
        </p:nvSpPr>
        <p:spPr/>
        <p:txBody>
          <a:bodyPr/>
          <a:lstStyle/>
          <a:p>
            <a:r>
              <a:rPr lang="en-GB" dirty="0"/>
              <a:t>Financial Innovation – CROSS SECTORS </a:t>
            </a:r>
          </a:p>
        </p:txBody>
      </p:sp>
      <p:graphicFrame>
        <p:nvGraphicFramePr>
          <p:cNvPr id="6" name="Content Placeholder 5">
            <a:extLst>
              <a:ext uri="{FF2B5EF4-FFF2-40B4-BE49-F238E27FC236}">
                <a16:creationId xmlns:a16="http://schemas.microsoft.com/office/drawing/2014/main" id="{624A10AF-F90C-40B5-9273-A06C543D44A3}"/>
              </a:ext>
            </a:extLst>
          </p:cNvPr>
          <p:cNvGraphicFramePr>
            <a:graphicFrameLocks noGrp="1"/>
          </p:cNvGraphicFramePr>
          <p:nvPr>
            <p:ph idx="1"/>
            <p:extLst>
              <p:ext uri="{D42A27DB-BD31-4B8C-83A1-F6EECF244321}">
                <p14:modId xmlns:p14="http://schemas.microsoft.com/office/powerpoint/2010/main" val="329719045"/>
              </p:ext>
            </p:extLst>
          </p:nvPr>
        </p:nvGraphicFramePr>
        <p:xfrm>
          <a:off x="1023938" y="1885071"/>
          <a:ext cx="10143934" cy="4423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F79850C-BAE4-4D9B-8B8D-AE70C92E820F}"/>
              </a:ext>
            </a:extLst>
          </p:cNvPr>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a:extLst>
              <a:ext uri="{FF2B5EF4-FFF2-40B4-BE49-F238E27FC236}">
                <a16:creationId xmlns:a16="http://schemas.microsoft.com/office/drawing/2014/main" id="{6DBE5D31-99D6-4E8F-94F9-54A079CCBCAE}"/>
              </a:ext>
            </a:extLst>
          </p:cNvPr>
          <p:cNvSpPr>
            <a:spLocks noGrp="1"/>
          </p:cNvSpPr>
          <p:nvPr>
            <p:ph type="sldNum" sz="quarter" idx="12"/>
          </p:nvPr>
        </p:nvSpPr>
        <p:spPr/>
        <p:txBody>
          <a:bodyPr/>
          <a:lstStyle/>
          <a:p>
            <a:fld id="{10FD89C0-AD71-4C49-907A-820FFAF1B688}" type="slidenum">
              <a:rPr lang="en-MU" smtClean="0"/>
              <a:t>10</a:t>
            </a:fld>
            <a:endParaRPr lang="en-MU"/>
          </a:p>
        </p:txBody>
      </p:sp>
      <p:cxnSp>
        <p:nvCxnSpPr>
          <p:cNvPr id="8" name="Straight Arrow Connector 7">
            <a:extLst>
              <a:ext uri="{FF2B5EF4-FFF2-40B4-BE49-F238E27FC236}">
                <a16:creationId xmlns:a16="http://schemas.microsoft.com/office/drawing/2014/main" id="{E20B15FC-58DE-488B-B848-62CBF01660A4}"/>
              </a:ext>
            </a:extLst>
          </p:cNvPr>
          <p:cNvCxnSpPr/>
          <p:nvPr/>
        </p:nvCxnSpPr>
        <p:spPr>
          <a:xfrm>
            <a:off x="8285871" y="3882683"/>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8438F60-AAD2-433D-9819-F484B9924C95}"/>
              </a:ext>
            </a:extLst>
          </p:cNvPr>
          <p:cNvCxnSpPr/>
          <p:nvPr/>
        </p:nvCxnSpPr>
        <p:spPr>
          <a:xfrm>
            <a:off x="6925397" y="4164037"/>
            <a:ext cx="1121323" cy="8299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983BF494-FE98-449A-AE57-BB71B81B8084}"/>
              </a:ext>
            </a:extLst>
          </p:cNvPr>
          <p:cNvCxnSpPr/>
          <p:nvPr/>
        </p:nvCxnSpPr>
        <p:spPr>
          <a:xfrm flipH="1">
            <a:off x="4220308" y="4164037"/>
            <a:ext cx="1125415" cy="942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5A724DD0-D97D-433B-9050-512FAF1E45AA}"/>
              </a:ext>
            </a:extLst>
          </p:cNvPr>
          <p:cNvSpPr/>
          <p:nvPr/>
        </p:nvSpPr>
        <p:spPr>
          <a:xfrm>
            <a:off x="1997612" y="4635305"/>
            <a:ext cx="2222696" cy="13856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t>Green Bond and Blue Bonds </a:t>
            </a:r>
          </a:p>
        </p:txBody>
      </p:sp>
      <p:sp>
        <p:nvSpPr>
          <p:cNvPr id="14" name="TextBox 13">
            <a:extLst>
              <a:ext uri="{FF2B5EF4-FFF2-40B4-BE49-F238E27FC236}">
                <a16:creationId xmlns:a16="http://schemas.microsoft.com/office/drawing/2014/main" id="{A25C252A-B743-4127-8E72-764A76687FAD}"/>
              </a:ext>
            </a:extLst>
          </p:cNvPr>
          <p:cNvSpPr txBox="1"/>
          <p:nvPr/>
        </p:nvSpPr>
        <p:spPr>
          <a:xfrm>
            <a:off x="8094082" y="4809365"/>
            <a:ext cx="2096086" cy="584775"/>
          </a:xfrm>
          <a:prstGeom prst="rect">
            <a:avLst/>
          </a:prstGeom>
          <a:noFill/>
        </p:spPr>
        <p:txBody>
          <a:bodyPr wrap="square" rtlCol="0">
            <a:spAutoFit/>
          </a:bodyPr>
          <a:lstStyle/>
          <a:p>
            <a:r>
              <a:rPr lang="en-GB" sz="3200" dirty="0"/>
              <a:t>Fintech</a:t>
            </a:r>
          </a:p>
        </p:txBody>
      </p:sp>
    </p:spTree>
    <p:extLst>
      <p:ext uri="{BB962C8B-B14F-4D97-AF65-F5344CB8AC3E}">
        <p14:creationId xmlns:p14="http://schemas.microsoft.com/office/powerpoint/2010/main" val="109892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CF2E-AC92-4AA8-94D6-6B92399FD513}"/>
              </a:ext>
            </a:extLst>
          </p:cNvPr>
          <p:cNvSpPr>
            <a:spLocks noGrp="1"/>
          </p:cNvSpPr>
          <p:nvPr>
            <p:ph type="title"/>
          </p:nvPr>
        </p:nvSpPr>
        <p:spPr>
          <a:xfrm>
            <a:off x="1024128" y="585216"/>
            <a:ext cx="9720072" cy="964071"/>
          </a:xfrm>
        </p:spPr>
        <p:txBody>
          <a:bodyPr/>
          <a:lstStyle/>
          <a:p>
            <a:r>
              <a:rPr lang="en-GB" dirty="0"/>
              <a:t>Current Situation in Mauritius?</a:t>
            </a:r>
          </a:p>
        </p:txBody>
      </p:sp>
      <p:graphicFrame>
        <p:nvGraphicFramePr>
          <p:cNvPr id="4" name="Content Placeholder 3">
            <a:extLst>
              <a:ext uri="{FF2B5EF4-FFF2-40B4-BE49-F238E27FC236}">
                <a16:creationId xmlns:a16="http://schemas.microsoft.com/office/drawing/2014/main" id="{10747015-7640-4892-9A16-E26FBB90715E}"/>
              </a:ext>
            </a:extLst>
          </p:cNvPr>
          <p:cNvGraphicFramePr>
            <a:graphicFrameLocks noGrp="1"/>
          </p:cNvGraphicFramePr>
          <p:nvPr>
            <p:ph idx="1"/>
            <p:extLst>
              <p:ext uri="{D42A27DB-BD31-4B8C-83A1-F6EECF244321}">
                <p14:modId xmlns:p14="http://schemas.microsoft.com/office/powerpoint/2010/main" val="2959918542"/>
              </p:ext>
            </p:extLst>
          </p:nvPr>
        </p:nvGraphicFramePr>
        <p:xfrm>
          <a:off x="337626" y="1549287"/>
          <a:ext cx="11254152" cy="4723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4337A072-CACC-4F58-ACB0-DB84DDA45779}"/>
              </a:ext>
            </a:extLst>
          </p:cNvPr>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a:extLst>
              <a:ext uri="{FF2B5EF4-FFF2-40B4-BE49-F238E27FC236}">
                <a16:creationId xmlns:a16="http://schemas.microsoft.com/office/drawing/2014/main" id="{45715AF9-6D61-4B7F-AD92-E88E42833809}"/>
              </a:ext>
            </a:extLst>
          </p:cNvPr>
          <p:cNvSpPr>
            <a:spLocks noGrp="1"/>
          </p:cNvSpPr>
          <p:nvPr>
            <p:ph type="sldNum" sz="quarter" idx="12"/>
          </p:nvPr>
        </p:nvSpPr>
        <p:spPr/>
        <p:txBody>
          <a:bodyPr/>
          <a:lstStyle/>
          <a:p>
            <a:fld id="{10FD89C0-AD71-4C49-907A-820FFAF1B688}" type="slidenum">
              <a:rPr lang="en-MU" smtClean="0"/>
              <a:t>11</a:t>
            </a:fld>
            <a:endParaRPr lang="en-MU"/>
          </a:p>
        </p:txBody>
      </p:sp>
    </p:spTree>
    <p:extLst>
      <p:ext uri="{BB962C8B-B14F-4D97-AF65-F5344CB8AC3E}">
        <p14:creationId xmlns:p14="http://schemas.microsoft.com/office/powerpoint/2010/main" val="289156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138F-898F-49E0-AE04-119285225A39}"/>
              </a:ext>
            </a:extLst>
          </p:cNvPr>
          <p:cNvSpPr>
            <a:spLocks noGrp="1"/>
          </p:cNvSpPr>
          <p:nvPr>
            <p:ph type="title"/>
          </p:nvPr>
        </p:nvSpPr>
        <p:spPr/>
        <p:txBody>
          <a:bodyPr/>
          <a:lstStyle/>
          <a:p>
            <a:r>
              <a:rPr lang="en-GB" dirty="0"/>
              <a:t>Question 1</a:t>
            </a:r>
          </a:p>
        </p:txBody>
      </p:sp>
      <p:sp>
        <p:nvSpPr>
          <p:cNvPr id="3" name="Content Placeholder 2">
            <a:extLst>
              <a:ext uri="{FF2B5EF4-FFF2-40B4-BE49-F238E27FC236}">
                <a16:creationId xmlns:a16="http://schemas.microsoft.com/office/drawing/2014/main" id="{58BD0B9F-900C-466A-A6D2-0A554C61E56A}"/>
              </a:ext>
            </a:extLst>
          </p:cNvPr>
          <p:cNvSpPr>
            <a:spLocks noGrp="1"/>
          </p:cNvSpPr>
          <p:nvPr>
            <p:ph idx="1"/>
          </p:nvPr>
        </p:nvSpPr>
        <p:spPr/>
        <p:txBody>
          <a:bodyPr>
            <a:normAutofit lnSpcReduction="10000"/>
          </a:bodyPr>
          <a:lstStyle/>
          <a:p>
            <a:pPr algn="just"/>
            <a:r>
              <a:rPr lang="en-GB" sz="4400" dirty="0">
                <a:latin typeface="Bahnschrift Light SemiCondensed" panose="020B0502040204020203" pitchFamily="34" charset="0"/>
              </a:rPr>
              <a:t>For Mauritius to become a Digital Society and accelerate the growth of Fintech , Digital KYC and Customer Due Diligence must be embraced in all processes?</a:t>
            </a:r>
          </a:p>
          <a:p>
            <a:pPr algn="just"/>
            <a:endParaRPr lang="en-GB" sz="4400" dirty="0">
              <a:latin typeface="Bahnschrift Light SemiCondensed" panose="020B0502040204020203" pitchFamily="34" charset="0"/>
            </a:endParaRPr>
          </a:p>
          <a:p>
            <a:pPr algn="just"/>
            <a:r>
              <a:rPr lang="en-GB" sz="4400" dirty="0">
                <a:solidFill>
                  <a:srgbClr val="FF0000"/>
                </a:solidFill>
                <a:latin typeface="Bahnschrift Light SemiCondensed" panose="020B0502040204020203" pitchFamily="34" charset="0"/>
              </a:rPr>
              <a:t>[You have 1 minute to select your answer] </a:t>
            </a:r>
          </a:p>
        </p:txBody>
      </p:sp>
      <p:pic>
        <p:nvPicPr>
          <p:cNvPr id="5" name="Graphic 4" descr="Checklist with solid fill">
            <a:extLst>
              <a:ext uri="{FF2B5EF4-FFF2-40B4-BE49-F238E27FC236}">
                <a16:creationId xmlns:a16="http://schemas.microsoft.com/office/drawing/2014/main" id="{88C8A41A-1F74-41A6-BA06-1AAEA4B331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9799" y="585215"/>
            <a:ext cx="1719776" cy="1719776"/>
          </a:xfrm>
          <a:prstGeom prst="rect">
            <a:avLst/>
          </a:prstGeom>
        </p:spPr>
      </p:pic>
      <p:sp>
        <p:nvSpPr>
          <p:cNvPr id="4" name="Footer Placeholder 3">
            <a:extLst>
              <a:ext uri="{FF2B5EF4-FFF2-40B4-BE49-F238E27FC236}">
                <a16:creationId xmlns:a16="http://schemas.microsoft.com/office/drawing/2014/main" id="{E2017D4A-7F21-4D4D-9A2C-32ED060634C0}"/>
              </a:ext>
            </a:extLst>
          </p:cNvPr>
          <p:cNvSpPr>
            <a:spLocks noGrp="1"/>
          </p:cNvSpPr>
          <p:nvPr>
            <p:ph type="ftr" sz="quarter" idx="11"/>
          </p:nvPr>
        </p:nvSpPr>
        <p:spPr/>
        <p:txBody>
          <a:bodyPr/>
          <a:lstStyle/>
          <a:p>
            <a:r>
              <a:rPr lang="fr-FR"/>
              <a:t>Presentation for Assises de L'Innovation - 28.04.2022</a:t>
            </a:r>
            <a:endParaRPr lang="en-MU"/>
          </a:p>
        </p:txBody>
      </p:sp>
      <p:sp>
        <p:nvSpPr>
          <p:cNvPr id="6" name="Slide Number Placeholder 5">
            <a:extLst>
              <a:ext uri="{FF2B5EF4-FFF2-40B4-BE49-F238E27FC236}">
                <a16:creationId xmlns:a16="http://schemas.microsoft.com/office/drawing/2014/main" id="{22DCF423-1DA9-43D2-ADC0-6215EECEF466}"/>
              </a:ext>
            </a:extLst>
          </p:cNvPr>
          <p:cNvSpPr>
            <a:spLocks noGrp="1"/>
          </p:cNvSpPr>
          <p:nvPr>
            <p:ph type="sldNum" sz="quarter" idx="12"/>
          </p:nvPr>
        </p:nvSpPr>
        <p:spPr/>
        <p:txBody>
          <a:bodyPr/>
          <a:lstStyle/>
          <a:p>
            <a:fld id="{10FD89C0-AD71-4C49-907A-820FFAF1B688}" type="slidenum">
              <a:rPr lang="en-MU" smtClean="0"/>
              <a:t>12</a:t>
            </a:fld>
            <a:endParaRPr lang="en-MU"/>
          </a:p>
        </p:txBody>
      </p:sp>
    </p:spTree>
    <p:extLst>
      <p:ext uri="{BB962C8B-B14F-4D97-AF65-F5344CB8AC3E}">
        <p14:creationId xmlns:p14="http://schemas.microsoft.com/office/powerpoint/2010/main" val="3081147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2A93-8921-4372-B9BB-9484CB3019C4}"/>
              </a:ext>
            </a:extLst>
          </p:cNvPr>
          <p:cNvSpPr>
            <a:spLocks noGrp="1"/>
          </p:cNvSpPr>
          <p:nvPr>
            <p:ph type="title"/>
          </p:nvPr>
        </p:nvSpPr>
        <p:spPr/>
        <p:txBody>
          <a:bodyPr/>
          <a:lstStyle/>
          <a:p>
            <a:r>
              <a:rPr lang="en-GB" dirty="0"/>
              <a:t>HOW BANKING SECTOR IMPLEMENTED FINANCIAL INNOVATION?</a:t>
            </a:r>
          </a:p>
        </p:txBody>
      </p:sp>
      <p:graphicFrame>
        <p:nvGraphicFramePr>
          <p:cNvPr id="7" name="Diagram 6">
            <a:extLst>
              <a:ext uri="{FF2B5EF4-FFF2-40B4-BE49-F238E27FC236}">
                <a16:creationId xmlns:a16="http://schemas.microsoft.com/office/drawing/2014/main" id="{E3C33FD9-DC59-4958-B2C4-DCE777DCA944}"/>
              </a:ext>
            </a:extLst>
          </p:cNvPr>
          <p:cNvGraphicFramePr/>
          <p:nvPr>
            <p:extLst>
              <p:ext uri="{D42A27DB-BD31-4B8C-83A1-F6EECF244321}">
                <p14:modId xmlns:p14="http://schemas.microsoft.com/office/powerpoint/2010/main" val="1001403618"/>
              </p:ext>
            </p:extLst>
          </p:nvPr>
        </p:nvGraphicFramePr>
        <p:xfrm>
          <a:off x="604911" y="1983544"/>
          <a:ext cx="10803987" cy="4403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6C3383E4-9CA5-4D35-A072-BC6140BD6CB3}"/>
              </a:ext>
            </a:extLst>
          </p:cNvPr>
          <p:cNvSpPr>
            <a:spLocks noGrp="1"/>
          </p:cNvSpPr>
          <p:nvPr>
            <p:ph type="ftr" sz="quarter" idx="11"/>
          </p:nvPr>
        </p:nvSpPr>
        <p:spPr/>
        <p:txBody>
          <a:bodyPr/>
          <a:lstStyle/>
          <a:p>
            <a:r>
              <a:rPr lang="fr-FR"/>
              <a:t>Presentation for Assises de L'Innovation - 28.04.2022</a:t>
            </a:r>
            <a:endParaRPr lang="en-MU"/>
          </a:p>
        </p:txBody>
      </p:sp>
      <p:sp>
        <p:nvSpPr>
          <p:cNvPr id="4" name="Slide Number Placeholder 3">
            <a:extLst>
              <a:ext uri="{FF2B5EF4-FFF2-40B4-BE49-F238E27FC236}">
                <a16:creationId xmlns:a16="http://schemas.microsoft.com/office/drawing/2014/main" id="{95C5EF1C-2C81-41E4-8614-95547B8A9650}"/>
              </a:ext>
            </a:extLst>
          </p:cNvPr>
          <p:cNvSpPr>
            <a:spLocks noGrp="1"/>
          </p:cNvSpPr>
          <p:nvPr>
            <p:ph type="sldNum" sz="quarter" idx="12"/>
          </p:nvPr>
        </p:nvSpPr>
        <p:spPr/>
        <p:txBody>
          <a:bodyPr/>
          <a:lstStyle/>
          <a:p>
            <a:fld id="{10FD89C0-AD71-4C49-907A-820FFAF1B688}" type="slidenum">
              <a:rPr lang="en-MU" smtClean="0"/>
              <a:t>13</a:t>
            </a:fld>
            <a:endParaRPr lang="en-MU"/>
          </a:p>
        </p:txBody>
      </p:sp>
    </p:spTree>
    <p:extLst>
      <p:ext uri="{BB962C8B-B14F-4D97-AF65-F5344CB8AC3E}">
        <p14:creationId xmlns:p14="http://schemas.microsoft.com/office/powerpoint/2010/main" val="339366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416B-540A-480A-A612-7B4438AA5E64}"/>
              </a:ext>
            </a:extLst>
          </p:cNvPr>
          <p:cNvSpPr>
            <a:spLocks noGrp="1"/>
          </p:cNvSpPr>
          <p:nvPr>
            <p:ph type="title"/>
          </p:nvPr>
        </p:nvSpPr>
        <p:spPr/>
        <p:txBody>
          <a:bodyPr/>
          <a:lstStyle/>
          <a:p>
            <a:r>
              <a:rPr lang="en-GB" dirty="0"/>
              <a:t>HOW THE NON BANKING FINANCIAL SECTOR HAS IMPLEMENTED FINANCIAL INNOVATION?</a:t>
            </a:r>
          </a:p>
        </p:txBody>
      </p:sp>
      <p:graphicFrame>
        <p:nvGraphicFramePr>
          <p:cNvPr id="4" name="Content Placeholder 3">
            <a:extLst>
              <a:ext uri="{FF2B5EF4-FFF2-40B4-BE49-F238E27FC236}">
                <a16:creationId xmlns:a16="http://schemas.microsoft.com/office/drawing/2014/main" id="{52BC1835-E0D2-43AA-B292-CA2D2A0C2E9E}"/>
              </a:ext>
            </a:extLst>
          </p:cNvPr>
          <p:cNvGraphicFramePr>
            <a:graphicFrameLocks noGrp="1"/>
          </p:cNvGraphicFramePr>
          <p:nvPr>
            <p:ph idx="1"/>
            <p:extLst>
              <p:ext uri="{D42A27DB-BD31-4B8C-83A1-F6EECF244321}">
                <p14:modId xmlns:p14="http://schemas.microsoft.com/office/powerpoint/2010/main" val="2572974039"/>
              </p:ext>
            </p:extLst>
          </p:nvPr>
        </p:nvGraphicFramePr>
        <p:xfrm>
          <a:off x="1023937" y="2084832"/>
          <a:ext cx="10356825" cy="4187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C7ED64F2-9962-420D-8E02-864CEF743B04}"/>
              </a:ext>
            </a:extLst>
          </p:cNvPr>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a:extLst>
              <a:ext uri="{FF2B5EF4-FFF2-40B4-BE49-F238E27FC236}">
                <a16:creationId xmlns:a16="http://schemas.microsoft.com/office/drawing/2014/main" id="{BAC0503C-A9F9-4592-881F-59D009D2A2BE}"/>
              </a:ext>
            </a:extLst>
          </p:cNvPr>
          <p:cNvSpPr>
            <a:spLocks noGrp="1"/>
          </p:cNvSpPr>
          <p:nvPr>
            <p:ph type="sldNum" sz="quarter" idx="12"/>
          </p:nvPr>
        </p:nvSpPr>
        <p:spPr/>
        <p:txBody>
          <a:bodyPr/>
          <a:lstStyle/>
          <a:p>
            <a:fld id="{10FD89C0-AD71-4C49-907A-820FFAF1B688}" type="slidenum">
              <a:rPr lang="en-MU" smtClean="0"/>
              <a:t>14</a:t>
            </a:fld>
            <a:endParaRPr lang="en-MU"/>
          </a:p>
        </p:txBody>
      </p:sp>
    </p:spTree>
    <p:extLst>
      <p:ext uri="{BB962C8B-B14F-4D97-AF65-F5344CB8AC3E}">
        <p14:creationId xmlns:p14="http://schemas.microsoft.com/office/powerpoint/2010/main" val="410495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13DE-E16A-43F9-89F5-64E865AE34AF}"/>
              </a:ext>
            </a:extLst>
          </p:cNvPr>
          <p:cNvSpPr>
            <a:spLocks noGrp="1"/>
          </p:cNvSpPr>
          <p:nvPr>
            <p:ph type="title"/>
          </p:nvPr>
        </p:nvSpPr>
        <p:spPr/>
        <p:txBody>
          <a:bodyPr/>
          <a:lstStyle/>
          <a:p>
            <a:r>
              <a:rPr lang="en-GB" dirty="0"/>
              <a:t>INITIATIVES BY NON Financial actors in financial innovation </a:t>
            </a:r>
          </a:p>
        </p:txBody>
      </p:sp>
      <p:graphicFrame>
        <p:nvGraphicFramePr>
          <p:cNvPr id="4" name="Diagram 3">
            <a:extLst>
              <a:ext uri="{FF2B5EF4-FFF2-40B4-BE49-F238E27FC236}">
                <a16:creationId xmlns:a16="http://schemas.microsoft.com/office/drawing/2014/main" id="{9FF7DEAE-798A-4A87-BC69-E264E01B4002}"/>
              </a:ext>
            </a:extLst>
          </p:cNvPr>
          <p:cNvGraphicFramePr/>
          <p:nvPr>
            <p:extLst>
              <p:ext uri="{D42A27DB-BD31-4B8C-83A1-F6EECF244321}">
                <p14:modId xmlns:p14="http://schemas.microsoft.com/office/powerpoint/2010/main" val="500815280"/>
              </p:ext>
            </p:extLst>
          </p:nvPr>
        </p:nvGraphicFramePr>
        <p:xfrm>
          <a:off x="492369" y="2084833"/>
          <a:ext cx="11479237" cy="4428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F43D77DB-454D-4325-A8C0-671209F7C1A2}"/>
              </a:ext>
            </a:extLst>
          </p:cNvPr>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a:extLst>
              <a:ext uri="{FF2B5EF4-FFF2-40B4-BE49-F238E27FC236}">
                <a16:creationId xmlns:a16="http://schemas.microsoft.com/office/drawing/2014/main" id="{14FADB04-73E2-409E-8D62-EA8078E96DB3}"/>
              </a:ext>
            </a:extLst>
          </p:cNvPr>
          <p:cNvSpPr>
            <a:spLocks noGrp="1"/>
          </p:cNvSpPr>
          <p:nvPr>
            <p:ph type="sldNum" sz="quarter" idx="12"/>
          </p:nvPr>
        </p:nvSpPr>
        <p:spPr/>
        <p:txBody>
          <a:bodyPr/>
          <a:lstStyle/>
          <a:p>
            <a:fld id="{10FD89C0-AD71-4C49-907A-820FFAF1B688}" type="slidenum">
              <a:rPr lang="en-MU" smtClean="0"/>
              <a:t>15</a:t>
            </a:fld>
            <a:endParaRPr lang="en-MU"/>
          </a:p>
        </p:txBody>
      </p:sp>
    </p:spTree>
    <p:extLst>
      <p:ext uri="{BB962C8B-B14F-4D97-AF65-F5344CB8AC3E}">
        <p14:creationId xmlns:p14="http://schemas.microsoft.com/office/powerpoint/2010/main" val="272556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63CA-FE9E-42C3-BB63-F385B0167DFF}"/>
              </a:ext>
            </a:extLst>
          </p:cNvPr>
          <p:cNvSpPr>
            <a:spLocks noGrp="1"/>
          </p:cNvSpPr>
          <p:nvPr>
            <p:ph type="title"/>
          </p:nvPr>
        </p:nvSpPr>
        <p:spPr/>
        <p:txBody>
          <a:bodyPr/>
          <a:lstStyle/>
          <a:p>
            <a:r>
              <a:rPr lang="en-GB" dirty="0"/>
              <a:t>Question 2 </a:t>
            </a:r>
          </a:p>
        </p:txBody>
      </p:sp>
      <p:sp>
        <p:nvSpPr>
          <p:cNvPr id="3" name="Content Placeholder 2">
            <a:extLst>
              <a:ext uri="{FF2B5EF4-FFF2-40B4-BE49-F238E27FC236}">
                <a16:creationId xmlns:a16="http://schemas.microsoft.com/office/drawing/2014/main" id="{EB53F224-6F24-4954-B23C-8484C98840FC}"/>
              </a:ext>
            </a:extLst>
          </p:cNvPr>
          <p:cNvSpPr>
            <a:spLocks noGrp="1"/>
          </p:cNvSpPr>
          <p:nvPr>
            <p:ph idx="1"/>
          </p:nvPr>
        </p:nvSpPr>
        <p:spPr/>
        <p:txBody>
          <a:bodyPr>
            <a:normAutofit/>
          </a:bodyPr>
          <a:lstStyle/>
          <a:p>
            <a:r>
              <a:rPr lang="en-GB" sz="4400" dirty="0">
                <a:latin typeface="Bahnschrift Light SemiCondensed" panose="020B0502040204020203" pitchFamily="34" charset="0"/>
              </a:rPr>
              <a:t>Would you agree to use e-wallets rather than cash based transactions in certain situations?</a:t>
            </a:r>
          </a:p>
          <a:p>
            <a:endParaRPr lang="en-GB" sz="4400" dirty="0">
              <a:latin typeface="Bahnschrift Light SemiCondensed" panose="020B0502040204020203" pitchFamily="34" charset="0"/>
            </a:endParaRPr>
          </a:p>
          <a:p>
            <a:r>
              <a:rPr lang="en-GB" sz="4400" dirty="0">
                <a:solidFill>
                  <a:srgbClr val="FF0000"/>
                </a:solidFill>
                <a:latin typeface="Bahnschrift Light SemiCondensed" panose="020B0502040204020203" pitchFamily="34" charset="0"/>
              </a:rPr>
              <a:t>[You have 1 minute to select your answer]</a:t>
            </a:r>
          </a:p>
        </p:txBody>
      </p:sp>
      <p:pic>
        <p:nvPicPr>
          <p:cNvPr id="5" name="Graphic 4" descr="Money with solid fill">
            <a:extLst>
              <a:ext uri="{FF2B5EF4-FFF2-40B4-BE49-F238E27FC236}">
                <a16:creationId xmlns:a16="http://schemas.microsoft.com/office/drawing/2014/main" id="{9E57112E-861E-4EFE-978B-B4D0A4A064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07414" y="342079"/>
            <a:ext cx="1985889" cy="1985889"/>
          </a:xfrm>
          <a:prstGeom prst="rect">
            <a:avLst/>
          </a:prstGeom>
        </p:spPr>
      </p:pic>
      <p:sp>
        <p:nvSpPr>
          <p:cNvPr id="4" name="Footer Placeholder 3">
            <a:extLst>
              <a:ext uri="{FF2B5EF4-FFF2-40B4-BE49-F238E27FC236}">
                <a16:creationId xmlns:a16="http://schemas.microsoft.com/office/drawing/2014/main" id="{18CBF218-F868-4A56-BF5D-3D2D2E72ED1E}"/>
              </a:ext>
            </a:extLst>
          </p:cNvPr>
          <p:cNvSpPr>
            <a:spLocks noGrp="1"/>
          </p:cNvSpPr>
          <p:nvPr>
            <p:ph type="ftr" sz="quarter" idx="11"/>
          </p:nvPr>
        </p:nvSpPr>
        <p:spPr/>
        <p:txBody>
          <a:bodyPr/>
          <a:lstStyle/>
          <a:p>
            <a:r>
              <a:rPr lang="fr-FR"/>
              <a:t>Presentation for Assises de L'Innovation - 28.04.2022</a:t>
            </a:r>
            <a:endParaRPr lang="en-MU"/>
          </a:p>
        </p:txBody>
      </p:sp>
      <p:sp>
        <p:nvSpPr>
          <p:cNvPr id="6" name="Slide Number Placeholder 5">
            <a:extLst>
              <a:ext uri="{FF2B5EF4-FFF2-40B4-BE49-F238E27FC236}">
                <a16:creationId xmlns:a16="http://schemas.microsoft.com/office/drawing/2014/main" id="{7E90F119-07EB-4E76-A2D7-40C68411715B}"/>
              </a:ext>
            </a:extLst>
          </p:cNvPr>
          <p:cNvSpPr>
            <a:spLocks noGrp="1"/>
          </p:cNvSpPr>
          <p:nvPr>
            <p:ph type="sldNum" sz="quarter" idx="12"/>
          </p:nvPr>
        </p:nvSpPr>
        <p:spPr/>
        <p:txBody>
          <a:bodyPr/>
          <a:lstStyle/>
          <a:p>
            <a:fld id="{10FD89C0-AD71-4C49-907A-820FFAF1B688}" type="slidenum">
              <a:rPr lang="en-MU" smtClean="0"/>
              <a:t>16</a:t>
            </a:fld>
            <a:endParaRPr lang="en-MU"/>
          </a:p>
        </p:txBody>
      </p:sp>
    </p:spTree>
    <p:extLst>
      <p:ext uri="{BB962C8B-B14F-4D97-AF65-F5344CB8AC3E}">
        <p14:creationId xmlns:p14="http://schemas.microsoft.com/office/powerpoint/2010/main" val="76487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86E0-9FF5-4EEE-AD1C-D3AAB024975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393028A-3755-437A-8811-47998D36B8A9}"/>
              </a:ext>
            </a:extLst>
          </p:cNvPr>
          <p:cNvSpPr>
            <a:spLocks noGrp="1"/>
          </p:cNvSpPr>
          <p:nvPr>
            <p:ph idx="1"/>
          </p:nvPr>
        </p:nvSpPr>
        <p:spPr/>
        <p:txBody>
          <a:bodyPr/>
          <a:lstStyle/>
          <a:p>
            <a:endParaRPr lang="en-GB"/>
          </a:p>
        </p:txBody>
      </p:sp>
      <p:pic>
        <p:nvPicPr>
          <p:cNvPr id="4" name="Picture 2" descr="Policy and financial innovation as important as new technologies in the  energy transition - Watt-Logic">
            <a:extLst>
              <a:ext uri="{FF2B5EF4-FFF2-40B4-BE49-F238E27FC236}">
                <a16:creationId xmlns:a16="http://schemas.microsoft.com/office/drawing/2014/main" id="{2A70B7E9-B6D9-4B71-A881-2857CD78D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6" y="0"/>
            <a:ext cx="12166574"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13DC75A-A7D3-4BA0-A526-FBBA893F67D8}"/>
              </a:ext>
            </a:extLst>
          </p:cNvPr>
          <p:cNvSpPr txBox="1">
            <a:spLocks/>
          </p:cNvSpPr>
          <p:nvPr/>
        </p:nvSpPr>
        <p:spPr>
          <a:xfrm>
            <a:off x="745588" y="934095"/>
            <a:ext cx="7455878" cy="3967087"/>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fr-FR" sz="6700" b="1" dirty="0">
                <a:solidFill>
                  <a:schemeClr val="bg1"/>
                </a:solidFill>
              </a:rPr>
              <a:t>WHERE DO WE WANT TO GO? </a:t>
            </a:r>
            <a:br>
              <a:rPr lang="fr-FR" sz="6700" b="1" i="1" dirty="0">
                <a:solidFill>
                  <a:srgbClr val="002060"/>
                </a:solidFill>
              </a:rPr>
            </a:br>
            <a:endParaRPr lang="en-MU" sz="6700" b="1" i="1" dirty="0">
              <a:solidFill>
                <a:srgbClr val="002060"/>
              </a:solidFill>
            </a:endParaRPr>
          </a:p>
        </p:txBody>
      </p:sp>
      <p:sp>
        <p:nvSpPr>
          <p:cNvPr id="6" name="Footer Placeholder 5">
            <a:extLst>
              <a:ext uri="{FF2B5EF4-FFF2-40B4-BE49-F238E27FC236}">
                <a16:creationId xmlns:a16="http://schemas.microsoft.com/office/drawing/2014/main" id="{2840A63D-C8DA-44C5-91F1-4F662AC6AD53}"/>
              </a:ext>
            </a:extLst>
          </p:cNvPr>
          <p:cNvSpPr>
            <a:spLocks noGrp="1"/>
          </p:cNvSpPr>
          <p:nvPr>
            <p:ph type="ftr" sz="quarter" idx="11"/>
          </p:nvPr>
        </p:nvSpPr>
        <p:spPr/>
        <p:txBody>
          <a:bodyPr/>
          <a:lstStyle/>
          <a:p>
            <a:r>
              <a:rPr lang="fr-FR"/>
              <a:t>Presentation for Assises de L'Innovation - 28.04.2022</a:t>
            </a:r>
            <a:endParaRPr lang="en-MU"/>
          </a:p>
        </p:txBody>
      </p:sp>
      <p:sp>
        <p:nvSpPr>
          <p:cNvPr id="7" name="Slide Number Placeholder 6">
            <a:extLst>
              <a:ext uri="{FF2B5EF4-FFF2-40B4-BE49-F238E27FC236}">
                <a16:creationId xmlns:a16="http://schemas.microsoft.com/office/drawing/2014/main" id="{A1F08089-A45D-404E-BBD7-EB369A620DAE}"/>
              </a:ext>
            </a:extLst>
          </p:cNvPr>
          <p:cNvSpPr>
            <a:spLocks noGrp="1"/>
          </p:cNvSpPr>
          <p:nvPr>
            <p:ph type="sldNum" sz="quarter" idx="12"/>
          </p:nvPr>
        </p:nvSpPr>
        <p:spPr/>
        <p:txBody>
          <a:bodyPr/>
          <a:lstStyle/>
          <a:p>
            <a:fld id="{10FD89C0-AD71-4C49-907A-820FFAF1B688}" type="slidenum">
              <a:rPr lang="en-MU" smtClean="0"/>
              <a:t>17</a:t>
            </a:fld>
            <a:endParaRPr lang="en-MU"/>
          </a:p>
        </p:txBody>
      </p:sp>
    </p:spTree>
    <p:extLst>
      <p:ext uri="{BB962C8B-B14F-4D97-AF65-F5344CB8AC3E}">
        <p14:creationId xmlns:p14="http://schemas.microsoft.com/office/powerpoint/2010/main" val="1216376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E88C-274C-4360-ABC2-52589623ABFE}"/>
              </a:ext>
            </a:extLst>
          </p:cNvPr>
          <p:cNvSpPr>
            <a:spLocks noGrp="1"/>
          </p:cNvSpPr>
          <p:nvPr>
            <p:ph type="title"/>
          </p:nvPr>
        </p:nvSpPr>
        <p:spPr/>
        <p:txBody>
          <a:bodyPr/>
          <a:lstStyle/>
          <a:p>
            <a:r>
              <a:rPr lang="en-GB" dirty="0"/>
              <a:t>Our Objectives </a:t>
            </a:r>
          </a:p>
        </p:txBody>
      </p:sp>
      <p:sp>
        <p:nvSpPr>
          <p:cNvPr id="3" name="Content Placeholder 2">
            <a:extLst>
              <a:ext uri="{FF2B5EF4-FFF2-40B4-BE49-F238E27FC236}">
                <a16:creationId xmlns:a16="http://schemas.microsoft.com/office/drawing/2014/main" id="{18DD4AC6-205C-4C58-A57A-0A42D8E98C86}"/>
              </a:ext>
            </a:extLst>
          </p:cNvPr>
          <p:cNvSpPr>
            <a:spLocks noGrp="1"/>
          </p:cNvSpPr>
          <p:nvPr>
            <p:ph idx="1"/>
          </p:nvPr>
        </p:nvSpPr>
        <p:spPr>
          <a:xfrm>
            <a:off x="1024128" y="2286000"/>
            <a:ext cx="7261743" cy="4023360"/>
          </a:xfrm>
        </p:spPr>
        <p:txBody>
          <a:bodyPr>
            <a:normAutofit fontScale="92500" lnSpcReduction="20000"/>
          </a:bodyPr>
          <a:lstStyle/>
          <a:p>
            <a:pPr marL="457200" indent="-457200" algn="just">
              <a:buFont typeface="+mj-lt"/>
              <a:buAutoNum type="arabicPeriod"/>
            </a:pPr>
            <a:r>
              <a:rPr lang="en-GB" dirty="0">
                <a:latin typeface="Bahnschrift Light SemiCondensed" panose="020B0502040204020203" pitchFamily="34" charset="0"/>
              </a:rPr>
              <a:t>- Make contribution of financial services sector to GDP </a:t>
            </a:r>
            <a:r>
              <a:rPr lang="en-GB" b="1" dirty="0">
                <a:latin typeface="Bahnschrift Light SemiCondensed" panose="020B0502040204020203" pitchFamily="34" charset="0"/>
              </a:rPr>
              <a:t>at least 26% </a:t>
            </a:r>
            <a:r>
              <a:rPr lang="en-GB" dirty="0">
                <a:latin typeface="Bahnschrift Light SemiCondensed" panose="020B0502040204020203" pitchFamily="34" charset="0"/>
              </a:rPr>
              <a:t>by 2030</a:t>
            </a:r>
          </a:p>
          <a:p>
            <a:pPr marL="457200" indent="-457200" algn="just">
              <a:buFont typeface="+mj-lt"/>
              <a:buAutoNum type="arabicPeriod"/>
            </a:pPr>
            <a:r>
              <a:rPr lang="en-GB" dirty="0">
                <a:latin typeface="Bahnschrift Light SemiCondensed" panose="020B0502040204020203" pitchFamily="34" charset="0"/>
              </a:rPr>
              <a:t>- Make Mauritius the Fintech Hub of Africa </a:t>
            </a:r>
          </a:p>
          <a:p>
            <a:pPr marL="457200" indent="-457200" algn="just">
              <a:buFont typeface="+mj-lt"/>
              <a:buAutoNum type="arabicPeriod"/>
            </a:pPr>
            <a:r>
              <a:rPr lang="en-GB" dirty="0">
                <a:latin typeface="Bahnschrift Light SemiCondensed" panose="020B0502040204020203" pitchFamily="34" charset="0"/>
              </a:rPr>
              <a:t>- Make Mauritius the preferred platform for sustainable financing in the region </a:t>
            </a:r>
          </a:p>
          <a:p>
            <a:pPr marL="457200" indent="-457200" algn="just">
              <a:buFont typeface="+mj-lt"/>
              <a:buAutoNum type="arabicPeriod"/>
            </a:pPr>
            <a:r>
              <a:rPr lang="en-GB" dirty="0">
                <a:latin typeface="Bahnschrift Light SemiCondensed" panose="020B0502040204020203" pitchFamily="34" charset="0"/>
              </a:rPr>
              <a:t>- Make Mauritius the preferred jurisdiction for start ups in the region.</a:t>
            </a:r>
          </a:p>
          <a:p>
            <a:pPr marL="457200" indent="-457200" algn="just">
              <a:buFont typeface="+mj-lt"/>
              <a:buAutoNum type="arabicPeriod"/>
            </a:pPr>
            <a:r>
              <a:rPr lang="en-GB" dirty="0">
                <a:latin typeface="Bahnschrift Light SemiCondensed" panose="020B0502040204020203" pitchFamily="34" charset="0"/>
              </a:rPr>
              <a:t>- Make Mauritius the preferred platform for investment into mainland Africa </a:t>
            </a:r>
          </a:p>
          <a:p>
            <a:pPr marL="457200" indent="-457200" algn="just">
              <a:buFont typeface="+mj-lt"/>
              <a:buAutoNum type="arabicPeriod"/>
            </a:pPr>
            <a:r>
              <a:rPr lang="en-GB" dirty="0">
                <a:latin typeface="Bahnschrift Light SemiCondensed" panose="020B0502040204020203" pitchFamily="34" charset="0"/>
              </a:rPr>
              <a:t>- Make Mauritius a sustainable financial centre compliant with ESG investment principles </a:t>
            </a:r>
          </a:p>
          <a:p>
            <a:pPr marL="457200" indent="-457200" algn="just">
              <a:buFont typeface="+mj-lt"/>
              <a:buAutoNum type="arabicPeriod"/>
            </a:pPr>
            <a:r>
              <a:rPr lang="en-GB" dirty="0">
                <a:latin typeface="Bahnschrift Light SemiCondensed" panose="020B0502040204020203" pitchFamily="34" charset="0"/>
              </a:rPr>
              <a:t>- Make Mauritius an educational hub of excellence </a:t>
            </a:r>
          </a:p>
        </p:txBody>
      </p:sp>
      <p:pic>
        <p:nvPicPr>
          <p:cNvPr id="5122" name="Picture 2" descr="Mauritius remains the leading business hub for Africa and Asia">
            <a:extLst>
              <a:ext uri="{FF2B5EF4-FFF2-40B4-BE49-F238E27FC236}">
                <a16:creationId xmlns:a16="http://schemas.microsoft.com/office/drawing/2014/main" id="{87CD5C1F-7228-489A-A7D0-29DA109F5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871" y="485042"/>
            <a:ext cx="3601915" cy="360191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349F691-8185-4F83-AB0A-95FE69255985}"/>
              </a:ext>
            </a:extLst>
          </p:cNvPr>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a:extLst>
              <a:ext uri="{FF2B5EF4-FFF2-40B4-BE49-F238E27FC236}">
                <a16:creationId xmlns:a16="http://schemas.microsoft.com/office/drawing/2014/main" id="{B516FA26-CC02-4B3C-BA26-7482CDCA4DCD}"/>
              </a:ext>
            </a:extLst>
          </p:cNvPr>
          <p:cNvSpPr>
            <a:spLocks noGrp="1"/>
          </p:cNvSpPr>
          <p:nvPr>
            <p:ph type="sldNum" sz="quarter" idx="12"/>
          </p:nvPr>
        </p:nvSpPr>
        <p:spPr/>
        <p:txBody>
          <a:bodyPr/>
          <a:lstStyle/>
          <a:p>
            <a:fld id="{10FD89C0-AD71-4C49-907A-820FFAF1B688}" type="slidenum">
              <a:rPr lang="en-MU" smtClean="0"/>
              <a:t>18</a:t>
            </a:fld>
            <a:endParaRPr lang="en-MU"/>
          </a:p>
        </p:txBody>
      </p:sp>
    </p:spTree>
    <p:extLst>
      <p:ext uri="{BB962C8B-B14F-4D97-AF65-F5344CB8AC3E}">
        <p14:creationId xmlns:p14="http://schemas.microsoft.com/office/powerpoint/2010/main" val="378389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93B0-B1B6-4F7A-B9D1-1A64AA0794C2}"/>
              </a:ext>
            </a:extLst>
          </p:cNvPr>
          <p:cNvSpPr>
            <a:spLocks noGrp="1"/>
          </p:cNvSpPr>
          <p:nvPr>
            <p:ph type="title"/>
          </p:nvPr>
        </p:nvSpPr>
        <p:spPr>
          <a:xfrm>
            <a:off x="1090599" y="585216"/>
            <a:ext cx="9720072" cy="1173246"/>
          </a:xfrm>
        </p:spPr>
        <p:txBody>
          <a:bodyPr>
            <a:normAutofit fontScale="90000"/>
          </a:bodyPr>
          <a:lstStyle/>
          <a:p>
            <a:pPr algn="ctr"/>
            <a:r>
              <a:rPr lang="en-GB" dirty="0"/>
              <a:t>International initiatives </a:t>
            </a:r>
            <a:br>
              <a:rPr lang="en-GB" dirty="0"/>
            </a:br>
            <a:r>
              <a:rPr lang="en-GB" dirty="0"/>
              <a:t>BALI FINTECH AGENDA  </a:t>
            </a:r>
          </a:p>
        </p:txBody>
      </p:sp>
      <p:graphicFrame>
        <p:nvGraphicFramePr>
          <p:cNvPr id="4" name="Content Placeholder 3">
            <a:extLst>
              <a:ext uri="{FF2B5EF4-FFF2-40B4-BE49-F238E27FC236}">
                <a16:creationId xmlns:a16="http://schemas.microsoft.com/office/drawing/2014/main" id="{31033E73-3F89-4602-9C3A-6DD782C379B9}"/>
              </a:ext>
            </a:extLst>
          </p:cNvPr>
          <p:cNvGraphicFramePr>
            <a:graphicFrameLocks noGrp="1"/>
          </p:cNvGraphicFramePr>
          <p:nvPr>
            <p:ph idx="1"/>
            <p:extLst>
              <p:ext uri="{D42A27DB-BD31-4B8C-83A1-F6EECF244321}">
                <p14:modId xmlns:p14="http://schemas.microsoft.com/office/powerpoint/2010/main" val="2022212941"/>
              </p:ext>
            </p:extLst>
          </p:nvPr>
        </p:nvGraphicFramePr>
        <p:xfrm>
          <a:off x="562710" y="1983544"/>
          <a:ext cx="10775850" cy="42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D3B58434-127D-4C7F-8619-37BD231F1772}"/>
              </a:ext>
            </a:extLst>
          </p:cNvPr>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a:extLst>
              <a:ext uri="{FF2B5EF4-FFF2-40B4-BE49-F238E27FC236}">
                <a16:creationId xmlns:a16="http://schemas.microsoft.com/office/drawing/2014/main" id="{3DD9686D-F68E-41FB-8DF7-9952D24ECD6B}"/>
              </a:ext>
            </a:extLst>
          </p:cNvPr>
          <p:cNvSpPr>
            <a:spLocks noGrp="1"/>
          </p:cNvSpPr>
          <p:nvPr>
            <p:ph type="sldNum" sz="quarter" idx="12"/>
          </p:nvPr>
        </p:nvSpPr>
        <p:spPr/>
        <p:txBody>
          <a:bodyPr/>
          <a:lstStyle/>
          <a:p>
            <a:fld id="{10FD89C0-AD71-4C49-907A-820FFAF1B688}" type="slidenum">
              <a:rPr lang="en-MU" smtClean="0"/>
              <a:t>19</a:t>
            </a:fld>
            <a:endParaRPr lang="en-MU"/>
          </a:p>
        </p:txBody>
      </p:sp>
    </p:spTree>
    <p:extLst>
      <p:ext uri="{BB962C8B-B14F-4D97-AF65-F5344CB8AC3E}">
        <p14:creationId xmlns:p14="http://schemas.microsoft.com/office/powerpoint/2010/main" val="283706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2F4BBB-D370-492C-85D5-318138F8D0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9488" y="351692"/>
            <a:ext cx="11408899" cy="6119012"/>
          </a:xfrm>
          <a:prstGeom prst="rect">
            <a:avLst/>
          </a:prstGeom>
          <a:noFill/>
          <a:ln>
            <a:noFill/>
          </a:ln>
        </p:spPr>
      </p:pic>
      <p:sp>
        <p:nvSpPr>
          <p:cNvPr id="2" name="TextBox 1">
            <a:extLst>
              <a:ext uri="{FF2B5EF4-FFF2-40B4-BE49-F238E27FC236}">
                <a16:creationId xmlns:a16="http://schemas.microsoft.com/office/drawing/2014/main" id="{0BD9C901-0A28-41F2-A31E-E0CC421351AB}"/>
              </a:ext>
            </a:extLst>
          </p:cNvPr>
          <p:cNvSpPr txBox="1"/>
          <p:nvPr/>
        </p:nvSpPr>
        <p:spPr>
          <a:xfrm>
            <a:off x="473613" y="464233"/>
            <a:ext cx="6363285" cy="2123658"/>
          </a:xfrm>
          <a:prstGeom prst="rect">
            <a:avLst/>
          </a:prstGeom>
          <a:noFill/>
        </p:spPr>
        <p:txBody>
          <a:bodyPr wrap="square" rtlCol="0">
            <a:spAutoFit/>
          </a:bodyPr>
          <a:lstStyle/>
          <a:p>
            <a:r>
              <a:rPr lang="en-GB" sz="4400" b="1" dirty="0">
                <a:solidFill>
                  <a:srgbClr val="FF0000"/>
                </a:solidFill>
                <a:latin typeface="Bahnschrift Light SemiCondensed" panose="020B0502040204020203" pitchFamily="34" charset="0"/>
              </a:rPr>
              <a:t>WHY IS INNOVATION IMPORTANT FOR MAURITIUS?</a:t>
            </a:r>
          </a:p>
        </p:txBody>
      </p:sp>
      <p:sp>
        <p:nvSpPr>
          <p:cNvPr id="3" name="Footer Placeholder 2">
            <a:extLst>
              <a:ext uri="{FF2B5EF4-FFF2-40B4-BE49-F238E27FC236}">
                <a16:creationId xmlns:a16="http://schemas.microsoft.com/office/drawing/2014/main" id="{3B98EAC0-12E3-461B-AAF5-F233711E3B20}"/>
              </a:ext>
            </a:extLst>
          </p:cNvPr>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a:extLst>
              <a:ext uri="{FF2B5EF4-FFF2-40B4-BE49-F238E27FC236}">
                <a16:creationId xmlns:a16="http://schemas.microsoft.com/office/drawing/2014/main" id="{1F186CCF-07EB-46F6-9014-1E0A68C90047}"/>
              </a:ext>
            </a:extLst>
          </p:cNvPr>
          <p:cNvSpPr>
            <a:spLocks noGrp="1"/>
          </p:cNvSpPr>
          <p:nvPr>
            <p:ph type="sldNum" sz="quarter" idx="12"/>
          </p:nvPr>
        </p:nvSpPr>
        <p:spPr/>
        <p:txBody>
          <a:bodyPr/>
          <a:lstStyle/>
          <a:p>
            <a:fld id="{10FD89C0-AD71-4C49-907A-820FFAF1B688}" type="slidenum">
              <a:rPr lang="en-MU" smtClean="0"/>
              <a:t>2</a:t>
            </a:fld>
            <a:endParaRPr lang="en-MU"/>
          </a:p>
        </p:txBody>
      </p:sp>
    </p:spTree>
    <p:extLst>
      <p:ext uri="{BB962C8B-B14F-4D97-AF65-F5344CB8AC3E}">
        <p14:creationId xmlns:p14="http://schemas.microsoft.com/office/powerpoint/2010/main" val="89219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079C-904A-4067-94D6-76591996C0DF}"/>
              </a:ext>
            </a:extLst>
          </p:cNvPr>
          <p:cNvSpPr>
            <a:spLocks noGrp="1"/>
          </p:cNvSpPr>
          <p:nvPr>
            <p:ph type="title"/>
          </p:nvPr>
        </p:nvSpPr>
        <p:spPr/>
        <p:txBody>
          <a:bodyPr/>
          <a:lstStyle/>
          <a:p>
            <a:r>
              <a:rPr lang="en-GB" dirty="0" err="1"/>
              <a:t>Imf</a:t>
            </a:r>
            <a:r>
              <a:rPr lang="en-GB" dirty="0"/>
              <a:t> - HOW TO BECOME A FINTECH HUB?</a:t>
            </a:r>
          </a:p>
        </p:txBody>
      </p:sp>
      <p:graphicFrame>
        <p:nvGraphicFramePr>
          <p:cNvPr id="4" name="Content Placeholder 3">
            <a:extLst>
              <a:ext uri="{FF2B5EF4-FFF2-40B4-BE49-F238E27FC236}">
                <a16:creationId xmlns:a16="http://schemas.microsoft.com/office/drawing/2014/main" id="{DD520265-E93A-4082-B856-ACA6F304BC86}"/>
              </a:ext>
            </a:extLst>
          </p:cNvPr>
          <p:cNvGraphicFramePr>
            <a:graphicFrameLocks noGrp="1"/>
          </p:cNvGraphicFramePr>
          <p:nvPr>
            <p:ph idx="1"/>
            <p:extLst>
              <p:ext uri="{D42A27DB-BD31-4B8C-83A1-F6EECF244321}">
                <p14:modId xmlns:p14="http://schemas.microsoft.com/office/powerpoint/2010/main" val="2713554087"/>
              </p:ext>
            </p:extLst>
          </p:nvPr>
        </p:nvGraphicFramePr>
        <p:xfrm>
          <a:off x="534572" y="1969477"/>
          <a:ext cx="10818056" cy="4515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6D38F553-5E1C-4817-8C60-2E7337C9471D}"/>
              </a:ext>
            </a:extLst>
          </p:cNvPr>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a:extLst>
              <a:ext uri="{FF2B5EF4-FFF2-40B4-BE49-F238E27FC236}">
                <a16:creationId xmlns:a16="http://schemas.microsoft.com/office/drawing/2014/main" id="{852F9459-5932-481E-AC4F-11D93432E046}"/>
              </a:ext>
            </a:extLst>
          </p:cNvPr>
          <p:cNvSpPr>
            <a:spLocks noGrp="1"/>
          </p:cNvSpPr>
          <p:nvPr>
            <p:ph type="sldNum" sz="quarter" idx="12"/>
          </p:nvPr>
        </p:nvSpPr>
        <p:spPr/>
        <p:txBody>
          <a:bodyPr/>
          <a:lstStyle/>
          <a:p>
            <a:fld id="{10FD89C0-AD71-4C49-907A-820FFAF1B688}" type="slidenum">
              <a:rPr lang="en-MU" smtClean="0"/>
              <a:t>20</a:t>
            </a:fld>
            <a:endParaRPr lang="en-MU"/>
          </a:p>
        </p:txBody>
      </p:sp>
    </p:spTree>
    <p:extLst>
      <p:ext uri="{BB962C8B-B14F-4D97-AF65-F5344CB8AC3E}">
        <p14:creationId xmlns:p14="http://schemas.microsoft.com/office/powerpoint/2010/main" val="100359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olicy and financial innovation as important as new technologies in the  energy transition - Watt-Logic">
            <a:extLst>
              <a:ext uri="{FF2B5EF4-FFF2-40B4-BE49-F238E27FC236}">
                <a16:creationId xmlns:a16="http://schemas.microsoft.com/office/drawing/2014/main" id="{CC73C048-B079-46AD-A604-7B0B82BDB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6" y="0"/>
            <a:ext cx="12166574"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7DD01C-5EAC-4502-8A49-84885E025BA1}"/>
              </a:ext>
            </a:extLst>
          </p:cNvPr>
          <p:cNvSpPr>
            <a:spLocks noGrp="1"/>
          </p:cNvSpPr>
          <p:nvPr>
            <p:ph type="title"/>
          </p:nvPr>
        </p:nvSpPr>
        <p:spPr>
          <a:xfrm>
            <a:off x="1024128" y="1463040"/>
            <a:ext cx="6136327" cy="3334042"/>
          </a:xfrm>
        </p:spPr>
        <p:txBody>
          <a:bodyPr>
            <a:normAutofit/>
          </a:bodyPr>
          <a:lstStyle/>
          <a:p>
            <a:r>
              <a:rPr lang="en-GB" sz="6600" b="1" dirty="0">
                <a:solidFill>
                  <a:schemeClr val="bg1"/>
                </a:solidFill>
              </a:rPr>
              <a:t>THE CHALLENGES AND BARRIERS </a:t>
            </a:r>
          </a:p>
        </p:txBody>
      </p:sp>
      <p:sp>
        <p:nvSpPr>
          <p:cNvPr id="3" name="Footer Placeholder 2">
            <a:extLst>
              <a:ext uri="{FF2B5EF4-FFF2-40B4-BE49-F238E27FC236}">
                <a16:creationId xmlns:a16="http://schemas.microsoft.com/office/drawing/2014/main" id="{3A23191F-8236-4471-A493-494C9DAB5B34}"/>
              </a:ext>
            </a:extLst>
          </p:cNvPr>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a:extLst>
              <a:ext uri="{FF2B5EF4-FFF2-40B4-BE49-F238E27FC236}">
                <a16:creationId xmlns:a16="http://schemas.microsoft.com/office/drawing/2014/main" id="{A34F0933-4F35-4928-86E7-06E6E84A4751}"/>
              </a:ext>
            </a:extLst>
          </p:cNvPr>
          <p:cNvSpPr>
            <a:spLocks noGrp="1"/>
          </p:cNvSpPr>
          <p:nvPr>
            <p:ph type="sldNum" sz="quarter" idx="12"/>
          </p:nvPr>
        </p:nvSpPr>
        <p:spPr/>
        <p:txBody>
          <a:bodyPr/>
          <a:lstStyle/>
          <a:p>
            <a:fld id="{10FD89C0-AD71-4C49-907A-820FFAF1B688}" type="slidenum">
              <a:rPr lang="en-MU" smtClean="0"/>
              <a:t>21</a:t>
            </a:fld>
            <a:endParaRPr lang="en-MU"/>
          </a:p>
        </p:txBody>
      </p:sp>
    </p:spTree>
    <p:extLst>
      <p:ext uri="{BB962C8B-B14F-4D97-AF65-F5344CB8AC3E}">
        <p14:creationId xmlns:p14="http://schemas.microsoft.com/office/powerpoint/2010/main" val="2565900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6D93-1D27-42F5-B4EE-5B000CB5DD79}"/>
              </a:ext>
            </a:extLst>
          </p:cNvPr>
          <p:cNvSpPr>
            <a:spLocks noGrp="1"/>
          </p:cNvSpPr>
          <p:nvPr>
            <p:ph type="title"/>
          </p:nvPr>
        </p:nvSpPr>
        <p:spPr/>
        <p:txBody>
          <a:bodyPr/>
          <a:lstStyle/>
          <a:p>
            <a:r>
              <a:rPr lang="en-GB" dirty="0"/>
              <a:t>QUESTION 3 </a:t>
            </a:r>
          </a:p>
        </p:txBody>
      </p:sp>
      <p:sp>
        <p:nvSpPr>
          <p:cNvPr id="3" name="Content Placeholder 2">
            <a:extLst>
              <a:ext uri="{FF2B5EF4-FFF2-40B4-BE49-F238E27FC236}">
                <a16:creationId xmlns:a16="http://schemas.microsoft.com/office/drawing/2014/main" id="{8B0F709E-979A-42FA-A8B2-B4E6C8F23DE1}"/>
              </a:ext>
            </a:extLst>
          </p:cNvPr>
          <p:cNvSpPr>
            <a:spLocks noGrp="1"/>
          </p:cNvSpPr>
          <p:nvPr>
            <p:ph idx="1"/>
          </p:nvPr>
        </p:nvSpPr>
        <p:spPr/>
        <p:txBody>
          <a:bodyPr>
            <a:normAutofit lnSpcReduction="10000"/>
          </a:bodyPr>
          <a:lstStyle/>
          <a:p>
            <a:pPr algn="just"/>
            <a:r>
              <a:rPr lang="en-GB" sz="4000" dirty="0">
                <a:latin typeface="Bahnschrift Light SemiCondensed" panose="020B0502040204020203" pitchFamily="34" charset="0"/>
              </a:rPr>
              <a:t>Do you think Mauritius is experiencing a shortage of talent in digital , financial and entrepreneurial skills which is inhibiting the growth and modernisation of the financial sector?</a:t>
            </a:r>
          </a:p>
          <a:p>
            <a:pPr algn="just"/>
            <a:endParaRPr lang="en-GB" sz="4000" dirty="0">
              <a:solidFill>
                <a:srgbClr val="FF0000"/>
              </a:solidFill>
              <a:latin typeface="Bahnschrift Light SemiCondensed" panose="020B0502040204020203" pitchFamily="34" charset="0"/>
            </a:endParaRPr>
          </a:p>
          <a:p>
            <a:pPr algn="just"/>
            <a:r>
              <a:rPr lang="en-GB" sz="4000" dirty="0">
                <a:solidFill>
                  <a:srgbClr val="FF0000"/>
                </a:solidFill>
                <a:latin typeface="Bahnschrift Light SemiCondensed" panose="020B0502040204020203" pitchFamily="34" charset="0"/>
              </a:rPr>
              <a:t>[You have 1 minute to select your answer]</a:t>
            </a:r>
          </a:p>
        </p:txBody>
      </p:sp>
      <p:pic>
        <p:nvPicPr>
          <p:cNvPr id="5" name="Graphic 4" descr="Brain in head with solid fill">
            <a:extLst>
              <a:ext uri="{FF2B5EF4-FFF2-40B4-BE49-F238E27FC236}">
                <a16:creationId xmlns:a16="http://schemas.microsoft.com/office/drawing/2014/main" id="{4A730080-5664-486B-ABB8-059BFB6958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9618" y="158261"/>
            <a:ext cx="1985889" cy="1985889"/>
          </a:xfrm>
          <a:prstGeom prst="rect">
            <a:avLst/>
          </a:prstGeom>
        </p:spPr>
      </p:pic>
      <p:sp>
        <p:nvSpPr>
          <p:cNvPr id="6" name="Footer Placeholder 5">
            <a:extLst>
              <a:ext uri="{FF2B5EF4-FFF2-40B4-BE49-F238E27FC236}">
                <a16:creationId xmlns:a16="http://schemas.microsoft.com/office/drawing/2014/main" id="{2DAC0CF0-10DD-4251-BA6A-D35489BC8BCE}"/>
              </a:ext>
            </a:extLst>
          </p:cNvPr>
          <p:cNvSpPr>
            <a:spLocks noGrp="1"/>
          </p:cNvSpPr>
          <p:nvPr>
            <p:ph type="ftr" sz="quarter" idx="11"/>
          </p:nvPr>
        </p:nvSpPr>
        <p:spPr/>
        <p:txBody>
          <a:bodyPr/>
          <a:lstStyle/>
          <a:p>
            <a:r>
              <a:rPr lang="fr-FR"/>
              <a:t>Presentation for Assises de L'Innovation - 28.04.2022</a:t>
            </a:r>
            <a:endParaRPr lang="en-MU"/>
          </a:p>
        </p:txBody>
      </p:sp>
      <p:sp>
        <p:nvSpPr>
          <p:cNvPr id="7" name="Slide Number Placeholder 6">
            <a:extLst>
              <a:ext uri="{FF2B5EF4-FFF2-40B4-BE49-F238E27FC236}">
                <a16:creationId xmlns:a16="http://schemas.microsoft.com/office/drawing/2014/main" id="{3AB1298E-23BE-4986-9EDE-DC3222BDF358}"/>
              </a:ext>
            </a:extLst>
          </p:cNvPr>
          <p:cNvSpPr>
            <a:spLocks noGrp="1"/>
          </p:cNvSpPr>
          <p:nvPr>
            <p:ph type="sldNum" sz="quarter" idx="12"/>
          </p:nvPr>
        </p:nvSpPr>
        <p:spPr/>
        <p:txBody>
          <a:bodyPr/>
          <a:lstStyle/>
          <a:p>
            <a:fld id="{10FD89C0-AD71-4C49-907A-820FFAF1B688}" type="slidenum">
              <a:rPr lang="en-MU" smtClean="0"/>
              <a:t>22</a:t>
            </a:fld>
            <a:endParaRPr lang="en-MU"/>
          </a:p>
        </p:txBody>
      </p:sp>
    </p:spTree>
    <p:extLst>
      <p:ext uri="{BB962C8B-B14F-4D97-AF65-F5344CB8AC3E}">
        <p14:creationId xmlns:p14="http://schemas.microsoft.com/office/powerpoint/2010/main" val="2318686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D3AA-3DE9-4931-8573-5E3DEA04BBFA}"/>
              </a:ext>
            </a:extLst>
          </p:cNvPr>
          <p:cNvSpPr>
            <a:spLocks noGrp="1"/>
          </p:cNvSpPr>
          <p:nvPr>
            <p:ph type="title"/>
          </p:nvPr>
        </p:nvSpPr>
        <p:spPr>
          <a:xfrm>
            <a:off x="1235964" y="388268"/>
            <a:ext cx="9720072" cy="638673"/>
          </a:xfrm>
        </p:spPr>
        <p:txBody>
          <a:bodyPr>
            <a:normAutofit fontScale="90000"/>
          </a:bodyPr>
          <a:lstStyle/>
          <a:p>
            <a:pPr algn="ctr"/>
            <a:r>
              <a:rPr lang="en-GB" dirty="0"/>
              <a:t>MAFH fintech mapping exercise 2019 </a:t>
            </a:r>
          </a:p>
        </p:txBody>
      </p:sp>
      <p:pic>
        <p:nvPicPr>
          <p:cNvPr id="4" name="Picture 3">
            <a:extLst>
              <a:ext uri="{FF2B5EF4-FFF2-40B4-BE49-F238E27FC236}">
                <a16:creationId xmlns:a16="http://schemas.microsoft.com/office/drawing/2014/main" id="{54392347-901E-42B5-80EF-B8D66D88990B}"/>
              </a:ext>
            </a:extLst>
          </p:cNvPr>
          <p:cNvPicPr/>
          <p:nvPr/>
        </p:nvPicPr>
        <p:blipFill>
          <a:blip r:embed="rId2"/>
          <a:stretch>
            <a:fillRect/>
          </a:stretch>
        </p:blipFill>
        <p:spPr>
          <a:xfrm>
            <a:off x="1024126" y="1026941"/>
            <a:ext cx="10441041" cy="4290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93CE6436-B6F8-4218-AB6A-42268E7A46DC}"/>
              </a:ext>
            </a:extLst>
          </p:cNvPr>
          <p:cNvPicPr/>
          <p:nvPr/>
        </p:nvPicPr>
        <p:blipFill>
          <a:blip r:embed="rId3"/>
          <a:stretch>
            <a:fillRect/>
          </a:stretch>
        </p:blipFill>
        <p:spPr>
          <a:xfrm>
            <a:off x="984738" y="5205046"/>
            <a:ext cx="10578905" cy="14489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Footer Placeholder 5">
            <a:extLst>
              <a:ext uri="{FF2B5EF4-FFF2-40B4-BE49-F238E27FC236}">
                <a16:creationId xmlns:a16="http://schemas.microsoft.com/office/drawing/2014/main" id="{30B4E90F-1D99-48CA-A040-3E955195A2F5}"/>
              </a:ext>
            </a:extLst>
          </p:cNvPr>
          <p:cNvSpPr>
            <a:spLocks noGrp="1"/>
          </p:cNvSpPr>
          <p:nvPr>
            <p:ph type="ftr" sz="quarter" idx="11"/>
          </p:nvPr>
        </p:nvSpPr>
        <p:spPr/>
        <p:txBody>
          <a:bodyPr/>
          <a:lstStyle/>
          <a:p>
            <a:r>
              <a:rPr lang="fr-FR"/>
              <a:t>Presentation for Assises de L'Innovation - 28.04.2022</a:t>
            </a:r>
            <a:endParaRPr lang="en-MU"/>
          </a:p>
        </p:txBody>
      </p:sp>
      <p:sp>
        <p:nvSpPr>
          <p:cNvPr id="7" name="Slide Number Placeholder 6">
            <a:extLst>
              <a:ext uri="{FF2B5EF4-FFF2-40B4-BE49-F238E27FC236}">
                <a16:creationId xmlns:a16="http://schemas.microsoft.com/office/drawing/2014/main" id="{93583B94-DC0E-4B42-BDB8-F9D39CD69245}"/>
              </a:ext>
            </a:extLst>
          </p:cNvPr>
          <p:cNvSpPr>
            <a:spLocks noGrp="1"/>
          </p:cNvSpPr>
          <p:nvPr>
            <p:ph type="sldNum" sz="quarter" idx="12"/>
          </p:nvPr>
        </p:nvSpPr>
        <p:spPr/>
        <p:txBody>
          <a:bodyPr/>
          <a:lstStyle/>
          <a:p>
            <a:fld id="{10FD89C0-AD71-4C49-907A-820FFAF1B688}" type="slidenum">
              <a:rPr lang="en-MU" smtClean="0"/>
              <a:t>23</a:t>
            </a:fld>
            <a:endParaRPr lang="en-MU"/>
          </a:p>
        </p:txBody>
      </p:sp>
    </p:spTree>
    <p:extLst>
      <p:ext uri="{BB962C8B-B14F-4D97-AF65-F5344CB8AC3E}">
        <p14:creationId xmlns:p14="http://schemas.microsoft.com/office/powerpoint/2010/main" val="214334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D829-1DD9-4E0F-B6C8-EF4907A34BEF}"/>
              </a:ext>
            </a:extLst>
          </p:cNvPr>
          <p:cNvSpPr>
            <a:spLocks noGrp="1"/>
          </p:cNvSpPr>
          <p:nvPr>
            <p:ph type="title"/>
          </p:nvPr>
        </p:nvSpPr>
        <p:spPr>
          <a:xfrm>
            <a:off x="1029932" y="958679"/>
            <a:ext cx="9720072" cy="1499616"/>
          </a:xfrm>
        </p:spPr>
        <p:txBody>
          <a:bodyPr>
            <a:normAutofit fontScale="90000"/>
          </a:bodyPr>
          <a:lstStyle/>
          <a:p>
            <a:pPr algn="ctr"/>
            <a:r>
              <a:rPr lang="en-GB" dirty="0"/>
              <a:t>A CALL FOR VIEWS </a:t>
            </a:r>
            <a:br>
              <a:rPr lang="en-GB" dirty="0"/>
            </a:br>
            <a:r>
              <a:rPr lang="en-GB" dirty="0"/>
              <a:t>Developing a fintech strategy for Mauritius </a:t>
            </a:r>
            <a:br>
              <a:rPr lang="en-GB" dirty="0">
                <a:solidFill>
                  <a:srgbClr val="00B0F0"/>
                </a:solidFill>
              </a:rPr>
            </a:br>
            <a:br>
              <a:rPr lang="en-GB" dirty="0">
                <a:solidFill>
                  <a:srgbClr val="00B0F0"/>
                </a:solidFill>
              </a:rPr>
            </a:br>
            <a:r>
              <a:rPr lang="en-GB" dirty="0">
                <a:solidFill>
                  <a:srgbClr val="00B0F0"/>
                </a:solidFill>
              </a:rPr>
              <a:t>Challenges</a:t>
            </a:r>
          </a:p>
        </p:txBody>
      </p:sp>
      <p:graphicFrame>
        <p:nvGraphicFramePr>
          <p:cNvPr id="4" name="Content Placeholder 3">
            <a:extLst>
              <a:ext uri="{FF2B5EF4-FFF2-40B4-BE49-F238E27FC236}">
                <a16:creationId xmlns:a16="http://schemas.microsoft.com/office/drawing/2014/main" id="{85875366-CE0C-4EBF-9DD0-A1522EBA7169}"/>
              </a:ext>
            </a:extLst>
          </p:cNvPr>
          <p:cNvGraphicFramePr>
            <a:graphicFrameLocks noGrp="1"/>
          </p:cNvGraphicFramePr>
          <p:nvPr>
            <p:ph idx="1"/>
            <p:extLst>
              <p:ext uri="{D42A27DB-BD31-4B8C-83A1-F6EECF244321}">
                <p14:modId xmlns:p14="http://schemas.microsoft.com/office/powerpoint/2010/main" val="2501883265"/>
              </p:ext>
            </p:extLst>
          </p:nvPr>
        </p:nvGraphicFramePr>
        <p:xfrm>
          <a:off x="520506" y="1659988"/>
          <a:ext cx="11268220" cy="4648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Checkmark with solid fill">
            <a:extLst>
              <a:ext uri="{FF2B5EF4-FFF2-40B4-BE49-F238E27FC236}">
                <a16:creationId xmlns:a16="http://schemas.microsoft.com/office/drawing/2014/main" id="{E2A887A7-491D-4BFB-9390-E3388623F2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7685" y="4983480"/>
            <a:ext cx="914400" cy="914400"/>
          </a:xfrm>
          <a:prstGeom prst="rect">
            <a:avLst/>
          </a:prstGeom>
        </p:spPr>
      </p:pic>
      <p:pic>
        <p:nvPicPr>
          <p:cNvPr id="9" name="Graphic 8" descr="Checkmark with solid fill">
            <a:extLst>
              <a:ext uri="{FF2B5EF4-FFF2-40B4-BE49-F238E27FC236}">
                <a16:creationId xmlns:a16="http://schemas.microsoft.com/office/drawing/2014/main" id="{F0C25DF5-A14B-48F0-8836-B32A2E88F3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99597" y="4983480"/>
            <a:ext cx="914400" cy="914400"/>
          </a:xfrm>
          <a:prstGeom prst="rect">
            <a:avLst/>
          </a:prstGeom>
        </p:spPr>
      </p:pic>
      <p:pic>
        <p:nvPicPr>
          <p:cNvPr id="12" name="Graphic 11" descr="Close with solid fill">
            <a:extLst>
              <a:ext uri="{FF2B5EF4-FFF2-40B4-BE49-F238E27FC236}">
                <a16:creationId xmlns:a16="http://schemas.microsoft.com/office/drawing/2014/main" id="{77D16E52-D4D6-4D57-9D81-63E7AFA365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75568" y="4983480"/>
            <a:ext cx="914400" cy="914400"/>
          </a:xfrm>
          <a:prstGeom prst="rect">
            <a:avLst/>
          </a:prstGeom>
        </p:spPr>
      </p:pic>
      <p:pic>
        <p:nvPicPr>
          <p:cNvPr id="13" name="Graphic 12" descr="Close with solid fill">
            <a:extLst>
              <a:ext uri="{FF2B5EF4-FFF2-40B4-BE49-F238E27FC236}">
                <a16:creationId xmlns:a16="http://schemas.microsoft.com/office/drawing/2014/main" id="{CFFA21FC-DE7E-4971-96D9-728B75E3ED6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51539" y="4983480"/>
            <a:ext cx="914400" cy="914400"/>
          </a:xfrm>
          <a:prstGeom prst="rect">
            <a:avLst/>
          </a:prstGeom>
        </p:spPr>
      </p:pic>
      <p:pic>
        <p:nvPicPr>
          <p:cNvPr id="14" name="Graphic 13" descr="Close with solid fill">
            <a:extLst>
              <a:ext uri="{FF2B5EF4-FFF2-40B4-BE49-F238E27FC236}">
                <a16:creationId xmlns:a16="http://schemas.microsoft.com/office/drawing/2014/main" id="{70C9C13E-DF3E-4CF6-94F2-97EDD83131A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07907" y="4983480"/>
            <a:ext cx="914400" cy="914400"/>
          </a:xfrm>
          <a:prstGeom prst="rect">
            <a:avLst/>
          </a:prstGeom>
        </p:spPr>
      </p:pic>
      <p:pic>
        <p:nvPicPr>
          <p:cNvPr id="15" name="Graphic 14" descr="Close with solid fill">
            <a:extLst>
              <a:ext uri="{FF2B5EF4-FFF2-40B4-BE49-F238E27FC236}">
                <a16:creationId xmlns:a16="http://schemas.microsoft.com/office/drawing/2014/main" id="{0840AB91-94D9-4A97-80F1-3BA33F5B5C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19118" y="4984921"/>
            <a:ext cx="914400" cy="914400"/>
          </a:xfrm>
          <a:prstGeom prst="rect">
            <a:avLst/>
          </a:prstGeom>
        </p:spPr>
      </p:pic>
      <p:sp>
        <p:nvSpPr>
          <p:cNvPr id="3" name="Footer Placeholder 2">
            <a:extLst>
              <a:ext uri="{FF2B5EF4-FFF2-40B4-BE49-F238E27FC236}">
                <a16:creationId xmlns:a16="http://schemas.microsoft.com/office/drawing/2014/main" id="{66EC70C1-85B6-4D58-B39E-9E6ADA335CF1}"/>
              </a:ext>
            </a:extLst>
          </p:cNvPr>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a:extLst>
              <a:ext uri="{FF2B5EF4-FFF2-40B4-BE49-F238E27FC236}">
                <a16:creationId xmlns:a16="http://schemas.microsoft.com/office/drawing/2014/main" id="{3B80A0AB-CCD4-4095-A48D-9B50E66040BC}"/>
              </a:ext>
            </a:extLst>
          </p:cNvPr>
          <p:cNvSpPr>
            <a:spLocks noGrp="1"/>
          </p:cNvSpPr>
          <p:nvPr>
            <p:ph type="sldNum" sz="quarter" idx="12"/>
          </p:nvPr>
        </p:nvSpPr>
        <p:spPr/>
        <p:txBody>
          <a:bodyPr/>
          <a:lstStyle/>
          <a:p>
            <a:fld id="{10FD89C0-AD71-4C49-907A-820FFAF1B688}" type="slidenum">
              <a:rPr lang="en-MU" smtClean="0"/>
              <a:t>24</a:t>
            </a:fld>
            <a:endParaRPr lang="en-MU"/>
          </a:p>
        </p:txBody>
      </p:sp>
    </p:spTree>
    <p:extLst>
      <p:ext uri="{BB962C8B-B14F-4D97-AF65-F5344CB8AC3E}">
        <p14:creationId xmlns:p14="http://schemas.microsoft.com/office/powerpoint/2010/main" val="52915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D829-1DD9-4E0F-B6C8-EF4907A34BEF}"/>
              </a:ext>
            </a:extLst>
          </p:cNvPr>
          <p:cNvSpPr>
            <a:spLocks noGrp="1"/>
          </p:cNvSpPr>
          <p:nvPr>
            <p:ph type="title"/>
          </p:nvPr>
        </p:nvSpPr>
        <p:spPr>
          <a:xfrm>
            <a:off x="1029932" y="958679"/>
            <a:ext cx="9720072" cy="1499616"/>
          </a:xfrm>
        </p:spPr>
        <p:txBody>
          <a:bodyPr>
            <a:normAutofit fontScale="90000"/>
          </a:bodyPr>
          <a:lstStyle/>
          <a:p>
            <a:pPr algn="ctr"/>
            <a:r>
              <a:rPr lang="en-GB" dirty="0"/>
              <a:t>A CALL FOR VIEWS </a:t>
            </a:r>
            <a:br>
              <a:rPr lang="en-GB" dirty="0"/>
            </a:br>
            <a:r>
              <a:rPr lang="en-GB" dirty="0"/>
              <a:t>Developing a fintech strategy for Mauritius</a:t>
            </a:r>
            <a:br>
              <a:rPr lang="en-GB" dirty="0"/>
            </a:br>
            <a:br>
              <a:rPr lang="en-GB" dirty="0"/>
            </a:br>
            <a:r>
              <a:rPr lang="en-GB" dirty="0"/>
              <a:t> </a:t>
            </a:r>
            <a:r>
              <a:rPr lang="en-GB" dirty="0">
                <a:solidFill>
                  <a:srgbClr val="00B0F0"/>
                </a:solidFill>
              </a:rPr>
              <a:t>RECOMMENDATIONS</a:t>
            </a:r>
          </a:p>
        </p:txBody>
      </p:sp>
      <p:graphicFrame>
        <p:nvGraphicFramePr>
          <p:cNvPr id="6" name="Diagram 5">
            <a:extLst>
              <a:ext uri="{FF2B5EF4-FFF2-40B4-BE49-F238E27FC236}">
                <a16:creationId xmlns:a16="http://schemas.microsoft.com/office/drawing/2014/main" id="{578C22F8-A920-4019-A568-201C6D51BCE4}"/>
              </a:ext>
            </a:extLst>
          </p:cNvPr>
          <p:cNvGraphicFramePr/>
          <p:nvPr>
            <p:extLst>
              <p:ext uri="{D42A27DB-BD31-4B8C-83A1-F6EECF244321}">
                <p14:modId xmlns:p14="http://schemas.microsoft.com/office/powerpoint/2010/main" val="60166259"/>
              </p:ext>
            </p:extLst>
          </p:nvPr>
        </p:nvGraphicFramePr>
        <p:xfrm>
          <a:off x="478302" y="2855743"/>
          <a:ext cx="10972800" cy="3432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0A750508-23BF-402E-8109-9ED0FFA6C51C}"/>
              </a:ext>
            </a:extLst>
          </p:cNvPr>
          <p:cNvSpPr>
            <a:spLocks noGrp="1"/>
          </p:cNvSpPr>
          <p:nvPr>
            <p:ph type="ftr" sz="quarter" idx="11"/>
          </p:nvPr>
        </p:nvSpPr>
        <p:spPr/>
        <p:txBody>
          <a:bodyPr/>
          <a:lstStyle/>
          <a:p>
            <a:r>
              <a:rPr lang="fr-FR"/>
              <a:t>Presentation for Assises de L'Innovation - 28.04.2022</a:t>
            </a:r>
            <a:endParaRPr lang="en-MU"/>
          </a:p>
        </p:txBody>
      </p:sp>
      <p:sp>
        <p:nvSpPr>
          <p:cNvPr id="4" name="Slide Number Placeholder 3">
            <a:extLst>
              <a:ext uri="{FF2B5EF4-FFF2-40B4-BE49-F238E27FC236}">
                <a16:creationId xmlns:a16="http://schemas.microsoft.com/office/drawing/2014/main" id="{29431024-150B-412C-85A7-AE9EA88559E7}"/>
              </a:ext>
            </a:extLst>
          </p:cNvPr>
          <p:cNvSpPr>
            <a:spLocks noGrp="1"/>
          </p:cNvSpPr>
          <p:nvPr>
            <p:ph type="sldNum" sz="quarter" idx="12"/>
          </p:nvPr>
        </p:nvSpPr>
        <p:spPr/>
        <p:txBody>
          <a:bodyPr/>
          <a:lstStyle/>
          <a:p>
            <a:fld id="{10FD89C0-AD71-4C49-907A-820FFAF1B688}" type="slidenum">
              <a:rPr lang="en-MU" smtClean="0"/>
              <a:t>25</a:t>
            </a:fld>
            <a:endParaRPr lang="en-MU"/>
          </a:p>
        </p:txBody>
      </p:sp>
    </p:spTree>
    <p:extLst>
      <p:ext uri="{BB962C8B-B14F-4D97-AF65-F5344CB8AC3E}">
        <p14:creationId xmlns:p14="http://schemas.microsoft.com/office/powerpoint/2010/main" val="249929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olicy and financial innovation as important as new technologies in the  energy transition - Watt-Logic">
            <a:extLst>
              <a:ext uri="{FF2B5EF4-FFF2-40B4-BE49-F238E27FC236}">
                <a16:creationId xmlns:a16="http://schemas.microsoft.com/office/drawing/2014/main" id="{037C98DA-DB2E-4EEA-9131-BED1DDA82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6" y="1"/>
            <a:ext cx="12166574" cy="7188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5249" y="1185120"/>
            <a:ext cx="7309456" cy="2917887"/>
          </a:xfrm>
        </p:spPr>
        <p:txBody>
          <a:bodyPr>
            <a:normAutofit/>
          </a:bodyPr>
          <a:lstStyle/>
          <a:p>
            <a:pPr algn="l"/>
            <a:r>
              <a:rPr lang="en-US" sz="6000" dirty="0">
                <a:solidFill>
                  <a:schemeClr val="bg1"/>
                </a:solidFill>
              </a:rPr>
              <a:t>Recommendations of the technical committee </a:t>
            </a:r>
          </a:p>
        </p:txBody>
      </p:sp>
      <p:sp>
        <p:nvSpPr>
          <p:cNvPr id="3" name="Text Placeholder 2"/>
          <p:cNvSpPr>
            <a:spLocks noGrp="1"/>
          </p:cNvSpPr>
          <p:nvPr>
            <p:ph type="body" idx="1"/>
          </p:nvPr>
        </p:nvSpPr>
        <p:spPr>
          <a:xfrm>
            <a:off x="831049" y="3594296"/>
            <a:ext cx="8848027" cy="1290910"/>
          </a:xfrm>
        </p:spPr>
        <p:txBody>
          <a:bodyPr>
            <a:noAutofit/>
          </a:bodyPr>
          <a:lstStyle/>
          <a:p>
            <a:pPr marL="342900" indent="-342900">
              <a:buFontTx/>
              <a:buChar char="-"/>
            </a:pPr>
            <a:r>
              <a:rPr lang="en-US" sz="3600" b="1" dirty="0">
                <a:solidFill>
                  <a:schemeClr val="bg1"/>
                </a:solidFill>
              </a:rPr>
              <a:t>Short term</a:t>
            </a:r>
          </a:p>
          <a:p>
            <a:pPr marL="342900" indent="-342900">
              <a:buFontTx/>
              <a:buChar char="-"/>
            </a:pPr>
            <a:r>
              <a:rPr lang="en-US" sz="3600" b="1" dirty="0">
                <a:solidFill>
                  <a:schemeClr val="bg1"/>
                </a:solidFill>
              </a:rPr>
              <a:t>Medium term</a:t>
            </a:r>
          </a:p>
          <a:p>
            <a:pPr marL="342900" indent="-342900">
              <a:buFontTx/>
              <a:buChar char="-"/>
            </a:pPr>
            <a:r>
              <a:rPr lang="en-US" sz="3600" b="1" dirty="0">
                <a:solidFill>
                  <a:schemeClr val="bg1"/>
                </a:solidFill>
              </a:rPr>
              <a:t>Long term </a:t>
            </a:r>
          </a:p>
        </p:txBody>
      </p:sp>
      <p:sp>
        <p:nvSpPr>
          <p:cNvPr id="5" name="Footer Placeholder 4">
            <a:extLst>
              <a:ext uri="{FF2B5EF4-FFF2-40B4-BE49-F238E27FC236}">
                <a16:creationId xmlns:a16="http://schemas.microsoft.com/office/drawing/2014/main" id="{78E06E49-C7CB-4B29-9FAF-3F1C0304C0DA}"/>
              </a:ext>
            </a:extLst>
          </p:cNvPr>
          <p:cNvSpPr>
            <a:spLocks noGrp="1"/>
          </p:cNvSpPr>
          <p:nvPr>
            <p:ph type="ftr" sz="quarter" idx="11"/>
          </p:nvPr>
        </p:nvSpPr>
        <p:spPr/>
        <p:txBody>
          <a:bodyPr/>
          <a:lstStyle/>
          <a:p>
            <a:r>
              <a:rPr lang="fr-FR"/>
              <a:t>Presentation for Assises de L'Innovation - 28.04.2022</a:t>
            </a:r>
            <a:endParaRPr lang="en-MU"/>
          </a:p>
        </p:txBody>
      </p:sp>
      <p:sp>
        <p:nvSpPr>
          <p:cNvPr id="6" name="Slide Number Placeholder 5">
            <a:extLst>
              <a:ext uri="{FF2B5EF4-FFF2-40B4-BE49-F238E27FC236}">
                <a16:creationId xmlns:a16="http://schemas.microsoft.com/office/drawing/2014/main" id="{1B72A310-8776-4A6C-A8E2-32B046A599C9}"/>
              </a:ext>
            </a:extLst>
          </p:cNvPr>
          <p:cNvSpPr>
            <a:spLocks noGrp="1"/>
          </p:cNvSpPr>
          <p:nvPr>
            <p:ph type="sldNum" sz="quarter" idx="12"/>
          </p:nvPr>
        </p:nvSpPr>
        <p:spPr/>
        <p:txBody>
          <a:bodyPr/>
          <a:lstStyle/>
          <a:p>
            <a:fld id="{10FD89C0-AD71-4C49-907A-820FFAF1B688}" type="slidenum">
              <a:rPr lang="en-MU" smtClean="0"/>
              <a:t>26</a:t>
            </a:fld>
            <a:endParaRPr lang="en-MU"/>
          </a:p>
        </p:txBody>
      </p:sp>
    </p:spTree>
    <p:extLst>
      <p:ext uri="{BB962C8B-B14F-4D97-AF65-F5344CB8AC3E}">
        <p14:creationId xmlns:p14="http://schemas.microsoft.com/office/powerpoint/2010/main" val="3515628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RECOMMENDATION</a:t>
            </a:r>
          </a:p>
        </p:txBody>
      </p:sp>
      <p:sp>
        <p:nvSpPr>
          <p:cNvPr id="3" name="Content Placeholder 2"/>
          <p:cNvSpPr>
            <a:spLocks noGrp="1"/>
          </p:cNvSpPr>
          <p:nvPr>
            <p:ph idx="1"/>
          </p:nvPr>
        </p:nvSpPr>
        <p:spPr>
          <a:xfrm>
            <a:off x="745588" y="1814733"/>
            <a:ext cx="10761784" cy="4586068"/>
          </a:xfrm>
        </p:spPr>
        <p:txBody>
          <a:bodyPr>
            <a:normAutofit/>
          </a:bodyPr>
          <a:lstStyle/>
          <a:p>
            <a:r>
              <a:rPr lang="en-US" dirty="0">
                <a:latin typeface="Bahnschrift Light SemiCondensed" panose="020B0502040204020203" pitchFamily="34" charset="0"/>
              </a:rPr>
              <a:t>Policies and laws should foster the right incentive structures, guarantee universal access to information technology and general infrastructure, and promote collaboration models.</a:t>
            </a:r>
          </a:p>
          <a:p>
            <a:r>
              <a:rPr lang="en-US" dirty="0">
                <a:latin typeface="Bahnschrift Light SemiCondensed" panose="020B0502040204020203" pitchFamily="34" charset="0"/>
              </a:rPr>
              <a:t>Supply side:</a:t>
            </a:r>
          </a:p>
          <a:p>
            <a:pPr lvl="1"/>
            <a:r>
              <a:rPr lang="en-US" dirty="0">
                <a:latin typeface="Bahnschrift Light SemiCondensed" panose="020B0502040204020203" pitchFamily="34" charset="0"/>
              </a:rPr>
              <a:t>close cooperation between Ministries and Government agencies can ensure that competition policies enable an even playing field and healthy competition and address potential risks of market concentration and abuse by market participants.</a:t>
            </a:r>
          </a:p>
          <a:p>
            <a:pPr lvl="1"/>
            <a:r>
              <a:rPr lang="en-US" dirty="0">
                <a:latin typeface="Bahnschrift Light SemiCondensed" panose="020B0502040204020203" pitchFamily="34" charset="0"/>
              </a:rPr>
              <a:t>authorities could consider incentivizing joint investment structures to foster collaboration models between both entrants and incumbents in digital financial services.</a:t>
            </a:r>
          </a:p>
          <a:p>
            <a:r>
              <a:rPr lang="en-US" dirty="0">
                <a:latin typeface="Bahnschrift Light SemiCondensed" panose="020B0502040204020203" pitchFamily="34" charset="0"/>
              </a:rPr>
              <a:t>Demand side:</a:t>
            </a:r>
          </a:p>
          <a:p>
            <a:pPr lvl="1"/>
            <a:r>
              <a:rPr lang="en-US" dirty="0">
                <a:latin typeface="Bahnschrift Light SemiCondensed" panose="020B0502040204020203" pitchFamily="34" charset="0"/>
              </a:rPr>
              <a:t>incentivizing consumers will drive the demand for fintech applications.</a:t>
            </a:r>
          </a:p>
          <a:p>
            <a:pPr lvl="1"/>
            <a:r>
              <a:rPr lang="en-US" dirty="0">
                <a:latin typeface="Bahnschrift Light SemiCondensed" panose="020B0502040204020203" pitchFamily="34" charset="0"/>
              </a:rPr>
              <a:t>policymakers could join with the private sector to provide an adequate incentive structure and work with targeted groups to convey the benefits of digital financial services. Monetary incentives for active users and participating stores and businesses could provide incentives on the demand side.</a:t>
            </a:r>
          </a:p>
          <a:p>
            <a:pPr marL="0" indent="0">
              <a:buNone/>
            </a:pPr>
            <a:endParaRPr lang="en-US" dirty="0">
              <a:latin typeface="Bahnschrift Light SemiCondensed" panose="020B0502040204020203" pitchFamily="34" charset="0"/>
            </a:endParaRPr>
          </a:p>
          <a:p>
            <a:endParaRPr lang="en-US" dirty="0">
              <a:latin typeface="Bahnschrift Light SemiCondensed" panose="020B0502040204020203" pitchFamily="34" charset="0"/>
            </a:endParaRPr>
          </a:p>
          <a:p>
            <a:pPr marL="0" indent="0">
              <a:buNone/>
            </a:pPr>
            <a:endParaRPr lang="en-US" dirty="0">
              <a:latin typeface="Bahnschrift Light SemiCondensed" panose="020B0502040204020203" pitchFamily="34" charset="0"/>
            </a:endParaRPr>
          </a:p>
        </p:txBody>
      </p:sp>
      <p:sp>
        <p:nvSpPr>
          <p:cNvPr id="4" name="Footer Placeholder 3">
            <a:extLst>
              <a:ext uri="{FF2B5EF4-FFF2-40B4-BE49-F238E27FC236}">
                <a16:creationId xmlns:a16="http://schemas.microsoft.com/office/drawing/2014/main" id="{F5210D10-CDD1-4586-ACF5-E28C54864903}"/>
              </a:ext>
            </a:extLst>
          </p:cNvPr>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a:extLst>
              <a:ext uri="{FF2B5EF4-FFF2-40B4-BE49-F238E27FC236}">
                <a16:creationId xmlns:a16="http://schemas.microsoft.com/office/drawing/2014/main" id="{E4BD99B0-7055-4C5A-A811-6E19841AECBA}"/>
              </a:ext>
            </a:extLst>
          </p:cNvPr>
          <p:cNvSpPr>
            <a:spLocks noGrp="1"/>
          </p:cNvSpPr>
          <p:nvPr>
            <p:ph type="sldNum" sz="quarter" idx="12"/>
          </p:nvPr>
        </p:nvSpPr>
        <p:spPr/>
        <p:txBody>
          <a:bodyPr/>
          <a:lstStyle/>
          <a:p>
            <a:fld id="{10FD89C0-AD71-4C49-907A-820FFAF1B688}" type="slidenum">
              <a:rPr lang="en-MU" smtClean="0"/>
              <a:t>27</a:t>
            </a:fld>
            <a:endParaRPr lang="en-MU"/>
          </a:p>
        </p:txBody>
      </p:sp>
    </p:spTree>
    <p:extLst>
      <p:ext uri="{BB962C8B-B14F-4D97-AF65-F5344CB8AC3E}">
        <p14:creationId xmlns:p14="http://schemas.microsoft.com/office/powerpoint/2010/main" val="788096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475" y="627498"/>
            <a:ext cx="9404723" cy="1085137"/>
          </a:xfrm>
        </p:spPr>
        <p:txBody>
          <a:bodyPr/>
          <a:lstStyle/>
          <a:p>
            <a:r>
              <a:rPr lang="en-US" dirty="0"/>
              <a:t>Short term recommendations</a:t>
            </a:r>
          </a:p>
        </p:txBody>
      </p:sp>
      <p:graphicFrame>
        <p:nvGraphicFramePr>
          <p:cNvPr id="7" name="Content Placeholder 6">
            <a:extLst>
              <a:ext uri="{FF2B5EF4-FFF2-40B4-BE49-F238E27FC236}">
                <a16:creationId xmlns:a16="http://schemas.microsoft.com/office/drawing/2014/main" id="{55D727F1-8CDE-4453-A25F-7FFDCF7B1184}"/>
              </a:ext>
            </a:extLst>
          </p:cNvPr>
          <p:cNvGraphicFramePr>
            <a:graphicFrameLocks noGrp="1"/>
          </p:cNvGraphicFramePr>
          <p:nvPr>
            <p:ph idx="1"/>
            <p:extLst>
              <p:ext uri="{D42A27DB-BD31-4B8C-83A1-F6EECF244321}">
                <p14:modId xmlns:p14="http://schemas.microsoft.com/office/powerpoint/2010/main" val="817689579"/>
              </p:ext>
            </p:extLst>
          </p:nvPr>
        </p:nvGraphicFramePr>
        <p:xfrm>
          <a:off x="618978" y="1603717"/>
          <a:ext cx="10733650" cy="4768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1061B7E9-D991-4B19-9858-BDF50C4F6A78}"/>
              </a:ext>
            </a:extLst>
          </p:cNvPr>
          <p:cNvSpPr>
            <a:spLocks noGrp="1"/>
          </p:cNvSpPr>
          <p:nvPr>
            <p:ph type="ftr" sz="quarter" idx="11"/>
          </p:nvPr>
        </p:nvSpPr>
        <p:spPr/>
        <p:txBody>
          <a:bodyPr/>
          <a:lstStyle/>
          <a:p>
            <a:r>
              <a:rPr lang="fr-FR"/>
              <a:t>Presentation for Assises de L'Innovation - 28.04.2022</a:t>
            </a:r>
            <a:endParaRPr lang="en-MU"/>
          </a:p>
        </p:txBody>
      </p:sp>
      <p:sp>
        <p:nvSpPr>
          <p:cNvPr id="6" name="Slide Number Placeholder 5">
            <a:extLst>
              <a:ext uri="{FF2B5EF4-FFF2-40B4-BE49-F238E27FC236}">
                <a16:creationId xmlns:a16="http://schemas.microsoft.com/office/drawing/2014/main" id="{8EF8D5AA-FDCC-40B2-B031-E9274FE3180B}"/>
              </a:ext>
            </a:extLst>
          </p:cNvPr>
          <p:cNvSpPr>
            <a:spLocks noGrp="1"/>
          </p:cNvSpPr>
          <p:nvPr>
            <p:ph type="sldNum" sz="quarter" idx="12"/>
          </p:nvPr>
        </p:nvSpPr>
        <p:spPr/>
        <p:txBody>
          <a:bodyPr/>
          <a:lstStyle/>
          <a:p>
            <a:fld id="{10FD89C0-AD71-4C49-907A-820FFAF1B688}" type="slidenum">
              <a:rPr lang="en-MU" smtClean="0"/>
              <a:t>28</a:t>
            </a:fld>
            <a:endParaRPr lang="en-MU"/>
          </a:p>
        </p:txBody>
      </p:sp>
    </p:spTree>
    <p:extLst>
      <p:ext uri="{BB962C8B-B14F-4D97-AF65-F5344CB8AC3E}">
        <p14:creationId xmlns:p14="http://schemas.microsoft.com/office/powerpoint/2010/main" val="167852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253C-CDFA-42D9-9BE8-38A1CB3296FE}"/>
              </a:ext>
            </a:extLst>
          </p:cNvPr>
          <p:cNvSpPr>
            <a:spLocks noGrp="1"/>
          </p:cNvSpPr>
          <p:nvPr>
            <p:ph type="title"/>
          </p:nvPr>
        </p:nvSpPr>
        <p:spPr/>
        <p:txBody>
          <a:bodyPr/>
          <a:lstStyle/>
          <a:p>
            <a:r>
              <a:rPr lang="en-GB" dirty="0"/>
              <a:t>Question 4 </a:t>
            </a:r>
          </a:p>
        </p:txBody>
      </p:sp>
      <p:sp>
        <p:nvSpPr>
          <p:cNvPr id="3" name="Content Placeholder 2">
            <a:extLst>
              <a:ext uri="{FF2B5EF4-FFF2-40B4-BE49-F238E27FC236}">
                <a16:creationId xmlns:a16="http://schemas.microsoft.com/office/drawing/2014/main" id="{36640245-8EF0-418B-9FDF-A788E62ECB8C}"/>
              </a:ext>
            </a:extLst>
          </p:cNvPr>
          <p:cNvSpPr>
            <a:spLocks noGrp="1"/>
          </p:cNvSpPr>
          <p:nvPr>
            <p:ph idx="1"/>
          </p:nvPr>
        </p:nvSpPr>
        <p:spPr>
          <a:xfrm>
            <a:off x="1024128" y="2168768"/>
            <a:ext cx="10272229" cy="4140591"/>
          </a:xfrm>
        </p:spPr>
        <p:txBody>
          <a:bodyPr>
            <a:noAutofit/>
          </a:bodyPr>
          <a:lstStyle/>
          <a:p>
            <a:pPr algn="just"/>
            <a:r>
              <a:rPr lang="en-GB" sz="4000" dirty="0">
                <a:latin typeface="Bahnschrift Light SemiCondensed" panose="020B0502040204020203" pitchFamily="34" charset="0"/>
              </a:rPr>
              <a:t>Can establishing a National Fintech Steering Committee , incentives for small fintech start ups and creating a tailor made policy for digital nomads or our own diaspora in this sector encourage financial innovation? </a:t>
            </a:r>
          </a:p>
          <a:p>
            <a:pPr algn="just"/>
            <a:endParaRPr lang="en-GB" sz="4000" dirty="0">
              <a:latin typeface="Bahnschrift Light SemiCondensed" panose="020B0502040204020203" pitchFamily="34" charset="0"/>
            </a:endParaRPr>
          </a:p>
          <a:p>
            <a:pPr algn="just"/>
            <a:r>
              <a:rPr lang="en-GB" sz="4000" dirty="0">
                <a:solidFill>
                  <a:srgbClr val="FF0000"/>
                </a:solidFill>
                <a:latin typeface="Bahnschrift Light SemiCondensed" panose="020B0502040204020203" pitchFamily="34" charset="0"/>
              </a:rPr>
              <a:t>[ You have 1 minute to select your answer]</a:t>
            </a:r>
          </a:p>
        </p:txBody>
      </p:sp>
      <p:pic>
        <p:nvPicPr>
          <p:cNvPr id="5" name="Graphic 4" descr="Cheers with solid fill">
            <a:extLst>
              <a:ext uri="{FF2B5EF4-FFF2-40B4-BE49-F238E27FC236}">
                <a16:creationId xmlns:a16="http://schemas.microsoft.com/office/drawing/2014/main" id="{A39E6C88-5FFE-4D6F-8527-5E6FA3BEC4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7588" y="222504"/>
            <a:ext cx="2168769" cy="2168769"/>
          </a:xfrm>
          <a:prstGeom prst="rect">
            <a:avLst/>
          </a:prstGeom>
        </p:spPr>
      </p:pic>
      <p:sp>
        <p:nvSpPr>
          <p:cNvPr id="6" name="Footer Placeholder 5">
            <a:extLst>
              <a:ext uri="{FF2B5EF4-FFF2-40B4-BE49-F238E27FC236}">
                <a16:creationId xmlns:a16="http://schemas.microsoft.com/office/drawing/2014/main" id="{5CE399F5-17B5-40F0-9138-821C9E9741AA}"/>
              </a:ext>
            </a:extLst>
          </p:cNvPr>
          <p:cNvSpPr>
            <a:spLocks noGrp="1"/>
          </p:cNvSpPr>
          <p:nvPr>
            <p:ph type="ftr" sz="quarter" idx="11"/>
          </p:nvPr>
        </p:nvSpPr>
        <p:spPr/>
        <p:txBody>
          <a:bodyPr/>
          <a:lstStyle/>
          <a:p>
            <a:r>
              <a:rPr lang="fr-FR"/>
              <a:t>Presentation for Assises de L'Innovation - 28.04.2022</a:t>
            </a:r>
            <a:endParaRPr lang="en-MU"/>
          </a:p>
        </p:txBody>
      </p:sp>
      <p:sp>
        <p:nvSpPr>
          <p:cNvPr id="7" name="Slide Number Placeholder 6">
            <a:extLst>
              <a:ext uri="{FF2B5EF4-FFF2-40B4-BE49-F238E27FC236}">
                <a16:creationId xmlns:a16="http://schemas.microsoft.com/office/drawing/2014/main" id="{5D78315D-3409-487A-88F0-52C20C508536}"/>
              </a:ext>
            </a:extLst>
          </p:cNvPr>
          <p:cNvSpPr>
            <a:spLocks noGrp="1"/>
          </p:cNvSpPr>
          <p:nvPr>
            <p:ph type="sldNum" sz="quarter" idx="12"/>
          </p:nvPr>
        </p:nvSpPr>
        <p:spPr/>
        <p:txBody>
          <a:bodyPr/>
          <a:lstStyle/>
          <a:p>
            <a:fld id="{10FD89C0-AD71-4C49-907A-820FFAF1B688}" type="slidenum">
              <a:rPr lang="en-MU" smtClean="0"/>
              <a:t>29</a:t>
            </a:fld>
            <a:endParaRPr lang="en-MU"/>
          </a:p>
        </p:txBody>
      </p:sp>
    </p:spTree>
    <p:extLst>
      <p:ext uri="{BB962C8B-B14F-4D97-AF65-F5344CB8AC3E}">
        <p14:creationId xmlns:p14="http://schemas.microsoft.com/office/powerpoint/2010/main" val="222201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BCEF-1D48-4802-B50F-D544A240F28F}"/>
              </a:ext>
            </a:extLst>
          </p:cNvPr>
          <p:cNvSpPr>
            <a:spLocks noGrp="1"/>
          </p:cNvSpPr>
          <p:nvPr>
            <p:ph type="title"/>
          </p:nvPr>
        </p:nvSpPr>
        <p:spPr>
          <a:xfrm>
            <a:off x="1024127" y="346065"/>
            <a:ext cx="10267539" cy="1187313"/>
          </a:xfrm>
        </p:spPr>
        <p:txBody>
          <a:bodyPr>
            <a:normAutofit/>
          </a:bodyPr>
          <a:lstStyle/>
          <a:p>
            <a:r>
              <a:rPr lang="en-GB" dirty="0"/>
              <a:t>Why is Financial Innovation important ?</a:t>
            </a:r>
          </a:p>
        </p:txBody>
      </p:sp>
      <p:graphicFrame>
        <p:nvGraphicFramePr>
          <p:cNvPr id="6" name="Content Placeholder 5">
            <a:extLst>
              <a:ext uri="{FF2B5EF4-FFF2-40B4-BE49-F238E27FC236}">
                <a16:creationId xmlns:a16="http://schemas.microsoft.com/office/drawing/2014/main" id="{98DFA502-8389-48A1-B7CA-433EEB8616FA}"/>
              </a:ext>
            </a:extLst>
          </p:cNvPr>
          <p:cNvGraphicFramePr>
            <a:graphicFrameLocks noGrp="1"/>
          </p:cNvGraphicFramePr>
          <p:nvPr>
            <p:ph idx="1"/>
            <p:extLst>
              <p:ext uri="{D42A27DB-BD31-4B8C-83A1-F6EECF244321}">
                <p14:modId xmlns:p14="http://schemas.microsoft.com/office/powerpoint/2010/main" val="585375578"/>
              </p:ext>
            </p:extLst>
          </p:nvPr>
        </p:nvGraphicFramePr>
        <p:xfrm>
          <a:off x="900333" y="1690688"/>
          <a:ext cx="5852159" cy="4681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EE535E3-4B11-41B2-80B5-A7832C8A632F}"/>
              </a:ext>
            </a:extLst>
          </p:cNvPr>
          <p:cNvSpPr txBox="1"/>
          <p:nvPr/>
        </p:nvSpPr>
        <p:spPr>
          <a:xfrm>
            <a:off x="7076048" y="1677185"/>
            <a:ext cx="4811151" cy="4401205"/>
          </a:xfrm>
          <a:prstGeom prst="rect">
            <a:avLst/>
          </a:prstGeom>
          <a:noFill/>
          <a:ln>
            <a:solidFill>
              <a:schemeClr val="accent1"/>
            </a:solidFill>
          </a:ln>
        </p:spPr>
        <p:txBody>
          <a:bodyPr wrap="square" rtlCol="0">
            <a:spAutoFit/>
          </a:bodyPr>
          <a:lstStyle/>
          <a:p>
            <a:pPr algn="just"/>
            <a:r>
              <a:rPr lang="en-GB" sz="2000" b="0" i="0" dirty="0">
                <a:effectLst/>
                <a:latin typeface="Bahnschrift Light Condensed" panose="020B0502040204020203" pitchFamily="34" charset="0"/>
              </a:rPr>
              <a:t>Financial innovation is the act of creating new financial instruments as well as new financial technologies, institutions, and markets. </a:t>
            </a:r>
          </a:p>
          <a:p>
            <a:pPr algn="just"/>
            <a:endParaRPr lang="en-GB" sz="2000" dirty="0">
              <a:solidFill>
                <a:srgbClr val="4D5156"/>
              </a:solidFill>
              <a:latin typeface="Bahnschrift Light Condensed" panose="020B0502040204020203" pitchFamily="34" charset="0"/>
            </a:endParaRPr>
          </a:p>
          <a:p>
            <a:pPr algn="just"/>
            <a:r>
              <a:rPr lang="en-GB" sz="2000" dirty="0">
                <a:latin typeface="Bahnschrift Light Condensed" panose="020B0502040204020203" pitchFamily="34" charset="0"/>
              </a:rPr>
              <a:t>The Financial Services sector represents an important pillar of our economy. </a:t>
            </a:r>
          </a:p>
          <a:p>
            <a:pPr algn="just"/>
            <a:endParaRPr lang="en-GB" sz="2000" dirty="0">
              <a:latin typeface="Bahnschrift Light Condensed" panose="020B0502040204020203" pitchFamily="34" charset="0"/>
            </a:endParaRPr>
          </a:p>
          <a:p>
            <a:pPr algn="just"/>
            <a:r>
              <a:rPr lang="en-GB" sz="2000" dirty="0">
                <a:latin typeface="Bahnschrift Light Condensed" panose="020B0502040204020203" pitchFamily="34" charset="0"/>
              </a:rPr>
              <a:t>We have noted that this is one of the most resilient sectors which has even shown growth </a:t>
            </a:r>
            <a:r>
              <a:rPr lang="en-GB" sz="2000" dirty="0" err="1">
                <a:latin typeface="Bahnschrift Light Condensed" panose="020B0502040204020203" pitchFamily="34" charset="0"/>
              </a:rPr>
              <a:t>inspite</a:t>
            </a:r>
            <a:r>
              <a:rPr lang="en-GB" sz="2000" dirty="0">
                <a:latin typeface="Bahnschrift Light Condensed" panose="020B0502040204020203" pitchFamily="34" charset="0"/>
              </a:rPr>
              <a:t> of the effects of the Covid 19 pandemic. </a:t>
            </a:r>
          </a:p>
          <a:p>
            <a:pPr algn="just"/>
            <a:endParaRPr lang="en-GB" sz="2000" dirty="0">
              <a:latin typeface="Bahnschrift Light Condensed" panose="020B0502040204020203" pitchFamily="34" charset="0"/>
            </a:endParaRPr>
          </a:p>
          <a:p>
            <a:pPr algn="just"/>
            <a:r>
              <a:rPr lang="en-GB" sz="2000" dirty="0">
                <a:latin typeface="Bahnschrift Light Condensed" panose="020B0502040204020203" pitchFamily="34" charset="0"/>
              </a:rPr>
              <a:t>The strategy of our jurisdiction is to strengthen this sector by bringing innovative spin to financial services. </a:t>
            </a:r>
          </a:p>
        </p:txBody>
      </p:sp>
      <p:sp>
        <p:nvSpPr>
          <p:cNvPr id="3" name="Footer Placeholder 2">
            <a:extLst>
              <a:ext uri="{FF2B5EF4-FFF2-40B4-BE49-F238E27FC236}">
                <a16:creationId xmlns:a16="http://schemas.microsoft.com/office/drawing/2014/main" id="{C53CB987-0946-4C30-BCE6-86518848E2E6}"/>
              </a:ext>
            </a:extLst>
          </p:cNvPr>
          <p:cNvSpPr>
            <a:spLocks noGrp="1"/>
          </p:cNvSpPr>
          <p:nvPr>
            <p:ph type="ftr" sz="quarter" idx="11"/>
          </p:nvPr>
        </p:nvSpPr>
        <p:spPr/>
        <p:txBody>
          <a:bodyPr/>
          <a:lstStyle/>
          <a:p>
            <a:r>
              <a:rPr lang="fr-FR"/>
              <a:t>Presentation for Assises de L'Innovation - 28.04.2022</a:t>
            </a:r>
            <a:endParaRPr lang="en-MU"/>
          </a:p>
        </p:txBody>
      </p:sp>
      <p:sp>
        <p:nvSpPr>
          <p:cNvPr id="4" name="Slide Number Placeholder 3">
            <a:extLst>
              <a:ext uri="{FF2B5EF4-FFF2-40B4-BE49-F238E27FC236}">
                <a16:creationId xmlns:a16="http://schemas.microsoft.com/office/drawing/2014/main" id="{0D697813-063A-4D01-9F76-D3C3AE201CBC}"/>
              </a:ext>
            </a:extLst>
          </p:cNvPr>
          <p:cNvSpPr>
            <a:spLocks noGrp="1"/>
          </p:cNvSpPr>
          <p:nvPr>
            <p:ph type="sldNum" sz="quarter" idx="12"/>
          </p:nvPr>
        </p:nvSpPr>
        <p:spPr/>
        <p:txBody>
          <a:bodyPr/>
          <a:lstStyle/>
          <a:p>
            <a:fld id="{10FD89C0-AD71-4C49-907A-820FFAF1B688}" type="slidenum">
              <a:rPr lang="en-MU" smtClean="0"/>
              <a:t>3</a:t>
            </a:fld>
            <a:endParaRPr lang="en-MU"/>
          </a:p>
        </p:txBody>
      </p:sp>
    </p:spTree>
    <p:extLst>
      <p:ext uri="{BB962C8B-B14F-4D97-AF65-F5344CB8AC3E}">
        <p14:creationId xmlns:p14="http://schemas.microsoft.com/office/powerpoint/2010/main" val="172116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ppt_w</p:attrName>
                                        </p:attrNameLst>
                                      </p:cBhvr>
                                      <p:tavLst>
                                        <p:tav tm="0" fmla="#ppt_w*sin(2.5*pi*$)">
                                          <p:val>
                                            <p:fltVal val="0"/>
                                          </p:val>
                                        </p:tav>
                                        <p:tav tm="100000">
                                          <p:val>
                                            <p:fltVal val="1"/>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E31D-DAAF-4A1E-9827-5096B630FFCA}"/>
              </a:ext>
            </a:extLst>
          </p:cNvPr>
          <p:cNvSpPr>
            <a:spLocks noGrp="1"/>
          </p:cNvSpPr>
          <p:nvPr>
            <p:ph type="title"/>
          </p:nvPr>
        </p:nvSpPr>
        <p:spPr/>
        <p:txBody>
          <a:bodyPr/>
          <a:lstStyle/>
          <a:p>
            <a:r>
              <a:rPr lang="en-GB" dirty="0"/>
              <a:t>Medium term and long term </a:t>
            </a:r>
          </a:p>
        </p:txBody>
      </p:sp>
      <p:graphicFrame>
        <p:nvGraphicFramePr>
          <p:cNvPr id="4" name="Content Placeholder 3">
            <a:extLst>
              <a:ext uri="{FF2B5EF4-FFF2-40B4-BE49-F238E27FC236}">
                <a16:creationId xmlns:a16="http://schemas.microsoft.com/office/drawing/2014/main" id="{204A38F0-0E5E-4D96-B139-0049A26FE768}"/>
              </a:ext>
            </a:extLst>
          </p:cNvPr>
          <p:cNvGraphicFramePr>
            <a:graphicFrameLocks noGrp="1"/>
          </p:cNvGraphicFramePr>
          <p:nvPr>
            <p:ph idx="1"/>
            <p:extLst>
              <p:ext uri="{D42A27DB-BD31-4B8C-83A1-F6EECF244321}">
                <p14:modId xmlns:p14="http://schemas.microsoft.com/office/powerpoint/2010/main" val="1831978070"/>
              </p:ext>
            </p:extLst>
          </p:nvPr>
        </p:nvGraphicFramePr>
        <p:xfrm>
          <a:off x="1023938" y="2084831"/>
          <a:ext cx="10314622" cy="4344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A731EEC4-8823-480B-8B30-62F904912B84}"/>
              </a:ext>
            </a:extLst>
          </p:cNvPr>
          <p:cNvSpPr>
            <a:spLocks noGrp="1"/>
          </p:cNvSpPr>
          <p:nvPr>
            <p:ph type="ftr" sz="quarter" idx="11"/>
          </p:nvPr>
        </p:nvSpPr>
        <p:spPr/>
        <p:txBody>
          <a:bodyPr/>
          <a:lstStyle/>
          <a:p>
            <a:r>
              <a:rPr lang="fr-FR"/>
              <a:t>Presentation for Assises de L'Innovation - 28.04.2022</a:t>
            </a:r>
            <a:endParaRPr lang="en-MU"/>
          </a:p>
        </p:txBody>
      </p:sp>
      <p:sp>
        <p:nvSpPr>
          <p:cNvPr id="6" name="Slide Number Placeholder 5">
            <a:extLst>
              <a:ext uri="{FF2B5EF4-FFF2-40B4-BE49-F238E27FC236}">
                <a16:creationId xmlns:a16="http://schemas.microsoft.com/office/drawing/2014/main" id="{05DF083B-F103-43F0-A42F-E53300E64C3E}"/>
              </a:ext>
            </a:extLst>
          </p:cNvPr>
          <p:cNvSpPr>
            <a:spLocks noGrp="1"/>
          </p:cNvSpPr>
          <p:nvPr>
            <p:ph type="sldNum" sz="quarter" idx="12"/>
          </p:nvPr>
        </p:nvSpPr>
        <p:spPr/>
        <p:txBody>
          <a:bodyPr/>
          <a:lstStyle/>
          <a:p>
            <a:fld id="{10FD89C0-AD71-4C49-907A-820FFAF1B688}" type="slidenum">
              <a:rPr lang="en-MU" smtClean="0"/>
              <a:t>30</a:t>
            </a:fld>
            <a:endParaRPr lang="en-MU"/>
          </a:p>
        </p:txBody>
      </p:sp>
    </p:spTree>
    <p:extLst>
      <p:ext uri="{BB962C8B-B14F-4D97-AF65-F5344CB8AC3E}">
        <p14:creationId xmlns:p14="http://schemas.microsoft.com/office/powerpoint/2010/main" val="2408538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CD447-69D9-4737-9949-4EB058D8044E}"/>
              </a:ext>
            </a:extLst>
          </p:cNvPr>
          <p:cNvSpPr>
            <a:spLocks noGrp="1"/>
          </p:cNvSpPr>
          <p:nvPr>
            <p:ph type="title"/>
          </p:nvPr>
        </p:nvSpPr>
        <p:spPr/>
        <p:txBody>
          <a:bodyPr/>
          <a:lstStyle/>
          <a:p>
            <a:r>
              <a:rPr lang="en-GB" dirty="0"/>
              <a:t>Question 5</a:t>
            </a:r>
          </a:p>
        </p:txBody>
      </p:sp>
      <p:sp>
        <p:nvSpPr>
          <p:cNvPr id="3" name="Content Placeholder 2">
            <a:extLst>
              <a:ext uri="{FF2B5EF4-FFF2-40B4-BE49-F238E27FC236}">
                <a16:creationId xmlns:a16="http://schemas.microsoft.com/office/drawing/2014/main" id="{12B9213C-89F2-44CF-8940-550129243E5B}"/>
              </a:ext>
            </a:extLst>
          </p:cNvPr>
          <p:cNvSpPr>
            <a:spLocks noGrp="1"/>
          </p:cNvSpPr>
          <p:nvPr>
            <p:ph idx="1"/>
          </p:nvPr>
        </p:nvSpPr>
        <p:spPr/>
        <p:txBody>
          <a:bodyPr>
            <a:normAutofit/>
          </a:bodyPr>
          <a:lstStyle/>
          <a:p>
            <a:pPr algn="just"/>
            <a:r>
              <a:rPr lang="en-GB" sz="4000" dirty="0">
                <a:latin typeface="Bahnschrift Light SemiCondensed" panose="020B0502040204020203" pitchFamily="34" charset="0"/>
              </a:rPr>
              <a:t>Do you think the use of chatbots improve customer service eventually helping to automate back office functions ? </a:t>
            </a:r>
          </a:p>
          <a:p>
            <a:pPr algn="just"/>
            <a:endParaRPr lang="en-GB" sz="4000" dirty="0">
              <a:latin typeface="Bahnschrift Light SemiCondensed" panose="020B0502040204020203" pitchFamily="34" charset="0"/>
            </a:endParaRPr>
          </a:p>
          <a:p>
            <a:pPr algn="just"/>
            <a:r>
              <a:rPr lang="en-GB" sz="4000" dirty="0">
                <a:solidFill>
                  <a:srgbClr val="FF0000"/>
                </a:solidFill>
                <a:latin typeface="Bahnschrift Light SemiCondensed" panose="020B0502040204020203" pitchFamily="34" charset="0"/>
              </a:rPr>
              <a:t>[You have 1 minute to select your answer]</a:t>
            </a:r>
          </a:p>
        </p:txBody>
      </p:sp>
      <p:pic>
        <p:nvPicPr>
          <p:cNvPr id="5" name="Graphic 4" descr="Customer review with solid fill">
            <a:extLst>
              <a:ext uri="{FF2B5EF4-FFF2-40B4-BE49-F238E27FC236}">
                <a16:creationId xmlns:a16="http://schemas.microsoft.com/office/drawing/2014/main" id="{06A8E36F-9B87-4B6E-9F5F-3B42F67030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48092" y="434457"/>
            <a:ext cx="1801134" cy="1801134"/>
          </a:xfrm>
          <a:prstGeom prst="rect">
            <a:avLst/>
          </a:prstGeom>
        </p:spPr>
      </p:pic>
      <p:sp>
        <p:nvSpPr>
          <p:cNvPr id="6" name="Footer Placeholder 5">
            <a:extLst>
              <a:ext uri="{FF2B5EF4-FFF2-40B4-BE49-F238E27FC236}">
                <a16:creationId xmlns:a16="http://schemas.microsoft.com/office/drawing/2014/main" id="{D48E7ABF-9AEB-4701-9389-5E00C8BCCAC3}"/>
              </a:ext>
            </a:extLst>
          </p:cNvPr>
          <p:cNvSpPr>
            <a:spLocks noGrp="1"/>
          </p:cNvSpPr>
          <p:nvPr>
            <p:ph type="ftr" sz="quarter" idx="11"/>
          </p:nvPr>
        </p:nvSpPr>
        <p:spPr/>
        <p:txBody>
          <a:bodyPr/>
          <a:lstStyle/>
          <a:p>
            <a:r>
              <a:rPr lang="fr-FR"/>
              <a:t>Presentation for Assises de L'Innovation - 28.04.2022</a:t>
            </a:r>
            <a:endParaRPr lang="en-MU"/>
          </a:p>
        </p:txBody>
      </p:sp>
      <p:sp>
        <p:nvSpPr>
          <p:cNvPr id="7" name="Slide Number Placeholder 6">
            <a:extLst>
              <a:ext uri="{FF2B5EF4-FFF2-40B4-BE49-F238E27FC236}">
                <a16:creationId xmlns:a16="http://schemas.microsoft.com/office/drawing/2014/main" id="{6D54867F-DCDC-4576-8AFD-2E1AB37F5D0F}"/>
              </a:ext>
            </a:extLst>
          </p:cNvPr>
          <p:cNvSpPr>
            <a:spLocks noGrp="1"/>
          </p:cNvSpPr>
          <p:nvPr>
            <p:ph type="sldNum" sz="quarter" idx="12"/>
          </p:nvPr>
        </p:nvSpPr>
        <p:spPr/>
        <p:txBody>
          <a:bodyPr/>
          <a:lstStyle/>
          <a:p>
            <a:fld id="{10FD89C0-AD71-4C49-907A-820FFAF1B688}" type="slidenum">
              <a:rPr lang="en-MU" smtClean="0"/>
              <a:t>31</a:t>
            </a:fld>
            <a:endParaRPr lang="en-MU"/>
          </a:p>
        </p:txBody>
      </p:sp>
    </p:spTree>
    <p:extLst>
      <p:ext uri="{BB962C8B-B14F-4D97-AF65-F5344CB8AC3E}">
        <p14:creationId xmlns:p14="http://schemas.microsoft.com/office/powerpoint/2010/main" val="766863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olicy and financial innovation as important as new technologies in the  energy transition - Watt-Logic">
            <a:extLst>
              <a:ext uri="{FF2B5EF4-FFF2-40B4-BE49-F238E27FC236}">
                <a16:creationId xmlns:a16="http://schemas.microsoft.com/office/drawing/2014/main" id="{CC73C048-B079-46AD-A604-7B0B82BDB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6" y="0"/>
            <a:ext cx="12166574"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7DD01C-5EAC-4502-8A49-84885E025BA1}"/>
              </a:ext>
            </a:extLst>
          </p:cNvPr>
          <p:cNvSpPr>
            <a:spLocks noGrp="1"/>
          </p:cNvSpPr>
          <p:nvPr>
            <p:ph type="title"/>
          </p:nvPr>
        </p:nvSpPr>
        <p:spPr>
          <a:xfrm>
            <a:off x="1024128" y="1463040"/>
            <a:ext cx="6136327" cy="3334042"/>
          </a:xfrm>
        </p:spPr>
        <p:txBody>
          <a:bodyPr>
            <a:normAutofit/>
          </a:bodyPr>
          <a:lstStyle/>
          <a:p>
            <a:r>
              <a:rPr lang="en-GB" sz="6600" b="1" dirty="0">
                <a:solidFill>
                  <a:schemeClr val="bg1"/>
                </a:solidFill>
              </a:rPr>
              <a:t>THANK YOU </a:t>
            </a:r>
          </a:p>
        </p:txBody>
      </p:sp>
      <p:sp>
        <p:nvSpPr>
          <p:cNvPr id="3" name="Footer Placeholder 2">
            <a:extLst>
              <a:ext uri="{FF2B5EF4-FFF2-40B4-BE49-F238E27FC236}">
                <a16:creationId xmlns:a16="http://schemas.microsoft.com/office/drawing/2014/main" id="{A898DB42-400A-4EA6-869E-B5F33986BFF5}"/>
              </a:ext>
            </a:extLst>
          </p:cNvPr>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a:extLst>
              <a:ext uri="{FF2B5EF4-FFF2-40B4-BE49-F238E27FC236}">
                <a16:creationId xmlns:a16="http://schemas.microsoft.com/office/drawing/2014/main" id="{ECDA5E9D-2F92-4A15-A165-0B92400AFC21}"/>
              </a:ext>
            </a:extLst>
          </p:cNvPr>
          <p:cNvSpPr>
            <a:spLocks noGrp="1"/>
          </p:cNvSpPr>
          <p:nvPr>
            <p:ph type="sldNum" sz="quarter" idx="12"/>
          </p:nvPr>
        </p:nvSpPr>
        <p:spPr/>
        <p:txBody>
          <a:bodyPr/>
          <a:lstStyle/>
          <a:p>
            <a:fld id="{10FD89C0-AD71-4C49-907A-820FFAF1B688}" type="slidenum">
              <a:rPr lang="en-MU" smtClean="0"/>
              <a:t>32</a:t>
            </a:fld>
            <a:endParaRPr lang="en-MU"/>
          </a:p>
        </p:txBody>
      </p:sp>
    </p:spTree>
    <p:extLst>
      <p:ext uri="{BB962C8B-B14F-4D97-AF65-F5344CB8AC3E}">
        <p14:creationId xmlns:p14="http://schemas.microsoft.com/office/powerpoint/2010/main" val="3847053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86E0-9FF5-4EEE-AD1C-D3AAB024975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393028A-3755-437A-8811-47998D36B8A9}"/>
              </a:ext>
            </a:extLst>
          </p:cNvPr>
          <p:cNvSpPr>
            <a:spLocks noGrp="1"/>
          </p:cNvSpPr>
          <p:nvPr>
            <p:ph idx="1"/>
          </p:nvPr>
        </p:nvSpPr>
        <p:spPr/>
        <p:txBody>
          <a:bodyPr/>
          <a:lstStyle/>
          <a:p>
            <a:endParaRPr lang="en-GB"/>
          </a:p>
        </p:txBody>
      </p:sp>
      <p:pic>
        <p:nvPicPr>
          <p:cNvPr id="4" name="Picture 2" descr="Policy and financial innovation as important as new technologies in the  energy transition - Watt-Logic">
            <a:extLst>
              <a:ext uri="{FF2B5EF4-FFF2-40B4-BE49-F238E27FC236}">
                <a16:creationId xmlns:a16="http://schemas.microsoft.com/office/drawing/2014/main" id="{2A70B7E9-B6D9-4B71-A881-2857CD78D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6" y="0"/>
            <a:ext cx="12166574"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13DC75A-A7D3-4BA0-A526-FBBA893F67D8}"/>
              </a:ext>
            </a:extLst>
          </p:cNvPr>
          <p:cNvSpPr txBox="1">
            <a:spLocks/>
          </p:cNvSpPr>
          <p:nvPr/>
        </p:nvSpPr>
        <p:spPr>
          <a:xfrm>
            <a:off x="745588" y="934095"/>
            <a:ext cx="7455878" cy="396708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fr-FR" sz="6700" b="1" dirty="0">
                <a:solidFill>
                  <a:schemeClr val="bg1"/>
                </a:solidFill>
              </a:rPr>
              <a:t>THE TECHNICAL COMMITTEE on Financial innovation</a:t>
            </a:r>
            <a:br>
              <a:rPr lang="fr-FR" sz="6700" b="1" i="1" dirty="0">
                <a:solidFill>
                  <a:srgbClr val="002060"/>
                </a:solidFill>
              </a:rPr>
            </a:br>
            <a:endParaRPr lang="en-MU" sz="6700" b="1" i="1" dirty="0">
              <a:solidFill>
                <a:srgbClr val="002060"/>
              </a:solidFill>
            </a:endParaRPr>
          </a:p>
        </p:txBody>
      </p:sp>
      <p:sp>
        <p:nvSpPr>
          <p:cNvPr id="6" name="Footer Placeholder 5">
            <a:extLst>
              <a:ext uri="{FF2B5EF4-FFF2-40B4-BE49-F238E27FC236}">
                <a16:creationId xmlns:a16="http://schemas.microsoft.com/office/drawing/2014/main" id="{53CF169F-805B-4220-BC32-082AB006CDB3}"/>
              </a:ext>
            </a:extLst>
          </p:cNvPr>
          <p:cNvSpPr>
            <a:spLocks noGrp="1"/>
          </p:cNvSpPr>
          <p:nvPr>
            <p:ph type="ftr" sz="quarter" idx="11"/>
          </p:nvPr>
        </p:nvSpPr>
        <p:spPr/>
        <p:txBody>
          <a:bodyPr/>
          <a:lstStyle/>
          <a:p>
            <a:r>
              <a:rPr lang="fr-FR"/>
              <a:t>Presentation for Assises de L'Innovation - 28.04.2022</a:t>
            </a:r>
            <a:endParaRPr lang="en-MU"/>
          </a:p>
        </p:txBody>
      </p:sp>
      <p:sp>
        <p:nvSpPr>
          <p:cNvPr id="7" name="Slide Number Placeholder 6">
            <a:extLst>
              <a:ext uri="{FF2B5EF4-FFF2-40B4-BE49-F238E27FC236}">
                <a16:creationId xmlns:a16="http://schemas.microsoft.com/office/drawing/2014/main" id="{DEBD0DC7-8A3C-4719-9BC9-FEB63EFB3A87}"/>
              </a:ext>
            </a:extLst>
          </p:cNvPr>
          <p:cNvSpPr>
            <a:spLocks noGrp="1"/>
          </p:cNvSpPr>
          <p:nvPr>
            <p:ph type="sldNum" sz="quarter" idx="12"/>
          </p:nvPr>
        </p:nvSpPr>
        <p:spPr/>
        <p:txBody>
          <a:bodyPr/>
          <a:lstStyle/>
          <a:p>
            <a:fld id="{10FD89C0-AD71-4C49-907A-820FFAF1B688}" type="slidenum">
              <a:rPr lang="en-MU" smtClean="0"/>
              <a:t>4</a:t>
            </a:fld>
            <a:endParaRPr lang="en-MU"/>
          </a:p>
        </p:txBody>
      </p:sp>
    </p:spTree>
    <p:extLst>
      <p:ext uri="{BB962C8B-B14F-4D97-AF65-F5344CB8AC3E}">
        <p14:creationId xmlns:p14="http://schemas.microsoft.com/office/powerpoint/2010/main" val="180898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3870A-3B46-4B5A-9CBB-4D5E880A81A3}"/>
              </a:ext>
            </a:extLst>
          </p:cNvPr>
          <p:cNvSpPr>
            <a:spLocks noGrp="1"/>
          </p:cNvSpPr>
          <p:nvPr>
            <p:ph type="title"/>
          </p:nvPr>
        </p:nvSpPr>
        <p:spPr>
          <a:xfrm>
            <a:off x="661182" y="365126"/>
            <a:ext cx="10692618" cy="872832"/>
          </a:xfrm>
        </p:spPr>
        <p:txBody>
          <a:bodyPr/>
          <a:lstStyle/>
          <a:p>
            <a:r>
              <a:rPr lang="en-GB" dirty="0"/>
              <a:t>Members of Technical Committee</a:t>
            </a:r>
            <a:endParaRPr lang="en-MU" dirty="0"/>
          </a:p>
        </p:txBody>
      </p:sp>
      <p:graphicFrame>
        <p:nvGraphicFramePr>
          <p:cNvPr id="8" name="Table 7">
            <a:extLst>
              <a:ext uri="{FF2B5EF4-FFF2-40B4-BE49-F238E27FC236}">
                <a16:creationId xmlns:a16="http://schemas.microsoft.com/office/drawing/2014/main" id="{165FD452-14F3-4066-8A76-38AA6C1CF635}"/>
              </a:ext>
            </a:extLst>
          </p:cNvPr>
          <p:cNvGraphicFramePr>
            <a:graphicFrameLocks noGrp="1"/>
          </p:cNvGraphicFramePr>
          <p:nvPr>
            <p:extLst>
              <p:ext uri="{D42A27DB-BD31-4B8C-83A1-F6EECF244321}">
                <p14:modId xmlns:p14="http://schemas.microsoft.com/office/powerpoint/2010/main" val="4251671245"/>
              </p:ext>
            </p:extLst>
          </p:nvPr>
        </p:nvGraphicFramePr>
        <p:xfrm>
          <a:off x="838200" y="1237958"/>
          <a:ext cx="10692618" cy="5200314"/>
        </p:xfrm>
        <a:graphic>
          <a:graphicData uri="http://schemas.openxmlformats.org/drawingml/2006/table">
            <a:tbl>
              <a:tblPr firstRow="1" firstCol="1" bandRow="1">
                <a:tableStyleId>{72833802-FEF1-4C79-8D5D-14CF1EAF98D9}</a:tableStyleId>
              </a:tblPr>
              <a:tblGrid>
                <a:gridCol w="3649394">
                  <a:extLst>
                    <a:ext uri="{9D8B030D-6E8A-4147-A177-3AD203B41FA5}">
                      <a16:colId xmlns:a16="http://schemas.microsoft.com/office/drawing/2014/main" val="882559480"/>
                    </a:ext>
                  </a:extLst>
                </a:gridCol>
                <a:gridCol w="7043224">
                  <a:extLst>
                    <a:ext uri="{9D8B030D-6E8A-4147-A177-3AD203B41FA5}">
                      <a16:colId xmlns:a16="http://schemas.microsoft.com/office/drawing/2014/main" val="2126054710"/>
                    </a:ext>
                  </a:extLst>
                </a:gridCol>
              </a:tblGrid>
              <a:tr h="309410">
                <a:tc>
                  <a:txBody>
                    <a:bodyPr/>
                    <a:lstStyle/>
                    <a:p>
                      <a:pPr>
                        <a:lnSpc>
                          <a:spcPct val="150000"/>
                        </a:lnSpc>
                        <a:spcAft>
                          <a:spcPts val="1000"/>
                        </a:spcAft>
                      </a:pPr>
                      <a:r>
                        <a:rPr lang="en-US" sz="1700" dirty="0">
                          <a:effectLst/>
                          <a:latin typeface="Bahnschrift Light SemiCondensed" panose="020B0502040204020203" pitchFamily="34" charset="0"/>
                        </a:rPr>
                        <a:t>Name </a:t>
                      </a:r>
                      <a:endParaRPr lang="en-GB" sz="17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US" sz="1700">
                          <a:effectLst/>
                          <a:latin typeface="Bahnschrift Light SemiCondensed" panose="020B0502040204020203" pitchFamily="34" charset="0"/>
                        </a:rPr>
                        <a:t>Institution </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8025063"/>
                  </a:ext>
                </a:extLst>
              </a:tr>
              <a:tr h="309410">
                <a:tc>
                  <a:txBody>
                    <a:bodyPr/>
                    <a:lstStyle/>
                    <a:p>
                      <a:pPr>
                        <a:lnSpc>
                          <a:spcPct val="150000"/>
                        </a:lnSpc>
                        <a:spcAft>
                          <a:spcPts val="1000"/>
                        </a:spcAft>
                      </a:pPr>
                      <a:r>
                        <a:rPr lang="en-GB" sz="1700">
                          <a:effectLst/>
                          <a:latin typeface="Bahnschrift Light SemiCondensed" panose="020B0502040204020203" pitchFamily="34" charset="0"/>
                        </a:rPr>
                        <a:t>Mr Vinod Bussawah</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700">
                          <a:effectLst/>
                          <a:latin typeface="Bahnschrift Light SemiCondensed" panose="020B0502040204020203" pitchFamily="34" charset="0"/>
                        </a:rPr>
                        <a:t>Mauritius Finance</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5930697"/>
                  </a:ext>
                </a:extLst>
              </a:tr>
              <a:tr h="309410">
                <a:tc>
                  <a:txBody>
                    <a:bodyPr/>
                    <a:lstStyle/>
                    <a:p>
                      <a:pPr>
                        <a:lnSpc>
                          <a:spcPct val="150000"/>
                        </a:lnSpc>
                        <a:spcAft>
                          <a:spcPts val="1000"/>
                        </a:spcAft>
                      </a:pPr>
                      <a:r>
                        <a:rPr lang="en-GB" sz="1700">
                          <a:effectLst/>
                          <a:latin typeface="Bahnschrift Light SemiCondensed" panose="020B0502040204020203" pitchFamily="34" charset="0"/>
                        </a:rPr>
                        <a:t>Mr Geetesh Gungah</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700">
                          <a:effectLst/>
                          <a:latin typeface="Bahnschrift Light SemiCondensed" panose="020B0502040204020203" pitchFamily="34" charset="0"/>
                        </a:rPr>
                        <a:t>Economic Development Board</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5418275"/>
                  </a:ext>
                </a:extLst>
              </a:tr>
              <a:tr h="654800">
                <a:tc>
                  <a:txBody>
                    <a:bodyPr/>
                    <a:lstStyle/>
                    <a:p>
                      <a:pPr>
                        <a:lnSpc>
                          <a:spcPct val="150000"/>
                        </a:lnSpc>
                        <a:spcAft>
                          <a:spcPts val="1000"/>
                        </a:spcAft>
                      </a:pPr>
                      <a:r>
                        <a:rPr lang="en-GB" sz="1700">
                          <a:effectLst/>
                          <a:latin typeface="Bahnschrift Light SemiCondensed" panose="020B0502040204020203" pitchFamily="34" charset="0"/>
                        </a:rPr>
                        <a:t>Mr Rajnish Hawabhay</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700">
                          <a:effectLst/>
                          <a:latin typeface="Bahnschrift Light SemiCondensed" panose="020B0502040204020203" pitchFamily="34" charset="0"/>
                        </a:rPr>
                        <a:t>Ministry of Information and Communication Technology</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2832193"/>
                  </a:ext>
                </a:extLst>
              </a:tr>
              <a:tr h="309410">
                <a:tc>
                  <a:txBody>
                    <a:bodyPr/>
                    <a:lstStyle/>
                    <a:p>
                      <a:pPr>
                        <a:lnSpc>
                          <a:spcPct val="150000"/>
                        </a:lnSpc>
                        <a:spcAft>
                          <a:spcPts val="1000"/>
                        </a:spcAft>
                      </a:pPr>
                      <a:r>
                        <a:rPr lang="en-GB" sz="1700">
                          <a:effectLst/>
                          <a:latin typeface="Bahnschrift Light SemiCondensed" panose="020B0502040204020203" pitchFamily="34" charset="0"/>
                        </a:rPr>
                        <a:t>Mr Jamsheed Khadaroo</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700">
                          <a:effectLst/>
                          <a:latin typeface="Bahnschrift Light SemiCondensed" panose="020B0502040204020203" pitchFamily="34" charset="0"/>
                        </a:rPr>
                        <a:t>Financial Services Commission</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0750738"/>
                  </a:ext>
                </a:extLst>
              </a:tr>
              <a:tr h="309410">
                <a:tc>
                  <a:txBody>
                    <a:bodyPr/>
                    <a:lstStyle/>
                    <a:p>
                      <a:pPr>
                        <a:lnSpc>
                          <a:spcPct val="150000"/>
                        </a:lnSpc>
                        <a:spcAft>
                          <a:spcPts val="1000"/>
                        </a:spcAft>
                      </a:pPr>
                      <a:r>
                        <a:rPr lang="en-GB" sz="1700">
                          <a:effectLst/>
                          <a:latin typeface="Bahnschrift Light SemiCondensed" panose="020B0502040204020203" pitchFamily="34" charset="0"/>
                        </a:rPr>
                        <a:t>Mr K. Koonjal</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700">
                          <a:effectLst/>
                          <a:latin typeface="Bahnschrift Light SemiCondensed" panose="020B0502040204020203" pitchFamily="34" charset="0"/>
                        </a:rPr>
                        <a:t>Independent Commission Against Corruption</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5217932"/>
                  </a:ext>
                </a:extLst>
              </a:tr>
              <a:tr h="309410">
                <a:tc>
                  <a:txBody>
                    <a:bodyPr/>
                    <a:lstStyle/>
                    <a:p>
                      <a:pPr>
                        <a:lnSpc>
                          <a:spcPct val="150000"/>
                        </a:lnSpc>
                        <a:spcAft>
                          <a:spcPts val="1000"/>
                        </a:spcAft>
                      </a:pPr>
                      <a:r>
                        <a:rPr lang="en-GB" sz="1700">
                          <a:effectLst/>
                          <a:latin typeface="Bahnschrift Light SemiCondensed" panose="020B0502040204020203" pitchFamily="34" charset="0"/>
                        </a:rPr>
                        <a:t>Mr Ashwin Jankee</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700">
                          <a:effectLst/>
                          <a:latin typeface="Bahnschrift Light SemiCondensed" panose="020B0502040204020203" pitchFamily="34" charset="0"/>
                        </a:rPr>
                        <a:t>Mauritius Bankers Association Ltd</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6240015"/>
                  </a:ext>
                </a:extLst>
              </a:tr>
              <a:tr h="309410">
                <a:tc>
                  <a:txBody>
                    <a:bodyPr/>
                    <a:lstStyle/>
                    <a:p>
                      <a:pPr>
                        <a:lnSpc>
                          <a:spcPct val="150000"/>
                        </a:lnSpc>
                        <a:spcAft>
                          <a:spcPts val="1000"/>
                        </a:spcAft>
                      </a:pPr>
                      <a:r>
                        <a:rPr lang="en-GB" sz="1700">
                          <a:effectLst/>
                          <a:latin typeface="Bahnschrift Light SemiCondensed" panose="020B0502040204020203" pitchFamily="34" charset="0"/>
                        </a:rPr>
                        <a:t>Ms Tilotma Jhurry</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700">
                          <a:effectLst/>
                          <a:latin typeface="Bahnschrift Light SemiCondensed" panose="020B0502040204020203" pitchFamily="34" charset="0"/>
                        </a:rPr>
                        <a:t>Bank of Mauritius</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881468"/>
                  </a:ext>
                </a:extLst>
              </a:tr>
              <a:tr h="309410">
                <a:tc>
                  <a:txBody>
                    <a:bodyPr/>
                    <a:lstStyle/>
                    <a:p>
                      <a:pPr>
                        <a:lnSpc>
                          <a:spcPct val="150000"/>
                        </a:lnSpc>
                        <a:spcAft>
                          <a:spcPts val="1000"/>
                        </a:spcAft>
                      </a:pPr>
                      <a:r>
                        <a:rPr lang="en-GB" sz="1700">
                          <a:effectLst/>
                          <a:latin typeface="Bahnschrift Light SemiCondensed" panose="020B0502040204020203" pitchFamily="34" charset="0"/>
                        </a:rPr>
                        <a:t>Dr Bhavish Jugurnath</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700">
                          <a:effectLst/>
                          <a:latin typeface="Bahnschrift Light SemiCondensed" panose="020B0502040204020203" pitchFamily="34" charset="0"/>
                        </a:rPr>
                        <a:t>University of Mauritius</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4813615"/>
                  </a:ext>
                </a:extLst>
              </a:tr>
              <a:tr h="309410">
                <a:tc>
                  <a:txBody>
                    <a:bodyPr/>
                    <a:lstStyle/>
                    <a:p>
                      <a:pPr>
                        <a:lnSpc>
                          <a:spcPct val="150000"/>
                        </a:lnSpc>
                        <a:spcAft>
                          <a:spcPts val="1000"/>
                        </a:spcAft>
                      </a:pPr>
                      <a:r>
                        <a:rPr lang="en-GB" sz="1700">
                          <a:effectLst/>
                          <a:latin typeface="Bahnschrift Light SemiCondensed" panose="020B0502040204020203" pitchFamily="34" charset="0"/>
                        </a:rPr>
                        <a:t>Mrs Varsha Mooneeram – Chadee</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700">
                          <a:effectLst/>
                          <a:latin typeface="Bahnschrift Light SemiCondensed" panose="020B0502040204020203" pitchFamily="34" charset="0"/>
                        </a:rPr>
                        <a:t>University of Mauritius</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271232"/>
                  </a:ext>
                </a:extLst>
              </a:tr>
              <a:tr h="309410">
                <a:tc>
                  <a:txBody>
                    <a:bodyPr/>
                    <a:lstStyle/>
                    <a:p>
                      <a:pPr>
                        <a:lnSpc>
                          <a:spcPct val="150000"/>
                        </a:lnSpc>
                        <a:spcAft>
                          <a:spcPts val="1000"/>
                        </a:spcAft>
                      </a:pPr>
                      <a:r>
                        <a:rPr lang="en-GB" sz="1700">
                          <a:effectLst/>
                          <a:latin typeface="Bahnschrift Light SemiCondensed" panose="020B0502040204020203" pitchFamily="34" charset="0"/>
                        </a:rPr>
                        <a:t>Mr Avinash Nemchand</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700">
                          <a:effectLst/>
                          <a:latin typeface="Bahnschrift Light SemiCondensed" panose="020B0502040204020203" pitchFamily="34" charset="0"/>
                        </a:rPr>
                        <a:t>Financial Services Commission</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2287407"/>
                  </a:ext>
                </a:extLst>
              </a:tr>
              <a:tr h="309410">
                <a:tc>
                  <a:txBody>
                    <a:bodyPr/>
                    <a:lstStyle/>
                    <a:p>
                      <a:pPr>
                        <a:lnSpc>
                          <a:spcPct val="150000"/>
                        </a:lnSpc>
                        <a:spcAft>
                          <a:spcPts val="1000"/>
                        </a:spcAft>
                      </a:pPr>
                      <a:r>
                        <a:rPr lang="en-GB" sz="1700">
                          <a:effectLst/>
                          <a:latin typeface="Bahnschrift Light SemiCondensed" panose="020B0502040204020203" pitchFamily="34" charset="0"/>
                        </a:rPr>
                        <a:t>Mr Roshan Oree</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700">
                          <a:effectLst/>
                          <a:latin typeface="Bahnschrift Light SemiCondensed" panose="020B0502040204020203" pitchFamily="34" charset="0"/>
                        </a:rPr>
                        <a:t>Mauritius Revenue Authority</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5353803"/>
                  </a:ext>
                </a:extLst>
              </a:tr>
              <a:tr h="513766">
                <a:tc>
                  <a:txBody>
                    <a:bodyPr/>
                    <a:lstStyle/>
                    <a:p>
                      <a:pPr>
                        <a:lnSpc>
                          <a:spcPct val="150000"/>
                        </a:lnSpc>
                        <a:spcAft>
                          <a:spcPts val="1000"/>
                        </a:spcAft>
                      </a:pPr>
                      <a:r>
                        <a:rPr lang="en-GB" sz="1700">
                          <a:effectLst/>
                          <a:latin typeface="Bahnschrift Light SemiCondensed" panose="020B0502040204020203" pitchFamily="34" charset="0"/>
                        </a:rPr>
                        <a:t>Mrs. Dovinassy Pillay-Naiken</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700">
                          <a:effectLst/>
                          <a:latin typeface="Bahnschrift Light SemiCondensed" panose="020B0502040204020203" pitchFamily="34" charset="0"/>
                        </a:rPr>
                        <a:t>Ministry of Financial Services and Good Governance</a:t>
                      </a:r>
                      <a:endParaRPr lang="en-GB" sz="170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0681974"/>
                  </a:ext>
                </a:extLst>
              </a:tr>
              <a:tr h="309410">
                <a:tc>
                  <a:txBody>
                    <a:bodyPr/>
                    <a:lstStyle/>
                    <a:p>
                      <a:pPr>
                        <a:lnSpc>
                          <a:spcPct val="150000"/>
                        </a:lnSpc>
                        <a:spcAft>
                          <a:spcPts val="1000"/>
                        </a:spcAft>
                      </a:pPr>
                      <a:r>
                        <a:rPr lang="en-GB" sz="1700" dirty="0">
                          <a:effectLst/>
                          <a:latin typeface="Bahnschrift Light SemiCondensed" panose="020B0502040204020203" pitchFamily="34" charset="0"/>
                        </a:rPr>
                        <a:t>Mr Faraz </a:t>
                      </a:r>
                      <a:r>
                        <a:rPr lang="en-GB" sz="1700" dirty="0" err="1">
                          <a:effectLst/>
                          <a:latin typeface="Bahnschrift Light SemiCondensed" panose="020B0502040204020203" pitchFamily="34" charset="0"/>
                        </a:rPr>
                        <a:t>Rojid</a:t>
                      </a:r>
                      <a:endParaRPr lang="en-GB" sz="17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700" dirty="0">
                          <a:effectLst/>
                          <a:latin typeface="Bahnschrift Light SemiCondensed" panose="020B0502040204020203" pitchFamily="34" charset="0"/>
                        </a:rPr>
                        <a:t>Economic Development Board</a:t>
                      </a:r>
                      <a:endParaRPr lang="en-GB" sz="17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9834536"/>
                  </a:ext>
                </a:extLst>
              </a:tr>
            </a:tbl>
          </a:graphicData>
        </a:graphic>
      </p:graphicFrame>
      <p:sp>
        <p:nvSpPr>
          <p:cNvPr id="9" name="Footer Placeholder 8">
            <a:extLst>
              <a:ext uri="{FF2B5EF4-FFF2-40B4-BE49-F238E27FC236}">
                <a16:creationId xmlns:a16="http://schemas.microsoft.com/office/drawing/2014/main" id="{9EE64A34-2FC8-4347-8086-86873196717B}"/>
              </a:ext>
            </a:extLst>
          </p:cNvPr>
          <p:cNvSpPr>
            <a:spLocks noGrp="1"/>
          </p:cNvSpPr>
          <p:nvPr>
            <p:ph type="ftr" sz="quarter" idx="11"/>
          </p:nvPr>
        </p:nvSpPr>
        <p:spPr/>
        <p:txBody>
          <a:bodyPr/>
          <a:lstStyle/>
          <a:p>
            <a:r>
              <a:rPr lang="fr-FR"/>
              <a:t>Presentation for Assises de L'Innovation - 28.04.2022</a:t>
            </a:r>
            <a:endParaRPr lang="en-MU"/>
          </a:p>
        </p:txBody>
      </p:sp>
      <p:sp>
        <p:nvSpPr>
          <p:cNvPr id="10" name="Slide Number Placeholder 9">
            <a:extLst>
              <a:ext uri="{FF2B5EF4-FFF2-40B4-BE49-F238E27FC236}">
                <a16:creationId xmlns:a16="http://schemas.microsoft.com/office/drawing/2014/main" id="{58029A94-E93C-4433-B161-3D331F3D287E}"/>
              </a:ext>
            </a:extLst>
          </p:cNvPr>
          <p:cNvSpPr>
            <a:spLocks noGrp="1"/>
          </p:cNvSpPr>
          <p:nvPr>
            <p:ph type="sldNum" sz="quarter" idx="12"/>
          </p:nvPr>
        </p:nvSpPr>
        <p:spPr/>
        <p:txBody>
          <a:bodyPr/>
          <a:lstStyle/>
          <a:p>
            <a:fld id="{10FD89C0-AD71-4C49-907A-820FFAF1B688}" type="slidenum">
              <a:rPr lang="en-MU" smtClean="0"/>
              <a:t>5</a:t>
            </a:fld>
            <a:endParaRPr lang="en-MU"/>
          </a:p>
        </p:txBody>
      </p:sp>
    </p:spTree>
    <p:extLst>
      <p:ext uri="{BB962C8B-B14F-4D97-AF65-F5344CB8AC3E}">
        <p14:creationId xmlns:p14="http://schemas.microsoft.com/office/powerpoint/2010/main" val="399249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E5E8-34C8-4E02-9CD9-FA395F711468}"/>
              </a:ext>
            </a:extLst>
          </p:cNvPr>
          <p:cNvSpPr>
            <a:spLocks noGrp="1"/>
          </p:cNvSpPr>
          <p:nvPr>
            <p:ph type="title"/>
          </p:nvPr>
        </p:nvSpPr>
        <p:spPr>
          <a:xfrm>
            <a:off x="476542" y="368312"/>
            <a:ext cx="10200080" cy="1400530"/>
          </a:xfrm>
        </p:spPr>
        <p:txBody>
          <a:bodyPr/>
          <a:lstStyle/>
          <a:p>
            <a:r>
              <a:rPr lang="en-GB" dirty="0"/>
              <a:t>Scope of the Technical Committee</a:t>
            </a:r>
          </a:p>
        </p:txBody>
      </p:sp>
      <p:graphicFrame>
        <p:nvGraphicFramePr>
          <p:cNvPr id="4" name="Content Placeholder 3">
            <a:extLst>
              <a:ext uri="{FF2B5EF4-FFF2-40B4-BE49-F238E27FC236}">
                <a16:creationId xmlns:a16="http://schemas.microsoft.com/office/drawing/2014/main" id="{AF5C3675-3BE2-4393-825C-4ADC78044120}"/>
              </a:ext>
            </a:extLst>
          </p:cNvPr>
          <p:cNvGraphicFramePr>
            <a:graphicFrameLocks noGrp="1"/>
          </p:cNvGraphicFramePr>
          <p:nvPr>
            <p:ph idx="1"/>
            <p:extLst>
              <p:ext uri="{D42A27DB-BD31-4B8C-83A1-F6EECF244321}">
                <p14:modId xmlns:p14="http://schemas.microsoft.com/office/powerpoint/2010/main" val="605128146"/>
              </p:ext>
            </p:extLst>
          </p:nvPr>
        </p:nvGraphicFramePr>
        <p:xfrm>
          <a:off x="6752492" y="1457220"/>
          <a:ext cx="4726745" cy="5032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8EE537F-2100-47CD-9C5C-FADBE3C36BBE}"/>
              </a:ext>
            </a:extLst>
          </p:cNvPr>
          <p:cNvSpPr txBox="1"/>
          <p:nvPr/>
        </p:nvSpPr>
        <p:spPr>
          <a:xfrm>
            <a:off x="712762" y="1768842"/>
            <a:ext cx="6166339" cy="4377930"/>
          </a:xfrm>
          <a:prstGeom prst="rect">
            <a:avLst/>
          </a:prstGeom>
          <a:noFill/>
        </p:spPr>
        <p:txBody>
          <a:bodyPr wrap="square">
            <a:spAutoFit/>
          </a:bodyPr>
          <a:lstStyle/>
          <a:p>
            <a:pPr algn="just">
              <a:lnSpc>
                <a:spcPct val="150000"/>
              </a:lnSpc>
              <a:spcAft>
                <a:spcPts val="1000"/>
              </a:spcAft>
            </a:pPr>
            <a:r>
              <a:rPr lang="en-GB" sz="1400" dirty="0">
                <a:effectLst/>
                <a:latin typeface="Bahnschrift Light SemiCondensed" panose="020B0502040204020203" pitchFamily="34" charset="0"/>
                <a:ea typeface="Cambria" panose="02040503050406030204" pitchFamily="18" charset="0"/>
                <a:cs typeface="Cambria" panose="02040503050406030204" pitchFamily="18" charset="0"/>
              </a:rPr>
              <a:t>The discussion of the Working Group was focused around the following questions:</a:t>
            </a:r>
            <a:endParaRPr lang="en-GB" sz="1400" dirty="0">
              <a:effectLst/>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en-GB" sz="1400" b="1" dirty="0">
                <a:effectLst/>
                <a:latin typeface="Bahnschrift Light SemiCondensed" panose="020B0502040204020203" pitchFamily="34" charset="0"/>
                <a:ea typeface="Cambria" panose="02040503050406030204" pitchFamily="18" charset="0"/>
                <a:cs typeface="Cambria" panose="02040503050406030204" pitchFamily="18" charset="0"/>
              </a:rPr>
              <a:t>Where we are?</a:t>
            </a:r>
            <a:endParaRPr lang="en-GB" sz="1400" dirty="0">
              <a:effectLst/>
              <a:latin typeface="Bahnschrift Light SemiCondensed" panose="020B0502040204020203" pitchFamily="34" charset="0"/>
              <a:ea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GB" sz="1400" dirty="0">
                <a:effectLst/>
                <a:latin typeface="Bahnschrift Light SemiCondensed" panose="020B0502040204020203" pitchFamily="34" charset="0"/>
                <a:ea typeface="Cambria" panose="02040503050406030204" pitchFamily="18" charset="0"/>
                <a:cs typeface="Cambria" panose="02040503050406030204" pitchFamily="18" charset="0"/>
              </a:rPr>
              <a:t>Situating the existing financial eco-system </a:t>
            </a:r>
            <a:endParaRPr lang="en-GB" sz="1400" dirty="0">
              <a:effectLst/>
              <a:latin typeface="Bahnschrift Light SemiCondensed" panose="020B0502040204020203" pitchFamily="34" charset="0"/>
              <a:ea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GB" sz="1400" dirty="0">
                <a:effectLst/>
                <a:latin typeface="Bahnschrift Light SemiCondensed" panose="020B0502040204020203" pitchFamily="34" charset="0"/>
                <a:ea typeface="Cambria" panose="02040503050406030204" pitchFamily="18" charset="0"/>
                <a:cs typeface="Cambria" panose="02040503050406030204" pitchFamily="18" charset="0"/>
              </a:rPr>
              <a:t>Identifying the gaps and challenges in the Sector</a:t>
            </a:r>
            <a:endParaRPr lang="en-GB" sz="1400" dirty="0">
              <a:effectLst/>
              <a:latin typeface="Bahnschrift Light SemiCondensed" panose="020B0502040204020203"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en-GB" sz="1400" b="1" dirty="0">
                <a:effectLst/>
                <a:latin typeface="Bahnschrift Light SemiCondensed" panose="020B0502040204020203" pitchFamily="34" charset="0"/>
                <a:ea typeface="Cambria" panose="02040503050406030204" pitchFamily="18" charset="0"/>
                <a:cs typeface="Cambria" panose="02040503050406030204" pitchFamily="18" charset="0"/>
              </a:rPr>
              <a:t>Where we want to go?</a:t>
            </a:r>
            <a:endParaRPr lang="en-GB" sz="1400" dirty="0">
              <a:effectLst/>
              <a:latin typeface="Bahnschrift Light SemiCondensed" panose="020B0502040204020203" pitchFamily="34" charset="0"/>
              <a:ea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GB" sz="1400" dirty="0">
                <a:effectLst/>
                <a:latin typeface="Bahnschrift Light SemiCondensed" panose="020B0502040204020203" pitchFamily="34" charset="0"/>
                <a:ea typeface="Cambria" panose="02040503050406030204" pitchFamily="18" charset="0"/>
                <a:cs typeface="Cambria" panose="02040503050406030204" pitchFamily="18" charset="0"/>
              </a:rPr>
              <a:t>Understanding the aspirations and vision for the sector over the coming years</a:t>
            </a:r>
            <a:endParaRPr lang="en-GB" sz="1400" dirty="0">
              <a:effectLst/>
              <a:latin typeface="Bahnschrift Light SemiCondensed" panose="020B0502040204020203"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en-GB" sz="1400" b="1" dirty="0">
                <a:effectLst/>
                <a:latin typeface="Bahnschrift Light SemiCondensed" panose="020B0502040204020203" pitchFamily="34" charset="0"/>
                <a:ea typeface="Cambria" panose="02040503050406030204" pitchFamily="18" charset="0"/>
                <a:cs typeface="Cambria" panose="02040503050406030204" pitchFamily="18" charset="0"/>
              </a:rPr>
              <a:t>How to reach there?</a:t>
            </a:r>
            <a:endParaRPr lang="en-GB" sz="1400" dirty="0">
              <a:effectLst/>
              <a:latin typeface="Bahnschrift Light SemiCondensed" panose="020B0502040204020203" pitchFamily="34" charset="0"/>
              <a:ea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GB" sz="1400" dirty="0">
                <a:effectLst/>
                <a:latin typeface="Bahnschrift Light SemiCondensed" panose="020B0502040204020203" pitchFamily="34" charset="0"/>
                <a:ea typeface="Cambria" panose="02040503050406030204" pitchFamily="18" charset="0"/>
                <a:cs typeface="Cambria" panose="02040503050406030204" pitchFamily="18" charset="0"/>
              </a:rPr>
              <a:t>New policies and strategic directions</a:t>
            </a:r>
            <a:endParaRPr lang="en-GB" sz="1400" dirty="0">
              <a:effectLst/>
              <a:latin typeface="Bahnschrift Light SemiCondensed" panose="020B0502040204020203" pitchFamily="34" charset="0"/>
              <a:ea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GB" sz="1400" dirty="0">
                <a:effectLst/>
                <a:latin typeface="Bahnschrift Light SemiCondensed" panose="020B0502040204020203" pitchFamily="34" charset="0"/>
                <a:ea typeface="Cambria" panose="02040503050406030204" pitchFamily="18" charset="0"/>
                <a:cs typeface="Cambria" panose="02040503050406030204" pitchFamily="18" charset="0"/>
              </a:rPr>
              <a:t>New laws and regulations or amendment of existing legislation</a:t>
            </a:r>
            <a:endParaRPr lang="en-GB" sz="1400" dirty="0">
              <a:effectLst/>
              <a:latin typeface="Bahnschrift Light SemiCondensed" panose="020B0502040204020203" pitchFamily="34" charset="0"/>
              <a:ea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GB" sz="1400" dirty="0">
                <a:effectLst/>
                <a:latin typeface="Bahnschrift Light SemiCondensed" panose="020B0502040204020203" pitchFamily="34" charset="0"/>
                <a:ea typeface="Cambria" panose="02040503050406030204" pitchFamily="18" charset="0"/>
                <a:cs typeface="Cambria" panose="02040503050406030204" pitchFamily="18" charset="0"/>
              </a:rPr>
              <a:t>Actions (Innovative ideas, solutions to gaps identified, best practices, projects etc)</a:t>
            </a:r>
            <a:endParaRPr lang="en-GB" sz="1400" dirty="0">
              <a:effectLst/>
              <a:latin typeface="Bahnschrift Light SemiCondensed" panose="020B0502040204020203" pitchFamily="34" charset="0"/>
              <a:ea typeface="Times New Roman" panose="02020603050405020304" pitchFamily="18" charset="0"/>
              <a:cs typeface="Times New Roman" panose="02020603050405020304" pitchFamily="18" charset="0"/>
            </a:endParaRPr>
          </a:p>
          <a:p>
            <a:pPr marL="742950" lvl="1" indent="-285750">
              <a:lnSpc>
                <a:spcPct val="150000"/>
              </a:lnSpc>
              <a:spcAft>
                <a:spcPts val="1000"/>
              </a:spcAft>
              <a:buFont typeface="Arial" panose="020B0604020202020204" pitchFamily="34" charset="0"/>
              <a:buChar char="·"/>
            </a:pPr>
            <a:r>
              <a:rPr lang="en-GB" sz="1400" dirty="0">
                <a:effectLst/>
                <a:latin typeface="Bahnschrift Light SemiCondensed" panose="020B0502040204020203" pitchFamily="34" charset="0"/>
                <a:ea typeface="Cambria" panose="02040503050406030204" pitchFamily="18" charset="0"/>
                <a:cs typeface="Cambria" panose="02040503050406030204" pitchFamily="18" charset="0"/>
              </a:rPr>
              <a:t>New Schemes/ support Mechanisms</a:t>
            </a:r>
            <a:endParaRPr lang="en-GB" sz="1400" dirty="0">
              <a:effectLst/>
              <a:latin typeface="Bahnschrift Light SemiCondensed" panose="020B0502040204020203" pitchFamily="34" charset="0"/>
              <a:ea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F3FCBDDB-4321-4128-BFC7-1BFD21619D14}"/>
              </a:ext>
            </a:extLst>
          </p:cNvPr>
          <p:cNvSpPr>
            <a:spLocks noGrp="1"/>
          </p:cNvSpPr>
          <p:nvPr>
            <p:ph type="ftr" sz="quarter" idx="11"/>
          </p:nvPr>
        </p:nvSpPr>
        <p:spPr/>
        <p:txBody>
          <a:bodyPr/>
          <a:lstStyle/>
          <a:p>
            <a:r>
              <a:rPr lang="fr-FR"/>
              <a:t>Presentation for Assises de L'Innovation - 28.04.2022</a:t>
            </a:r>
            <a:endParaRPr lang="en-MU"/>
          </a:p>
        </p:txBody>
      </p:sp>
      <p:sp>
        <p:nvSpPr>
          <p:cNvPr id="6" name="Slide Number Placeholder 5">
            <a:extLst>
              <a:ext uri="{FF2B5EF4-FFF2-40B4-BE49-F238E27FC236}">
                <a16:creationId xmlns:a16="http://schemas.microsoft.com/office/drawing/2014/main" id="{C08956A6-FF0F-4F35-AA2C-3E32013B13D2}"/>
              </a:ext>
            </a:extLst>
          </p:cNvPr>
          <p:cNvSpPr>
            <a:spLocks noGrp="1"/>
          </p:cNvSpPr>
          <p:nvPr>
            <p:ph type="sldNum" sz="quarter" idx="12"/>
          </p:nvPr>
        </p:nvSpPr>
        <p:spPr/>
        <p:txBody>
          <a:bodyPr/>
          <a:lstStyle/>
          <a:p>
            <a:fld id="{10FD89C0-AD71-4C49-907A-820FFAF1B688}" type="slidenum">
              <a:rPr lang="en-MU" smtClean="0"/>
              <a:t>6</a:t>
            </a:fld>
            <a:endParaRPr lang="en-MU"/>
          </a:p>
        </p:txBody>
      </p:sp>
    </p:spTree>
    <p:extLst>
      <p:ext uri="{BB962C8B-B14F-4D97-AF65-F5344CB8AC3E}">
        <p14:creationId xmlns:p14="http://schemas.microsoft.com/office/powerpoint/2010/main" val="194280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6E31-8EAD-4977-BE1C-FA47097C7161}"/>
              </a:ext>
            </a:extLst>
          </p:cNvPr>
          <p:cNvSpPr>
            <a:spLocks noGrp="1"/>
          </p:cNvSpPr>
          <p:nvPr>
            <p:ph type="title"/>
          </p:nvPr>
        </p:nvSpPr>
        <p:spPr/>
        <p:txBody>
          <a:bodyPr/>
          <a:lstStyle/>
          <a:p>
            <a:r>
              <a:rPr lang="en-GB" dirty="0"/>
              <a:t>STRUCTURE of our presentation and panel. </a:t>
            </a:r>
          </a:p>
        </p:txBody>
      </p:sp>
      <p:graphicFrame>
        <p:nvGraphicFramePr>
          <p:cNvPr id="4" name="Content Placeholder 3">
            <a:extLst>
              <a:ext uri="{FF2B5EF4-FFF2-40B4-BE49-F238E27FC236}">
                <a16:creationId xmlns:a16="http://schemas.microsoft.com/office/drawing/2014/main" id="{9B7F2712-F05F-4B5E-B8BE-AEF60BAD77BE}"/>
              </a:ext>
            </a:extLst>
          </p:cNvPr>
          <p:cNvGraphicFramePr>
            <a:graphicFrameLocks noGrp="1"/>
          </p:cNvGraphicFramePr>
          <p:nvPr>
            <p:ph idx="1"/>
            <p:extLst>
              <p:ext uri="{D42A27DB-BD31-4B8C-83A1-F6EECF244321}">
                <p14:modId xmlns:p14="http://schemas.microsoft.com/office/powerpoint/2010/main" val="427681274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64A39F68-DEF1-48CF-8BC8-F4FB38E48CD3}"/>
              </a:ext>
            </a:extLst>
          </p:cNvPr>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a:extLst>
              <a:ext uri="{FF2B5EF4-FFF2-40B4-BE49-F238E27FC236}">
                <a16:creationId xmlns:a16="http://schemas.microsoft.com/office/drawing/2014/main" id="{C9C3286B-DBFC-4580-9E30-88D7F1883D6E}"/>
              </a:ext>
            </a:extLst>
          </p:cNvPr>
          <p:cNvSpPr>
            <a:spLocks noGrp="1"/>
          </p:cNvSpPr>
          <p:nvPr>
            <p:ph type="sldNum" sz="quarter" idx="12"/>
          </p:nvPr>
        </p:nvSpPr>
        <p:spPr/>
        <p:txBody>
          <a:bodyPr/>
          <a:lstStyle/>
          <a:p>
            <a:fld id="{10FD89C0-AD71-4C49-907A-820FFAF1B688}" type="slidenum">
              <a:rPr lang="en-MU" smtClean="0"/>
              <a:t>7</a:t>
            </a:fld>
            <a:endParaRPr lang="en-MU"/>
          </a:p>
        </p:txBody>
      </p:sp>
    </p:spTree>
    <p:extLst>
      <p:ext uri="{BB962C8B-B14F-4D97-AF65-F5344CB8AC3E}">
        <p14:creationId xmlns:p14="http://schemas.microsoft.com/office/powerpoint/2010/main" val="164023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86E0-9FF5-4EEE-AD1C-D3AAB024975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393028A-3755-437A-8811-47998D36B8A9}"/>
              </a:ext>
            </a:extLst>
          </p:cNvPr>
          <p:cNvSpPr>
            <a:spLocks noGrp="1"/>
          </p:cNvSpPr>
          <p:nvPr>
            <p:ph idx="1"/>
          </p:nvPr>
        </p:nvSpPr>
        <p:spPr/>
        <p:txBody>
          <a:bodyPr/>
          <a:lstStyle/>
          <a:p>
            <a:endParaRPr lang="en-GB"/>
          </a:p>
        </p:txBody>
      </p:sp>
      <p:pic>
        <p:nvPicPr>
          <p:cNvPr id="4" name="Picture 2" descr="Policy and financial innovation as important as new technologies in the  energy transition - Watt-Logic">
            <a:extLst>
              <a:ext uri="{FF2B5EF4-FFF2-40B4-BE49-F238E27FC236}">
                <a16:creationId xmlns:a16="http://schemas.microsoft.com/office/drawing/2014/main" id="{2A70B7E9-B6D9-4B71-A881-2857CD78D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6" y="0"/>
            <a:ext cx="12166574"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13DC75A-A7D3-4BA0-A526-FBBA893F67D8}"/>
              </a:ext>
            </a:extLst>
          </p:cNvPr>
          <p:cNvSpPr txBox="1">
            <a:spLocks/>
          </p:cNvSpPr>
          <p:nvPr/>
        </p:nvSpPr>
        <p:spPr>
          <a:xfrm>
            <a:off x="745588" y="934095"/>
            <a:ext cx="7455878" cy="396708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fr-FR" sz="6700" b="1" dirty="0">
                <a:solidFill>
                  <a:schemeClr val="bg1"/>
                </a:solidFill>
              </a:rPr>
              <a:t>WHAT HAVE WE DONE TO IMPLEMENT FINANCIAL INNOVATION LOCALLY?</a:t>
            </a:r>
            <a:br>
              <a:rPr lang="fr-FR" sz="6700" b="1" i="1" dirty="0">
                <a:solidFill>
                  <a:srgbClr val="002060"/>
                </a:solidFill>
              </a:rPr>
            </a:br>
            <a:endParaRPr lang="en-MU" sz="6700" b="1" i="1" dirty="0">
              <a:solidFill>
                <a:srgbClr val="002060"/>
              </a:solidFill>
            </a:endParaRPr>
          </a:p>
        </p:txBody>
      </p:sp>
      <p:sp>
        <p:nvSpPr>
          <p:cNvPr id="6" name="Footer Placeholder 5">
            <a:extLst>
              <a:ext uri="{FF2B5EF4-FFF2-40B4-BE49-F238E27FC236}">
                <a16:creationId xmlns:a16="http://schemas.microsoft.com/office/drawing/2014/main" id="{1E7614A5-3E15-44ED-8188-B66433C78792}"/>
              </a:ext>
            </a:extLst>
          </p:cNvPr>
          <p:cNvSpPr>
            <a:spLocks noGrp="1"/>
          </p:cNvSpPr>
          <p:nvPr>
            <p:ph type="ftr" sz="quarter" idx="11"/>
          </p:nvPr>
        </p:nvSpPr>
        <p:spPr/>
        <p:txBody>
          <a:bodyPr/>
          <a:lstStyle/>
          <a:p>
            <a:r>
              <a:rPr lang="fr-FR"/>
              <a:t>Presentation for Assises de L'Innovation - 28.04.2022</a:t>
            </a:r>
            <a:endParaRPr lang="en-MU"/>
          </a:p>
        </p:txBody>
      </p:sp>
      <p:sp>
        <p:nvSpPr>
          <p:cNvPr id="7" name="Slide Number Placeholder 6">
            <a:extLst>
              <a:ext uri="{FF2B5EF4-FFF2-40B4-BE49-F238E27FC236}">
                <a16:creationId xmlns:a16="http://schemas.microsoft.com/office/drawing/2014/main" id="{C2D48BFE-0058-4551-AF9B-007D0BFEB48F}"/>
              </a:ext>
            </a:extLst>
          </p:cNvPr>
          <p:cNvSpPr>
            <a:spLocks noGrp="1"/>
          </p:cNvSpPr>
          <p:nvPr>
            <p:ph type="sldNum" sz="quarter" idx="12"/>
          </p:nvPr>
        </p:nvSpPr>
        <p:spPr/>
        <p:txBody>
          <a:bodyPr/>
          <a:lstStyle/>
          <a:p>
            <a:fld id="{10FD89C0-AD71-4C49-907A-820FFAF1B688}" type="slidenum">
              <a:rPr lang="en-MU" smtClean="0"/>
              <a:t>8</a:t>
            </a:fld>
            <a:endParaRPr lang="en-MU"/>
          </a:p>
        </p:txBody>
      </p:sp>
    </p:spTree>
    <p:extLst>
      <p:ext uri="{BB962C8B-B14F-4D97-AF65-F5344CB8AC3E}">
        <p14:creationId xmlns:p14="http://schemas.microsoft.com/office/powerpoint/2010/main" val="2188339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B693-237A-4559-BCAA-1ED3DA107A87}"/>
              </a:ext>
            </a:extLst>
          </p:cNvPr>
          <p:cNvSpPr>
            <a:spLocks noGrp="1"/>
          </p:cNvSpPr>
          <p:nvPr>
            <p:ph type="title"/>
          </p:nvPr>
        </p:nvSpPr>
        <p:spPr>
          <a:xfrm>
            <a:off x="939722" y="0"/>
            <a:ext cx="9720072" cy="1499616"/>
          </a:xfrm>
        </p:spPr>
        <p:txBody>
          <a:bodyPr/>
          <a:lstStyle/>
          <a:p>
            <a:pPr algn="ctr"/>
            <a:r>
              <a:rPr lang="en-GB" dirty="0"/>
              <a:t>BLUEPRINT THE ROADMAP OF 10 YEARS </a:t>
            </a:r>
          </a:p>
        </p:txBody>
      </p:sp>
      <p:sp>
        <p:nvSpPr>
          <p:cNvPr id="4" name="Rectangle: Folded Corner 3">
            <a:extLst>
              <a:ext uri="{FF2B5EF4-FFF2-40B4-BE49-F238E27FC236}">
                <a16:creationId xmlns:a16="http://schemas.microsoft.com/office/drawing/2014/main" id="{AE99E5E3-7F29-42C9-9095-838DD565602B}"/>
              </a:ext>
            </a:extLst>
          </p:cNvPr>
          <p:cNvSpPr/>
          <p:nvPr/>
        </p:nvSpPr>
        <p:spPr>
          <a:xfrm>
            <a:off x="2170528" y="1167618"/>
            <a:ext cx="7850943" cy="984738"/>
          </a:xfrm>
          <a:prstGeom prst="foldedCorner">
            <a:avLst/>
          </a:prstGeom>
          <a:solidFill>
            <a:schemeClr val="bg1"/>
          </a:solidFill>
          <a:effectLst>
            <a:outerShdw blurRad="50800" dist="38100" dir="18900000" algn="b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GB" dirty="0">
                <a:solidFill>
                  <a:schemeClr val="tx1"/>
                </a:solidFill>
                <a:latin typeface="Bahnschrift Light SemiCondensed" panose="020B0502040204020203" pitchFamily="34" charset="0"/>
              </a:rPr>
              <a:t>To double the contribution of financial services sector to at least 26% to GDP by 2030.</a:t>
            </a:r>
          </a:p>
          <a:p>
            <a:pPr algn="just"/>
            <a:r>
              <a:rPr lang="en-GB" dirty="0">
                <a:solidFill>
                  <a:schemeClr val="tx1"/>
                </a:solidFill>
                <a:latin typeface="Bahnschrift Light SemiCondensed" panose="020B0502040204020203" pitchFamily="34" charset="0"/>
              </a:rPr>
              <a:t>To position Mauritius as an International Financial Centre of repute and substance </a:t>
            </a:r>
          </a:p>
          <a:p>
            <a:pPr algn="just"/>
            <a:r>
              <a:rPr lang="en-GB" dirty="0">
                <a:solidFill>
                  <a:schemeClr val="tx1"/>
                </a:solidFill>
                <a:latin typeface="Bahnschrift Light SemiCondensed" panose="020B0502040204020203" pitchFamily="34" charset="0"/>
              </a:rPr>
              <a:t>To position Mauritius as the ideal platform for investment for African region </a:t>
            </a:r>
          </a:p>
        </p:txBody>
      </p:sp>
      <p:graphicFrame>
        <p:nvGraphicFramePr>
          <p:cNvPr id="6" name="Content Placeholder 3">
            <a:extLst>
              <a:ext uri="{FF2B5EF4-FFF2-40B4-BE49-F238E27FC236}">
                <a16:creationId xmlns:a16="http://schemas.microsoft.com/office/drawing/2014/main" id="{870D8966-EDB6-453D-8B92-A6A0ECEC5119}"/>
              </a:ext>
            </a:extLst>
          </p:cNvPr>
          <p:cNvGraphicFramePr>
            <a:graphicFrameLocks noGrp="1"/>
          </p:cNvGraphicFramePr>
          <p:nvPr>
            <p:ph idx="1"/>
            <p:extLst>
              <p:ext uri="{D42A27DB-BD31-4B8C-83A1-F6EECF244321}">
                <p14:modId xmlns:p14="http://schemas.microsoft.com/office/powerpoint/2010/main" val="2296798826"/>
              </p:ext>
            </p:extLst>
          </p:nvPr>
        </p:nvGraphicFramePr>
        <p:xfrm>
          <a:off x="278350" y="2274746"/>
          <a:ext cx="11913649" cy="4583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A62C3AEC-F0B3-4932-A996-270B8BA567FC}"/>
              </a:ext>
            </a:extLst>
          </p:cNvPr>
          <p:cNvSpPr>
            <a:spLocks noGrp="1"/>
          </p:cNvSpPr>
          <p:nvPr>
            <p:ph type="ftr" sz="quarter" idx="11"/>
          </p:nvPr>
        </p:nvSpPr>
        <p:spPr/>
        <p:txBody>
          <a:bodyPr/>
          <a:lstStyle/>
          <a:p>
            <a:r>
              <a:rPr lang="fr-FR"/>
              <a:t>Presentation for Assises de L'Innovation - 28.04.2022</a:t>
            </a:r>
            <a:endParaRPr lang="en-MU"/>
          </a:p>
        </p:txBody>
      </p:sp>
      <p:sp>
        <p:nvSpPr>
          <p:cNvPr id="5" name="Slide Number Placeholder 4">
            <a:extLst>
              <a:ext uri="{FF2B5EF4-FFF2-40B4-BE49-F238E27FC236}">
                <a16:creationId xmlns:a16="http://schemas.microsoft.com/office/drawing/2014/main" id="{A856B923-9702-4965-AEEF-75490E291C50}"/>
              </a:ext>
            </a:extLst>
          </p:cNvPr>
          <p:cNvSpPr>
            <a:spLocks noGrp="1"/>
          </p:cNvSpPr>
          <p:nvPr>
            <p:ph type="sldNum" sz="quarter" idx="12"/>
          </p:nvPr>
        </p:nvSpPr>
        <p:spPr/>
        <p:txBody>
          <a:bodyPr/>
          <a:lstStyle/>
          <a:p>
            <a:fld id="{10FD89C0-AD71-4C49-907A-820FFAF1B688}" type="slidenum">
              <a:rPr lang="en-MU" smtClean="0"/>
              <a:t>9</a:t>
            </a:fld>
            <a:endParaRPr lang="en-MU"/>
          </a:p>
        </p:txBody>
      </p:sp>
    </p:spTree>
    <p:extLst>
      <p:ext uri="{BB962C8B-B14F-4D97-AF65-F5344CB8AC3E}">
        <p14:creationId xmlns:p14="http://schemas.microsoft.com/office/powerpoint/2010/main" val="21778942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2074</TotalTime>
  <Words>2211</Words>
  <Application>Microsoft Office PowerPoint</Application>
  <PresentationFormat>Widescreen</PresentationFormat>
  <Paragraphs>322</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Bahnschrift Light</vt:lpstr>
      <vt:lpstr>Bahnschrift Light Condensed</vt:lpstr>
      <vt:lpstr>Bahnschrift Light SemiCondensed</vt:lpstr>
      <vt:lpstr>Calibri</vt:lpstr>
      <vt:lpstr>Cambria</vt:lpstr>
      <vt:lpstr>Tw Cen MT</vt:lpstr>
      <vt:lpstr>Tw Cen MT Condensed</vt:lpstr>
      <vt:lpstr>Wingdings 3</vt:lpstr>
      <vt:lpstr>Integral</vt:lpstr>
      <vt:lpstr>Les Assises de la Recherche et de l’Innovation 2022    Financial Innovation 28 April 2022  Mrs DOVINASSY Pillay-Naiken </vt:lpstr>
      <vt:lpstr>PowerPoint Presentation</vt:lpstr>
      <vt:lpstr>Why is Financial Innovation important ?</vt:lpstr>
      <vt:lpstr>PowerPoint Presentation</vt:lpstr>
      <vt:lpstr>Members of Technical Committee</vt:lpstr>
      <vt:lpstr>Scope of the Technical Committee</vt:lpstr>
      <vt:lpstr>STRUCTURE of our presentation and panel. </vt:lpstr>
      <vt:lpstr>PowerPoint Presentation</vt:lpstr>
      <vt:lpstr>BLUEPRINT THE ROADMAP OF 10 YEARS </vt:lpstr>
      <vt:lpstr>Financial Innovation – CROSS SECTORS </vt:lpstr>
      <vt:lpstr>Current Situation in Mauritius?</vt:lpstr>
      <vt:lpstr>Question 1</vt:lpstr>
      <vt:lpstr>HOW BANKING SECTOR IMPLEMENTED FINANCIAL INNOVATION?</vt:lpstr>
      <vt:lpstr>HOW THE NON BANKING FINANCIAL SECTOR HAS IMPLEMENTED FINANCIAL INNOVATION?</vt:lpstr>
      <vt:lpstr>INITIATIVES BY NON Financial actors in financial innovation </vt:lpstr>
      <vt:lpstr>Question 2 </vt:lpstr>
      <vt:lpstr>PowerPoint Presentation</vt:lpstr>
      <vt:lpstr>Our Objectives </vt:lpstr>
      <vt:lpstr>International initiatives  BALI FINTECH AGENDA  </vt:lpstr>
      <vt:lpstr>Imf - HOW TO BECOME A FINTECH HUB?</vt:lpstr>
      <vt:lpstr>THE CHALLENGES AND BARRIERS </vt:lpstr>
      <vt:lpstr>QUESTION 3 </vt:lpstr>
      <vt:lpstr>MAFH fintech mapping exercise 2019 </vt:lpstr>
      <vt:lpstr>A CALL FOR VIEWS  Developing a fintech strategy for Mauritius   Challenges</vt:lpstr>
      <vt:lpstr>A CALL FOR VIEWS  Developing a fintech strategy for Mauritius   RECOMMENDATIONS</vt:lpstr>
      <vt:lpstr>Recommendations of the technical committee </vt:lpstr>
      <vt:lpstr>GENERAL RECOMMENDATION</vt:lpstr>
      <vt:lpstr>Short term recommendations</vt:lpstr>
      <vt:lpstr>Question 4 </vt:lpstr>
      <vt:lpstr>Medium term and long term </vt:lpstr>
      <vt:lpstr>Question 5</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Assises de la Recherche et de l’Innovation 2022 - Financial Innovation</dc:title>
  <dc:creator>Ms H Keenoo</dc:creator>
  <cp:lastModifiedBy>Dovina</cp:lastModifiedBy>
  <cp:revision>103</cp:revision>
  <dcterms:created xsi:type="dcterms:W3CDTF">2022-03-11T09:53:42Z</dcterms:created>
  <dcterms:modified xsi:type="dcterms:W3CDTF">2022-04-27T17:33:22Z</dcterms:modified>
</cp:coreProperties>
</file>