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8" r:id="rId2"/>
    <p:sldId id="268" r:id="rId3"/>
    <p:sldId id="275" r:id="rId4"/>
    <p:sldId id="271" r:id="rId5"/>
    <p:sldId id="269" r:id="rId6"/>
    <p:sldId id="270" r:id="rId7"/>
    <p:sldId id="272" r:id="rId8"/>
    <p:sldId id="273" r:id="rId9"/>
    <p:sldId id="274" r:id="rId10"/>
    <p:sldId id="276" r:id="rId11"/>
  </p:sldIdLst>
  <p:sldSz cx="9753600" cy="73152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Open Sans Light" panose="020B030603050402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86E8A4-1F68-4D08-8D22-9EBB4D2ABD78}" v="10" dt="2022-04-28T19:07:38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9524" autoAdjust="0"/>
  </p:normalViewPr>
  <p:slideViewPr>
    <p:cSldViewPr>
      <p:cViewPr varScale="1">
        <p:scale>
          <a:sx n="54" d="100"/>
          <a:sy n="54" d="100"/>
        </p:scale>
        <p:origin x="15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Nunkoo" userId="2e8d90ba0f2bd11a" providerId="LiveId" clId="{A386E8A4-1F68-4D08-8D22-9EBB4D2ABD78}"/>
    <pc:docChg chg="undo custSel addSld delSld modSld">
      <pc:chgData name="Robin Nunkoo" userId="2e8d90ba0f2bd11a" providerId="LiveId" clId="{A386E8A4-1F68-4D08-8D22-9EBB4D2ABD78}" dt="2022-04-28T19:18:39.443" v="2860" actId="20577"/>
      <pc:docMkLst>
        <pc:docMk/>
      </pc:docMkLst>
      <pc:sldChg chg="modSp mod">
        <pc:chgData name="Robin Nunkoo" userId="2e8d90ba0f2bd11a" providerId="LiveId" clId="{A386E8A4-1F68-4D08-8D22-9EBB4D2ABD78}" dt="2022-04-28T14:20:47.732" v="6" actId="1076"/>
        <pc:sldMkLst>
          <pc:docMk/>
          <pc:sldMk cId="3895439612" sldId="258"/>
        </pc:sldMkLst>
        <pc:spChg chg="mod">
          <ac:chgData name="Robin Nunkoo" userId="2e8d90ba0f2bd11a" providerId="LiveId" clId="{A386E8A4-1F68-4D08-8D22-9EBB4D2ABD78}" dt="2022-04-28T14:20:44.131" v="5" actId="1076"/>
          <ac:spMkLst>
            <pc:docMk/>
            <pc:sldMk cId="3895439612" sldId="258"/>
            <ac:spMk id="7" creationId="{00000000-0000-0000-0000-000000000000}"/>
          </ac:spMkLst>
        </pc:spChg>
        <pc:spChg chg="mod">
          <ac:chgData name="Robin Nunkoo" userId="2e8d90ba0f2bd11a" providerId="LiveId" clId="{A386E8A4-1F68-4D08-8D22-9EBB4D2ABD78}" dt="2022-04-28T14:20:47.732" v="6" actId="1076"/>
          <ac:spMkLst>
            <pc:docMk/>
            <pc:sldMk cId="3895439612" sldId="258"/>
            <ac:spMk id="9" creationId="{2E68D5E0-C2CD-4363-A92E-AB0837B334E0}"/>
          </ac:spMkLst>
        </pc:spChg>
      </pc:sldChg>
      <pc:sldChg chg="del">
        <pc:chgData name="Robin Nunkoo" userId="2e8d90ba0f2bd11a" providerId="LiveId" clId="{A386E8A4-1F68-4D08-8D22-9EBB4D2ABD78}" dt="2022-04-28T14:23:00.599" v="7" actId="47"/>
        <pc:sldMkLst>
          <pc:docMk/>
          <pc:sldMk cId="1740711759" sldId="259"/>
        </pc:sldMkLst>
      </pc:sldChg>
      <pc:sldChg chg="add del">
        <pc:chgData name="Robin Nunkoo" userId="2e8d90ba0f2bd11a" providerId="LiveId" clId="{A386E8A4-1F68-4D08-8D22-9EBB4D2ABD78}" dt="2022-04-28T18:27:37.740" v="784" actId="47"/>
        <pc:sldMkLst>
          <pc:docMk/>
          <pc:sldMk cId="1162954251" sldId="261"/>
        </pc:sldMkLst>
      </pc:sldChg>
      <pc:sldChg chg="del">
        <pc:chgData name="Robin Nunkoo" userId="2e8d90ba0f2bd11a" providerId="LiveId" clId="{A386E8A4-1F68-4D08-8D22-9EBB4D2ABD78}" dt="2022-04-28T14:23:01.162" v="10" actId="47"/>
        <pc:sldMkLst>
          <pc:docMk/>
          <pc:sldMk cId="3048880630" sldId="263"/>
        </pc:sldMkLst>
      </pc:sldChg>
      <pc:sldChg chg="del">
        <pc:chgData name="Robin Nunkoo" userId="2e8d90ba0f2bd11a" providerId="LiveId" clId="{A386E8A4-1F68-4D08-8D22-9EBB4D2ABD78}" dt="2022-04-28T14:23:00.980" v="9" actId="47"/>
        <pc:sldMkLst>
          <pc:docMk/>
          <pc:sldMk cId="3269837147" sldId="264"/>
        </pc:sldMkLst>
      </pc:sldChg>
      <pc:sldChg chg="del">
        <pc:chgData name="Robin Nunkoo" userId="2e8d90ba0f2bd11a" providerId="LiveId" clId="{A386E8A4-1F68-4D08-8D22-9EBB4D2ABD78}" dt="2022-04-28T14:23:01.353" v="11" actId="47"/>
        <pc:sldMkLst>
          <pc:docMk/>
          <pc:sldMk cId="453665855" sldId="265"/>
        </pc:sldMkLst>
      </pc:sldChg>
      <pc:sldChg chg="del">
        <pc:chgData name="Robin Nunkoo" userId="2e8d90ba0f2bd11a" providerId="LiveId" clId="{A386E8A4-1F68-4D08-8D22-9EBB4D2ABD78}" dt="2022-04-28T14:23:01.533" v="12" actId="47"/>
        <pc:sldMkLst>
          <pc:docMk/>
          <pc:sldMk cId="3581980327" sldId="266"/>
        </pc:sldMkLst>
      </pc:sldChg>
      <pc:sldChg chg="del">
        <pc:chgData name="Robin Nunkoo" userId="2e8d90ba0f2bd11a" providerId="LiveId" clId="{A386E8A4-1F68-4D08-8D22-9EBB4D2ABD78}" dt="2022-04-28T14:23:01.722" v="13" actId="47"/>
        <pc:sldMkLst>
          <pc:docMk/>
          <pc:sldMk cId="1967261172" sldId="267"/>
        </pc:sldMkLst>
      </pc:sldChg>
      <pc:sldChg chg="addSp delSp modSp add del mod">
        <pc:chgData name="Robin Nunkoo" userId="2e8d90ba0f2bd11a" providerId="LiveId" clId="{A386E8A4-1F68-4D08-8D22-9EBB4D2ABD78}" dt="2022-04-28T18:37:40.309" v="1218" actId="14100"/>
        <pc:sldMkLst>
          <pc:docMk/>
          <pc:sldMk cId="2750661113" sldId="268"/>
        </pc:sldMkLst>
        <pc:spChg chg="add del mod">
          <ac:chgData name="Robin Nunkoo" userId="2e8d90ba0f2bd11a" providerId="LiveId" clId="{A386E8A4-1F68-4D08-8D22-9EBB4D2ABD78}" dt="2022-04-28T18:37:40.309" v="1218" actId="14100"/>
          <ac:spMkLst>
            <pc:docMk/>
            <pc:sldMk cId="2750661113" sldId="268"/>
            <ac:spMk id="12" creationId="{642532B5-22DA-44AA-A841-ABE0795CD972}"/>
          </ac:spMkLst>
        </pc:spChg>
        <pc:spChg chg="add del mod">
          <ac:chgData name="Robin Nunkoo" userId="2e8d90ba0f2bd11a" providerId="LiveId" clId="{A386E8A4-1F68-4D08-8D22-9EBB4D2ABD78}" dt="2022-04-28T14:26:57.315" v="64" actId="20577"/>
          <ac:spMkLst>
            <pc:docMk/>
            <pc:sldMk cId="2750661113" sldId="268"/>
            <ac:spMk id="15" creationId="{BBBD16BC-F6EF-42F2-B758-F4440EDBA4AA}"/>
          </ac:spMkLst>
        </pc:spChg>
        <pc:spChg chg="add del">
          <ac:chgData name="Robin Nunkoo" userId="2e8d90ba0f2bd11a" providerId="LiveId" clId="{A386E8A4-1F68-4D08-8D22-9EBB4D2ABD78}" dt="2022-04-28T14:26:29.194" v="22" actId="22"/>
          <ac:spMkLst>
            <pc:docMk/>
            <pc:sldMk cId="2750661113" sldId="268"/>
            <ac:spMk id="16" creationId="{88D10FE5-3316-4A56-8D6D-CF1E2A0F080D}"/>
          </ac:spMkLst>
        </pc:spChg>
      </pc:sldChg>
      <pc:sldChg chg="addSp delSp modSp mod">
        <pc:chgData name="Robin Nunkoo" userId="2e8d90ba0f2bd11a" providerId="LiveId" clId="{A386E8A4-1F68-4D08-8D22-9EBB4D2ABD78}" dt="2022-04-28T18:36:00.578" v="1209" actId="123"/>
        <pc:sldMkLst>
          <pc:docMk/>
          <pc:sldMk cId="4218418212" sldId="269"/>
        </pc:sldMkLst>
        <pc:spChg chg="del mod">
          <ac:chgData name="Robin Nunkoo" userId="2e8d90ba0f2bd11a" providerId="LiveId" clId="{A386E8A4-1F68-4D08-8D22-9EBB4D2ABD78}" dt="2022-04-28T18:19:09.655" v="580"/>
          <ac:spMkLst>
            <pc:docMk/>
            <pc:sldMk cId="4218418212" sldId="269"/>
            <ac:spMk id="12" creationId="{642532B5-22DA-44AA-A841-ABE0795CD972}"/>
          </ac:spMkLst>
        </pc:spChg>
        <pc:spChg chg="mod">
          <ac:chgData name="Robin Nunkoo" userId="2e8d90ba0f2bd11a" providerId="LiveId" clId="{A386E8A4-1F68-4D08-8D22-9EBB4D2ABD78}" dt="2022-04-28T18:09:08.826" v="577" actId="20577"/>
          <ac:spMkLst>
            <pc:docMk/>
            <pc:sldMk cId="4218418212" sldId="269"/>
            <ac:spMk id="15" creationId="{BBBD16BC-F6EF-42F2-B758-F4440EDBA4AA}"/>
          </ac:spMkLst>
        </pc:spChg>
        <pc:spChg chg="add mod">
          <ac:chgData name="Robin Nunkoo" userId="2e8d90ba0f2bd11a" providerId="LiveId" clId="{A386E8A4-1F68-4D08-8D22-9EBB4D2ABD78}" dt="2022-04-28T18:36:00.578" v="1209" actId="123"/>
          <ac:spMkLst>
            <pc:docMk/>
            <pc:sldMk cId="4218418212" sldId="269"/>
            <ac:spMk id="16" creationId="{373447B5-25E4-4E3A-A0EA-359AF620C6EB}"/>
          </ac:spMkLst>
        </pc:spChg>
        <pc:picChg chg="add mod">
          <ac:chgData name="Robin Nunkoo" userId="2e8d90ba0f2bd11a" providerId="LiveId" clId="{A386E8A4-1F68-4D08-8D22-9EBB4D2ABD78}" dt="2022-04-28T18:27:18.906" v="782"/>
          <ac:picMkLst>
            <pc:docMk/>
            <pc:sldMk cId="4218418212" sldId="269"/>
            <ac:picMk id="17" creationId="{66B6C071-A9F0-44D6-A5C8-23061148C5C3}"/>
          </ac:picMkLst>
        </pc:picChg>
        <pc:picChg chg="add mod">
          <ac:chgData name="Robin Nunkoo" userId="2e8d90ba0f2bd11a" providerId="LiveId" clId="{A386E8A4-1F68-4D08-8D22-9EBB4D2ABD78}" dt="2022-04-28T18:27:24.815" v="783"/>
          <ac:picMkLst>
            <pc:docMk/>
            <pc:sldMk cId="4218418212" sldId="269"/>
            <ac:picMk id="18" creationId="{FFD00D75-6685-419D-9982-839FFF197403}"/>
          </ac:picMkLst>
        </pc:picChg>
      </pc:sldChg>
      <pc:sldChg chg="modSp mod">
        <pc:chgData name="Robin Nunkoo" userId="2e8d90ba0f2bd11a" providerId="LiveId" clId="{A386E8A4-1F68-4D08-8D22-9EBB4D2ABD78}" dt="2022-04-28T19:17:36.697" v="2859" actId="20577"/>
        <pc:sldMkLst>
          <pc:docMk/>
          <pc:sldMk cId="3028039423" sldId="270"/>
        </pc:sldMkLst>
        <pc:spChg chg="mod">
          <ac:chgData name="Robin Nunkoo" userId="2e8d90ba0f2bd11a" providerId="LiveId" clId="{A386E8A4-1F68-4D08-8D22-9EBB4D2ABD78}" dt="2022-04-28T19:17:36.697" v="2859" actId="20577"/>
          <ac:spMkLst>
            <pc:docMk/>
            <pc:sldMk cId="3028039423" sldId="270"/>
            <ac:spMk id="12" creationId="{642532B5-22DA-44AA-A841-ABE0795CD972}"/>
          </ac:spMkLst>
        </pc:spChg>
        <pc:spChg chg="mod">
          <ac:chgData name="Robin Nunkoo" userId="2e8d90ba0f2bd11a" providerId="LiveId" clId="{A386E8A4-1F68-4D08-8D22-9EBB4D2ABD78}" dt="2022-04-28T18:46:37.303" v="1363" actId="14100"/>
          <ac:spMkLst>
            <pc:docMk/>
            <pc:sldMk cId="3028039423" sldId="270"/>
            <ac:spMk id="15" creationId="{BBBD16BC-F6EF-42F2-B758-F4440EDBA4AA}"/>
          </ac:spMkLst>
        </pc:spChg>
      </pc:sldChg>
      <pc:sldChg chg="new del">
        <pc:chgData name="Robin Nunkoo" userId="2e8d90ba0f2bd11a" providerId="LiveId" clId="{A386E8A4-1F68-4D08-8D22-9EBB4D2ABD78}" dt="2022-04-28T18:29:51.557" v="787" actId="2696"/>
        <pc:sldMkLst>
          <pc:docMk/>
          <pc:sldMk cId="4210146943" sldId="270"/>
        </pc:sldMkLst>
      </pc:sldChg>
      <pc:sldChg chg="new del">
        <pc:chgData name="Robin Nunkoo" userId="2e8d90ba0f2bd11a" providerId="LiveId" clId="{A386E8A4-1F68-4D08-8D22-9EBB4D2ABD78}" dt="2022-04-28T18:33:09.231" v="988" actId="47"/>
        <pc:sldMkLst>
          <pc:docMk/>
          <pc:sldMk cId="2794474557" sldId="271"/>
        </pc:sldMkLst>
      </pc:sldChg>
      <pc:sldChg chg="modSp mod">
        <pc:chgData name="Robin Nunkoo" userId="2e8d90ba0f2bd11a" providerId="LiveId" clId="{A386E8A4-1F68-4D08-8D22-9EBB4D2ABD78}" dt="2022-04-28T18:35:35.799" v="1208" actId="14100"/>
        <pc:sldMkLst>
          <pc:docMk/>
          <pc:sldMk cId="2954899202" sldId="271"/>
        </pc:sldMkLst>
        <pc:spChg chg="mod">
          <ac:chgData name="Robin Nunkoo" userId="2e8d90ba0f2bd11a" providerId="LiveId" clId="{A386E8A4-1F68-4D08-8D22-9EBB4D2ABD78}" dt="2022-04-28T18:34:52.002" v="1154" actId="5793"/>
          <ac:spMkLst>
            <pc:docMk/>
            <pc:sldMk cId="2954899202" sldId="271"/>
            <ac:spMk id="12" creationId="{642532B5-22DA-44AA-A841-ABE0795CD972}"/>
          </ac:spMkLst>
        </pc:spChg>
        <pc:spChg chg="mod">
          <ac:chgData name="Robin Nunkoo" userId="2e8d90ba0f2bd11a" providerId="LiveId" clId="{A386E8A4-1F68-4D08-8D22-9EBB4D2ABD78}" dt="2022-04-28T18:35:35.799" v="1208" actId="14100"/>
          <ac:spMkLst>
            <pc:docMk/>
            <pc:sldMk cId="2954899202" sldId="271"/>
            <ac:spMk id="15" creationId="{BBBD16BC-F6EF-42F2-B758-F4440EDBA4AA}"/>
          </ac:spMkLst>
        </pc:spChg>
      </pc:sldChg>
      <pc:sldChg chg="modSp mod">
        <pc:chgData name="Robin Nunkoo" userId="2e8d90ba0f2bd11a" providerId="LiveId" clId="{A386E8A4-1F68-4D08-8D22-9EBB4D2ABD78}" dt="2022-04-28T19:03:33.933" v="2294" actId="20577"/>
        <pc:sldMkLst>
          <pc:docMk/>
          <pc:sldMk cId="3970444992" sldId="272"/>
        </pc:sldMkLst>
        <pc:spChg chg="mod">
          <ac:chgData name="Robin Nunkoo" userId="2e8d90ba0f2bd11a" providerId="LiveId" clId="{A386E8A4-1F68-4D08-8D22-9EBB4D2ABD78}" dt="2022-04-28T19:03:33.933" v="2294" actId="20577"/>
          <ac:spMkLst>
            <pc:docMk/>
            <pc:sldMk cId="3970444992" sldId="272"/>
            <ac:spMk id="12" creationId="{642532B5-22DA-44AA-A841-ABE0795CD972}"/>
          </ac:spMkLst>
        </pc:spChg>
        <pc:spChg chg="mod">
          <ac:chgData name="Robin Nunkoo" userId="2e8d90ba0f2bd11a" providerId="LiveId" clId="{A386E8A4-1F68-4D08-8D22-9EBB4D2ABD78}" dt="2022-04-28T18:47:20.781" v="1406" actId="20577"/>
          <ac:spMkLst>
            <pc:docMk/>
            <pc:sldMk cId="3970444992" sldId="272"/>
            <ac:spMk id="15" creationId="{BBBD16BC-F6EF-42F2-B758-F4440EDBA4AA}"/>
          </ac:spMkLst>
        </pc:spChg>
      </pc:sldChg>
      <pc:sldChg chg="modSp mod">
        <pc:chgData name="Robin Nunkoo" userId="2e8d90ba0f2bd11a" providerId="LiveId" clId="{A386E8A4-1F68-4D08-8D22-9EBB4D2ABD78}" dt="2022-04-28T19:18:39.443" v="2860" actId="20577"/>
        <pc:sldMkLst>
          <pc:docMk/>
          <pc:sldMk cId="3864484752" sldId="273"/>
        </pc:sldMkLst>
        <pc:spChg chg="mod">
          <ac:chgData name="Robin Nunkoo" userId="2e8d90ba0f2bd11a" providerId="LiveId" clId="{A386E8A4-1F68-4D08-8D22-9EBB4D2ABD78}" dt="2022-04-28T19:18:39.443" v="2860" actId="20577"/>
          <ac:spMkLst>
            <pc:docMk/>
            <pc:sldMk cId="3864484752" sldId="273"/>
            <ac:spMk id="12" creationId="{642532B5-22DA-44AA-A841-ABE0795CD972}"/>
          </ac:spMkLst>
        </pc:spChg>
        <pc:spChg chg="mod">
          <ac:chgData name="Robin Nunkoo" userId="2e8d90ba0f2bd11a" providerId="LiveId" clId="{A386E8A4-1F68-4D08-8D22-9EBB4D2ABD78}" dt="2022-04-28T19:05:11.531" v="2406" actId="1076"/>
          <ac:spMkLst>
            <pc:docMk/>
            <pc:sldMk cId="3864484752" sldId="273"/>
            <ac:spMk id="15" creationId="{BBBD16BC-F6EF-42F2-B758-F4440EDBA4AA}"/>
          </ac:spMkLst>
        </pc:spChg>
      </pc:sldChg>
      <pc:sldChg chg="modSp mod">
        <pc:chgData name="Robin Nunkoo" userId="2e8d90ba0f2bd11a" providerId="LiveId" clId="{A386E8A4-1F68-4D08-8D22-9EBB4D2ABD78}" dt="2022-04-28T19:14:35.708" v="2734" actId="6549"/>
        <pc:sldMkLst>
          <pc:docMk/>
          <pc:sldMk cId="985824203" sldId="274"/>
        </pc:sldMkLst>
        <pc:spChg chg="mod">
          <ac:chgData name="Robin Nunkoo" userId="2e8d90ba0f2bd11a" providerId="LiveId" clId="{A386E8A4-1F68-4D08-8D22-9EBB4D2ABD78}" dt="2022-04-28T19:14:35.708" v="2734" actId="6549"/>
          <ac:spMkLst>
            <pc:docMk/>
            <pc:sldMk cId="985824203" sldId="274"/>
            <ac:spMk id="12" creationId="{642532B5-22DA-44AA-A841-ABE0795CD972}"/>
          </ac:spMkLst>
        </pc:spChg>
        <pc:spChg chg="mod">
          <ac:chgData name="Robin Nunkoo" userId="2e8d90ba0f2bd11a" providerId="LiveId" clId="{A386E8A4-1F68-4D08-8D22-9EBB4D2ABD78}" dt="2022-04-28T19:07:51.843" v="2434" actId="20577"/>
          <ac:spMkLst>
            <pc:docMk/>
            <pc:sldMk cId="985824203" sldId="274"/>
            <ac:spMk id="15" creationId="{BBBD16BC-F6EF-42F2-B758-F4440EDBA4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17FF1-08B3-42FF-8091-60A8B934E78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D280A-63A5-4C3F-AF03-FE6B0B578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9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today living in an unpredictable world where global socio and economic crisis is getting deeper.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D280A-63A5-4C3F-AF03-FE6B0B5788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4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today living in an unpredictable world where global socio and economic crisis is getting deeper.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D280A-63A5-4C3F-AF03-FE6B0B5788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today living in an unpredictable world where global socio and economic crisis is getting deeper.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D280A-63A5-4C3F-AF03-FE6B0B5788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37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today living in an unpredictable world where global socio and economic crisis is getting deeper.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D280A-63A5-4C3F-AF03-FE6B0B5788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7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today living in an unpredictable world where global socio and economic crisis is getting deeper.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D280A-63A5-4C3F-AF03-FE6B0B5788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28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today living in an unpredictable world where global socio and economic crisis is getting deeper.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D280A-63A5-4C3F-AF03-FE6B0B5788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02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today living in an unpredictable world where global socio and economic crisis is getting deeper.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D280A-63A5-4C3F-AF03-FE6B0B5788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62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today living in an unpredictable world where global socio and economic crisis is getting deeper.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D280A-63A5-4C3F-AF03-FE6B0B5788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5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.nunkoo@uom.ac.m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9120"/>
          <a:stretch>
            <a:fillRect/>
          </a:stretch>
        </p:blipFill>
        <p:spPr>
          <a:xfrm>
            <a:off x="3439176" y="313697"/>
            <a:ext cx="6314424" cy="668522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1000" y="4869916"/>
            <a:ext cx="4724400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62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Open Sans Light"/>
              </a:rPr>
              <a:t>By:</a:t>
            </a:r>
          </a:p>
          <a:p>
            <a:pPr>
              <a:lnSpc>
                <a:spcPts val="3062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Open Sans Light"/>
              </a:rPr>
              <a:t>Dr Robin Nunkoo</a:t>
            </a:r>
          </a:p>
          <a:p>
            <a:pPr>
              <a:lnSpc>
                <a:spcPts val="3062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Open Sans Light"/>
              </a:rPr>
              <a:t>Associate Professor</a:t>
            </a:r>
          </a:p>
          <a:p>
            <a:pPr>
              <a:lnSpc>
                <a:spcPts val="3062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Open Sans Light"/>
              </a:rPr>
              <a:t>University of Mauritius</a:t>
            </a:r>
          </a:p>
          <a:p>
            <a:pPr>
              <a:lnSpc>
                <a:spcPts val="3062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Open Sans Light"/>
                <a:hlinkClick r:id="rId3"/>
              </a:rPr>
              <a:t>r.nunkoo@uom.ac.mu</a:t>
            </a:r>
            <a:r>
              <a:rPr lang="en-US" sz="2800" b="1" dirty="0">
                <a:solidFill>
                  <a:srgbClr val="000000"/>
                </a:solidFill>
                <a:latin typeface="Open Sans Light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8D5E0-C2CD-4363-A92E-AB0837B334E0}"/>
              </a:ext>
            </a:extLst>
          </p:cNvPr>
          <p:cNvSpPr txBox="1"/>
          <p:nvPr/>
        </p:nvSpPr>
        <p:spPr>
          <a:xfrm>
            <a:off x="344384" y="1335202"/>
            <a:ext cx="681974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Arial Black" panose="020B0A04020102020204" pitchFamily="34" charset="0"/>
              </a:rPr>
              <a:t>Travel, Tourism and Entertainment Innovation – Outcomes of Panel Discussion</a:t>
            </a:r>
            <a:endParaRPr lang="en-US" sz="4200" dirty="0">
              <a:latin typeface="Arial Black" panose="020B0A040201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8D98C2-B13A-4F7B-AB3B-9B528CEACF7B}"/>
              </a:ext>
            </a:extLst>
          </p:cNvPr>
          <p:cNvGrpSpPr/>
          <p:nvPr/>
        </p:nvGrpSpPr>
        <p:grpSpPr>
          <a:xfrm>
            <a:off x="0" y="0"/>
            <a:ext cx="5634688" cy="1217007"/>
            <a:chOff x="0" y="0"/>
            <a:chExt cx="5634688" cy="1217007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6BF16F2-BB29-439F-8DBB-792017B15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3352800" cy="1208481"/>
            </a:xfrm>
            <a:prstGeom prst="rect">
              <a:avLst/>
            </a:prstGeom>
          </p:spPr>
        </p:pic>
        <p:pic>
          <p:nvPicPr>
            <p:cNvPr id="11" name="Picture 2" descr="Mauritius Research and Innovation Council (@MRIC_2019) / Twitter">
              <a:extLst>
                <a:ext uri="{FF2B5EF4-FFF2-40B4-BE49-F238E27FC236}">
                  <a16:creationId xmlns:a16="http://schemas.microsoft.com/office/drawing/2014/main" id="{AD42F7C7-222D-4127-9065-05D9A47D5A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11" b="25556"/>
            <a:stretch/>
          </p:blipFill>
          <p:spPr bwMode="auto">
            <a:xfrm>
              <a:off x="3352800" y="0"/>
              <a:ext cx="2281888" cy="1217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FF2C780-F02B-4CDC-B27B-F175383920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322" y="6685224"/>
            <a:ext cx="1676400" cy="5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3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42E650A-9ABB-A395-DCF5-1F310673F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643263"/>
              </p:ext>
            </p:extLst>
          </p:nvPr>
        </p:nvGraphicFramePr>
        <p:xfrm>
          <a:off x="381000" y="152400"/>
          <a:ext cx="9144000" cy="711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4547099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4817017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400" dirty="0"/>
                        <a:t>Areas of Innovation Interventions</a:t>
                      </a:r>
                      <a:endParaRPr lang="en-M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Proposed Projects</a:t>
                      </a:r>
                      <a:endParaRPr lang="en-M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422728"/>
                  </a:ext>
                </a:extLst>
              </a:tr>
              <a:tr h="1182052">
                <a:tc>
                  <a:txBody>
                    <a:bodyPr/>
                    <a:lstStyle/>
                    <a:p>
                      <a:r>
                        <a:rPr lang="en-US" sz="2400" dirty="0"/>
                        <a:t>Sustainable tourism </a:t>
                      </a:r>
                      <a:endParaRPr lang="en-M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Use of digitalization tools to foster pro-environmental behavior; community attitudes toward tourism; understanding need and behavior of tourists; developing a responsible Mauritian tourism</a:t>
                      </a:r>
                      <a:endParaRPr lang="en-M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938213"/>
                  </a:ext>
                </a:extLst>
              </a:tr>
              <a:tr h="1182052">
                <a:tc>
                  <a:txBody>
                    <a:bodyPr/>
                    <a:lstStyle/>
                    <a:p>
                      <a:r>
                        <a:rPr lang="en-US" sz="2400" dirty="0"/>
                        <a:t>Human resources </a:t>
                      </a:r>
                      <a:endParaRPr lang="en-M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Training needs analysis; Skills gap identification ; labor turnover in the hotel sector</a:t>
                      </a:r>
                      <a:endParaRPr lang="en-M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99010"/>
                  </a:ext>
                </a:extLst>
              </a:tr>
              <a:tr h="1182052">
                <a:tc>
                  <a:txBody>
                    <a:bodyPr/>
                    <a:lstStyle/>
                    <a:p>
                      <a:r>
                        <a:rPr lang="en-US" sz="2400" dirty="0"/>
                        <a:t>Marketing </a:t>
                      </a:r>
                      <a:endParaRPr lang="en-M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Digital mapping of tourist attraction sites; Interpretive signage; use of big data; guest acceptance of service robots</a:t>
                      </a:r>
                      <a:endParaRPr lang="en-M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255612"/>
                  </a:ext>
                </a:extLst>
              </a:tr>
              <a:tr h="1182052">
                <a:tc>
                  <a:txBody>
                    <a:bodyPr/>
                    <a:lstStyle/>
                    <a:p>
                      <a:r>
                        <a:rPr lang="en-US" sz="2400" dirty="0"/>
                        <a:t>Regulatory framework/Compliance</a:t>
                      </a:r>
                      <a:endParaRPr lang="en-M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Impacts of GDPR on innovation interventions; Evaluating the impediments in current regulatory framework for innovation </a:t>
                      </a:r>
                      <a:endParaRPr lang="en-M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518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46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D929B87-EC69-461C-A2FD-2AE2E290171A}"/>
              </a:ext>
            </a:extLst>
          </p:cNvPr>
          <p:cNvGrpSpPr/>
          <p:nvPr/>
        </p:nvGrpSpPr>
        <p:grpSpPr>
          <a:xfrm>
            <a:off x="7851388" y="0"/>
            <a:ext cx="1902213" cy="3481198"/>
            <a:chOff x="7851388" y="0"/>
            <a:chExt cx="1902213" cy="34811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EDFF0E-FA23-46A3-99FE-AB22AFD56B8D}"/>
                </a:ext>
              </a:extLst>
            </p:cNvPr>
            <p:cNvGrpSpPr/>
            <p:nvPr/>
          </p:nvGrpSpPr>
          <p:grpSpPr>
            <a:xfrm>
              <a:off x="7851388" y="0"/>
              <a:ext cx="1902213" cy="2590632"/>
              <a:chOff x="7851388" y="0"/>
              <a:chExt cx="1902213" cy="2590632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D20E85DB-9CEE-422B-A565-C88E15B3EF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834"/>
              <a:stretch/>
            </p:blipFill>
            <p:spPr>
              <a:xfrm>
                <a:off x="7851388" y="0"/>
                <a:ext cx="1902212" cy="1899064"/>
              </a:xfrm>
              <a:prstGeom prst="rect">
                <a:avLst/>
              </a:prstGeom>
            </p:spPr>
          </p:pic>
          <p:pic>
            <p:nvPicPr>
              <p:cNvPr id="14" name="Picture 5">
                <a:extLst>
                  <a:ext uri="{FF2B5EF4-FFF2-40B4-BE49-F238E27FC236}">
                    <a16:creationId xmlns:a16="http://schemas.microsoft.com/office/drawing/2014/main" id="{1CD08BDD-1B9E-48FF-B09C-5355C0F51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7851389" y="1905000"/>
                <a:ext cx="1902212" cy="685632"/>
              </a:xfrm>
              <a:prstGeom prst="rect">
                <a:avLst/>
              </a:prstGeom>
            </p:spPr>
          </p:pic>
        </p:grpSp>
        <p:pic>
          <p:nvPicPr>
            <p:cNvPr id="11" name="Picture 2" descr="Mauritius Research and Innovation Council (@MRIC_2019) / Twitter">
              <a:extLst>
                <a:ext uri="{FF2B5EF4-FFF2-40B4-BE49-F238E27FC236}">
                  <a16:creationId xmlns:a16="http://schemas.microsoft.com/office/drawing/2014/main" id="{84C97F5C-7C30-4A62-927F-07E30F31F6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67" b="25555"/>
            <a:stretch/>
          </p:blipFill>
          <p:spPr bwMode="auto">
            <a:xfrm>
              <a:off x="8039100" y="2586621"/>
              <a:ext cx="1714500" cy="894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BBD16BC-F6EF-42F2-B758-F4440EDBA4AA}"/>
              </a:ext>
            </a:extLst>
          </p:cNvPr>
          <p:cNvSpPr txBox="1"/>
          <p:nvPr/>
        </p:nvSpPr>
        <p:spPr>
          <a:xfrm>
            <a:off x="96643" y="178126"/>
            <a:ext cx="75819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Innovation: The General Context</a:t>
            </a:r>
            <a:endParaRPr lang="en-MU" sz="30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532B5-22DA-44AA-A841-ABE0795CD972}"/>
              </a:ext>
            </a:extLst>
          </p:cNvPr>
          <p:cNvSpPr txBox="1"/>
          <p:nvPr/>
        </p:nvSpPr>
        <p:spPr>
          <a:xfrm>
            <a:off x="0" y="786991"/>
            <a:ext cx="82296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00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New processes, new technologies and new products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Changes in the ways in which organizations work</a:t>
            </a:r>
            <a:endParaRPr lang="en-US" sz="300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Innovation does not have to be complex and new</a:t>
            </a:r>
          </a:p>
          <a:p>
            <a:pPr algn="just"/>
            <a:endParaRPr lang="en-US" sz="3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Involves simple changes in processes and in the way we do things</a:t>
            </a:r>
          </a:p>
          <a:p>
            <a:pPr algn="just"/>
            <a:endParaRPr lang="en-US" sz="300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Innovation as a social phenomenon </a:t>
            </a:r>
            <a:endParaRPr lang="en-US" sz="300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MU" sz="300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6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D929B87-EC69-461C-A2FD-2AE2E290171A}"/>
              </a:ext>
            </a:extLst>
          </p:cNvPr>
          <p:cNvGrpSpPr/>
          <p:nvPr/>
        </p:nvGrpSpPr>
        <p:grpSpPr>
          <a:xfrm>
            <a:off x="7851388" y="0"/>
            <a:ext cx="1902213" cy="3481198"/>
            <a:chOff x="7851388" y="0"/>
            <a:chExt cx="1902213" cy="34811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EDFF0E-FA23-46A3-99FE-AB22AFD56B8D}"/>
                </a:ext>
              </a:extLst>
            </p:cNvPr>
            <p:cNvGrpSpPr/>
            <p:nvPr/>
          </p:nvGrpSpPr>
          <p:grpSpPr>
            <a:xfrm>
              <a:off x="7851388" y="0"/>
              <a:ext cx="1902213" cy="2590632"/>
              <a:chOff x="7851388" y="0"/>
              <a:chExt cx="1902213" cy="2590632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D20E85DB-9CEE-422B-A565-C88E15B3EF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834"/>
              <a:stretch/>
            </p:blipFill>
            <p:spPr>
              <a:xfrm>
                <a:off x="7851388" y="0"/>
                <a:ext cx="1902212" cy="1899064"/>
              </a:xfrm>
              <a:prstGeom prst="rect">
                <a:avLst/>
              </a:prstGeom>
            </p:spPr>
          </p:pic>
          <p:pic>
            <p:nvPicPr>
              <p:cNvPr id="14" name="Picture 5">
                <a:extLst>
                  <a:ext uri="{FF2B5EF4-FFF2-40B4-BE49-F238E27FC236}">
                    <a16:creationId xmlns:a16="http://schemas.microsoft.com/office/drawing/2014/main" id="{1CD08BDD-1B9E-48FF-B09C-5355C0F51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7851389" y="1905000"/>
                <a:ext cx="1902212" cy="685632"/>
              </a:xfrm>
              <a:prstGeom prst="rect">
                <a:avLst/>
              </a:prstGeom>
            </p:spPr>
          </p:pic>
        </p:grpSp>
        <p:pic>
          <p:nvPicPr>
            <p:cNvPr id="11" name="Picture 2" descr="Mauritius Research and Innovation Council (@MRIC_2019) / Twitter">
              <a:extLst>
                <a:ext uri="{FF2B5EF4-FFF2-40B4-BE49-F238E27FC236}">
                  <a16:creationId xmlns:a16="http://schemas.microsoft.com/office/drawing/2014/main" id="{84C97F5C-7C30-4A62-927F-07E30F31F6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67" b="25555"/>
            <a:stretch/>
          </p:blipFill>
          <p:spPr bwMode="auto">
            <a:xfrm>
              <a:off x="8039100" y="2586621"/>
              <a:ext cx="1714500" cy="894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BBD16BC-F6EF-42F2-B758-F4440EDBA4AA}"/>
              </a:ext>
            </a:extLst>
          </p:cNvPr>
          <p:cNvSpPr txBox="1"/>
          <p:nvPr/>
        </p:nvSpPr>
        <p:spPr>
          <a:xfrm>
            <a:off x="258601" y="246102"/>
            <a:ext cx="75819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Frame Conditions for Innovations</a:t>
            </a:r>
            <a:endParaRPr lang="en-MU" sz="30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532B5-22DA-44AA-A841-ABE0795CD972}"/>
              </a:ext>
            </a:extLst>
          </p:cNvPr>
          <p:cNvSpPr txBox="1"/>
          <p:nvPr/>
        </p:nvSpPr>
        <p:spPr>
          <a:xfrm>
            <a:off x="76199" y="1143000"/>
            <a:ext cx="7754405" cy="580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 conditions constitute the environment within which innovation takes place</a:t>
            </a:r>
          </a:p>
          <a:p>
            <a:pPr lvl="1" algn="just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9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They vary over time and between destinations and societies</a:t>
            </a:r>
          </a:p>
          <a:p>
            <a:pPr lvl="1" algn="just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9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They include economic, political, socio-cultural, institutional and ecological factors</a:t>
            </a:r>
          </a:p>
          <a:p>
            <a:pPr marL="914400" lvl="1" indent="-457200"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9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 conditions determine the possible approaches to approaches to innovation and likelihood of success</a:t>
            </a:r>
          </a:p>
          <a:p>
            <a:pPr marL="914400" lvl="1" indent="-457200"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9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 conditions may be altered by policy</a:t>
            </a:r>
          </a:p>
        </p:txBody>
      </p:sp>
    </p:spTree>
    <p:extLst>
      <p:ext uri="{BB962C8B-B14F-4D97-AF65-F5344CB8AC3E}">
        <p14:creationId xmlns:p14="http://schemas.microsoft.com/office/powerpoint/2010/main" val="354725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D929B87-EC69-461C-A2FD-2AE2E290171A}"/>
              </a:ext>
            </a:extLst>
          </p:cNvPr>
          <p:cNvGrpSpPr/>
          <p:nvPr/>
        </p:nvGrpSpPr>
        <p:grpSpPr>
          <a:xfrm>
            <a:off x="7851388" y="0"/>
            <a:ext cx="1902213" cy="3481198"/>
            <a:chOff x="7851388" y="0"/>
            <a:chExt cx="1902213" cy="34811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EDFF0E-FA23-46A3-99FE-AB22AFD56B8D}"/>
                </a:ext>
              </a:extLst>
            </p:cNvPr>
            <p:cNvGrpSpPr/>
            <p:nvPr/>
          </p:nvGrpSpPr>
          <p:grpSpPr>
            <a:xfrm>
              <a:off x="7851388" y="0"/>
              <a:ext cx="1902213" cy="2590632"/>
              <a:chOff x="7851388" y="0"/>
              <a:chExt cx="1902213" cy="2590632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D20E85DB-9CEE-422B-A565-C88E15B3EF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834"/>
              <a:stretch/>
            </p:blipFill>
            <p:spPr>
              <a:xfrm>
                <a:off x="7851388" y="0"/>
                <a:ext cx="1902212" cy="1899064"/>
              </a:xfrm>
              <a:prstGeom prst="rect">
                <a:avLst/>
              </a:prstGeom>
            </p:spPr>
          </p:pic>
          <p:pic>
            <p:nvPicPr>
              <p:cNvPr id="14" name="Picture 5">
                <a:extLst>
                  <a:ext uri="{FF2B5EF4-FFF2-40B4-BE49-F238E27FC236}">
                    <a16:creationId xmlns:a16="http://schemas.microsoft.com/office/drawing/2014/main" id="{1CD08BDD-1B9E-48FF-B09C-5355C0F51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7851389" y="1905000"/>
                <a:ext cx="1902212" cy="685632"/>
              </a:xfrm>
              <a:prstGeom prst="rect">
                <a:avLst/>
              </a:prstGeom>
            </p:spPr>
          </p:pic>
        </p:grpSp>
        <p:pic>
          <p:nvPicPr>
            <p:cNvPr id="11" name="Picture 2" descr="Mauritius Research and Innovation Council (@MRIC_2019) / Twitter">
              <a:extLst>
                <a:ext uri="{FF2B5EF4-FFF2-40B4-BE49-F238E27FC236}">
                  <a16:creationId xmlns:a16="http://schemas.microsoft.com/office/drawing/2014/main" id="{84C97F5C-7C30-4A62-927F-07E30F31F6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67" b="25555"/>
            <a:stretch/>
          </p:blipFill>
          <p:spPr bwMode="auto">
            <a:xfrm>
              <a:off x="8039100" y="2586621"/>
              <a:ext cx="1714500" cy="894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BBD16BC-F6EF-42F2-B758-F4440EDBA4AA}"/>
              </a:ext>
            </a:extLst>
          </p:cNvPr>
          <p:cNvSpPr txBox="1"/>
          <p:nvPr/>
        </p:nvSpPr>
        <p:spPr>
          <a:xfrm>
            <a:off x="96642" y="178126"/>
            <a:ext cx="88949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Areas Requiring Innovation Interventions</a:t>
            </a:r>
            <a:endParaRPr lang="en-MU" sz="40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532B5-22DA-44AA-A841-ABE0795CD972}"/>
              </a:ext>
            </a:extLst>
          </p:cNvPr>
          <p:cNvSpPr txBox="1"/>
          <p:nvPr/>
        </p:nvSpPr>
        <p:spPr>
          <a:xfrm>
            <a:off x="0" y="786991"/>
            <a:ext cx="792758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00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Sustainable tourism</a:t>
            </a:r>
          </a:p>
          <a:p>
            <a:pPr algn="just"/>
            <a:endParaRPr lang="en-US" sz="440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Human resources</a:t>
            </a:r>
          </a:p>
          <a:p>
            <a:pPr algn="just"/>
            <a:endParaRPr lang="en-US" sz="440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</a:rPr>
              <a:t>Marketing</a:t>
            </a:r>
          </a:p>
          <a:p>
            <a:pPr algn="just"/>
            <a:endParaRPr lang="en-US" sz="4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Regulatory framework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MU" sz="300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9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D929B87-EC69-461C-A2FD-2AE2E290171A}"/>
              </a:ext>
            </a:extLst>
          </p:cNvPr>
          <p:cNvGrpSpPr/>
          <p:nvPr/>
        </p:nvGrpSpPr>
        <p:grpSpPr>
          <a:xfrm>
            <a:off x="7851388" y="0"/>
            <a:ext cx="1902213" cy="3481198"/>
            <a:chOff x="7851388" y="0"/>
            <a:chExt cx="1902213" cy="34811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EDFF0E-FA23-46A3-99FE-AB22AFD56B8D}"/>
                </a:ext>
              </a:extLst>
            </p:cNvPr>
            <p:cNvGrpSpPr/>
            <p:nvPr/>
          </p:nvGrpSpPr>
          <p:grpSpPr>
            <a:xfrm>
              <a:off x="7851388" y="0"/>
              <a:ext cx="1902213" cy="2590632"/>
              <a:chOff x="7851388" y="0"/>
              <a:chExt cx="1902213" cy="2590632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D20E85DB-9CEE-422B-A565-C88E15B3EF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834"/>
              <a:stretch/>
            </p:blipFill>
            <p:spPr>
              <a:xfrm>
                <a:off x="7851388" y="0"/>
                <a:ext cx="1902212" cy="1899064"/>
              </a:xfrm>
              <a:prstGeom prst="rect">
                <a:avLst/>
              </a:prstGeom>
            </p:spPr>
          </p:pic>
          <p:pic>
            <p:nvPicPr>
              <p:cNvPr id="14" name="Picture 5">
                <a:extLst>
                  <a:ext uri="{FF2B5EF4-FFF2-40B4-BE49-F238E27FC236}">
                    <a16:creationId xmlns:a16="http://schemas.microsoft.com/office/drawing/2014/main" id="{1CD08BDD-1B9E-48FF-B09C-5355C0F51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7851389" y="1905000"/>
                <a:ext cx="1902212" cy="685632"/>
              </a:xfrm>
              <a:prstGeom prst="rect">
                <a:avLst/>
              </a:prstGeom>
            </p:spPr>
          </p:pic>
        </p:grpSp>
        <p:pic>
          <p:nvPicPr>
            <p:cNvPr id="11" name="Picture 2" descr="Mauritius Research and Innovation Council (@MRIC_2019) / Twitter">
              <a:extLst>
                <a:ext uri="{FF2B5EF4-FFF2-40B4-BE49-F238E27FC236}">
                  <a16:creationId xmlns:a16="http://schemas.microsoft.com/office/drawing/2014/main" id="{84C97F5C-7C30-4A62-927F-07E30F31F6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67" b="25555"/>
            <a:stretch/>
          </p:blipFill>
          <p:spPr bwMode="auto">
            <a:xfrm>
              <a:off x="8039100" y="2586621"/>
              <a:ext cx="1714500" cy="894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BBD16BC-F6EF-42F2-B758-F4440EDBA4AA}"/>
              </a:ext>
            </a:extLst>
          </p:cNvPr>
          <p:cNvSpPr txBox="1"/>
          <p:nvPr/>
        </p:nvSpPr>
        <p:spPr>
          <a:xfrm>
            <a:off x="96643" y="178126"/>
            <a:ext cx="7581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Innovation for Sustainable Tourism</a:t>
            </a:r>
            <a:endParaRPr lang="en-MU" sz="32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3447B5-25E4-4E3A-A0EA-359AF620C6EB}"/>
              </a:ext>
            </a:extLst>
          </p:cNvPr>
          <p:cNvSpPr txBox="1"/>
          <p:nvPr/>
        </p:nvSpPr>
        <p:spPr>
          <a:xfrm>
            <a:off x="0" y="786991"/>
            <a:ext cx="8039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The way we understand, approach and implement sustainability should change</a:t>
            </a:r>
            <a:endParaRPr lang="en-MU" sz="300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Picture 16" descr="Image result for tripple bottom line of sustainability">
            <a:extLst>
              <a:ext uri="{FF2B5EF4-FFF2-40B4-BE49-F238E27FC236}">
                <a16:creationId xmlns:a16="http://schemas.microsoft.com/office/drawing/2014/main" id="{66B6C071-A9F0-44D6-A5C8-23061148C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1" y="2895600"/>
            <a:ext cx="4012014" cy="37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Nested sustainable development">
            <a:extLst>
              <a:ext uri="{FF2B5EF4-FFF2-40B4-BE49-F238E27FC236}">
                <a16:creationId xmlns:a16="http://schemas.microsoft.com/office/drawing/2014/main" id="{FFD00D75-6685-419D-9982-839FFF197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580685"/>
            <a:ext cx="4253377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1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D929B87-EC69-461C-A2FD-2AE2E290171A}"/>
              </a:ext>
            </a:extLst>
          </p:cNvPr>
          <p:cNvGrpSpPr/>
          <p:nvPr/>
        </p:nvGrpSpPr>
        <p:grpSpPr>
          <a:xfrm>
            <a:off x="7851388" y="0"/>
            <a:ext cx="1902213" cy="3481198"/>
            <a:chOff x="7851388" y="0"/>
            <a:chExt cx="1902213" cy="34811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EDFF0E-FA23-46A3-99FE-AB22AFD56B8D}"/>
                </a:ext>
              </a:extLst>
            </p:cNvPr>
            <p:cNvGrpSpPr/>
            <p:nvPr/>
          </p:nvGrpSpPr>
          <p:grpSpPr>
            <a:xfrm>
              <a:off x="7851388" y="0"/>
              <a:ext cx="1902213" cy="2590632"/>
              <a:chOff x="7851388" y="0"/>
              <a:chExt cx="1902213" cy="2590632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D20E85DB-9CEE-422B-A565-C88E15B3EF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834"/>
              <a:stretch/>
            </p:blipFill>
            <p:spPr>
              <a:xfrm>
                <a:off x="7851388" y="0"/>
                <a:ext cx="1902212" cy="1899064"/>
              </a:xfrm>
              <a:prstGeom prst="rect">
                <a:avLst/>
              </a:prstGeom>
            </p:spPr>
          </p:pic>
          <p:pic>
            <p:nvPicPr>
              <p:cNvPr id="14" name="Picture 5">
                <a:extLst>
                  <a:ext uri="{FF2B5EF4-FFF2-40B4-BE49-F238E27FC236}">
                    <a16:creationId xmlns:a16="http://schemas.microsoft.com/office/drawing/2014/main" id="{1CD08BDD-1B9E-48FF-B09C-5355C0F51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7851389" y="1905000"/>
                <a:ext cx="1902212" cy="685632"/>
              </a:xfrm>
              <a:prstGeom prst="rect">
                <a:avLst/>
              </a:prstGeom>
            </p:spPr>
          </p:pic>
        </p:grpSp>
        <p:pic>
          <p:nvPicPr>
            <p:cNvPr id="11" name="Picture 2" descr="Mauritius Research and Innovation Council (@MRIC_2019) / Twitter">
              <a:extLst>
                <a:ext uri="{FF2B5EF4-FFF2-40B4-BE49-F238E27FC236}">
                  <a16:creationId xmlns:a16="http://schemas.microsoft.com/office/drawing/2014/main" id="{84C97F5C-7C30-4A62-927F-07E30F31F6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67" b="25555"/>
            <a:stretch/>
          </p:blipFill>
          <p:spPr bwMode="auto">
            <a:xfrm>
              <a:off x="8039100" y="2586621"/>
              <a:ext cx="1714500" cy="894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BBD16BC-F6EF-42F2-B758-F4440EDBA4AA}"/>
              </a:ext>
            </a:extLst>
          </p:cNvPr>
          <p:cNvSpPr txBox="1"/>
          <p:nvPr/>
        </p:nvSpPr>
        <p:spPr>
          <a:xfrm>
            <a:off x="-13856" y="178810"/>
            <a:ext cx="8167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0070C0"/>
                </a:solidFill>
              </a:rPr>
              <a:t>Innovation for Sustainable Tourism</a:t>
            </a:r>
            <a:endParaRPr lang="en-MU" sz="35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532B5-22DA-44AA-A841-ABE0795CD972}"/>
              </a:ext>
            </a:extLst>
          </p:cNvPr>
          <p:cNvSpPr txBox="1"/>
          <p:nvPr/>
        </p:nvSpPr>
        <p:spPr>
          <a:xfrm>
            <a:off x="0" y="786991"/>
            <a:ext cx="7927587" cy="647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00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Sustainability is not only the concern of hotels and other businesses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A corporatist approach to sustainability is clearly not adequate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Public understanding of sustainable tourism is central to any innovation in/for sustainable tourism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Civic and tourism education</a:t>
            </a:r>
            <a:endParaRPr lang="en-MU" sz="350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3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D929B87-EC69-461C-A2FD-2AE2E290171A}"/>
              </a:ext>
            </a:extLst>
          </p:cNvPr>
          <p:cNvGrpSpPr/>
          <p:nvPr/>
        </p:nvGrpSpPr>
        <p:grpSpPr>
          <a:xfrm>
            <a:off x="7851388" y="0"/>
            <a:ext cx="1902213" cy="3481198"/>
            <a:chOff x="7851388" y="0"/>
            <a:chExt cx="1902213" cy="34811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EDFF0E-FA23-46A3-99FE-AB22AFD56B8D}"/>
                </a:ext>
              </a:extLst>
            </p:cNvPr>
            <p:cNvGrpSpPr/>
            <p:nvPr/>
          </p:nvGrpSpPr>
          <p:grpSpPr>
            <a:xfrm>
              <a:off x="7851388" y="0"/>
              <a:ext cx="1902213" cy="2590632"/>
              <a:chOff x="7851388" y="0"/>
              <a:chExt cx="1902213" cy="2590632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D20E85DB-9CEE-422B-A565-C88E15B3EF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834"/>
              <a:stretch/>
            </p:blipFill>
            <p:spPr>
              <a:xfrm>
                <a:off x="7851388" y="0"/>
                <a:ext cx="1902212" cy="1899064"/>
              </a:xfrm>
              <a:prstGeom prst="rect">
                <a:avLst/>
              </a:prstGeom>
            </p:spPr>
          </p:pic>
          <p:pic>
            <p:nvPicPr>
              <p:cNvPr id="14" name="Picture 5">
                <a:extLst>
                  <a:ext uri="{FF2B5EF4-FFF2-40B4-BE49-F238E27FC236}">
                    <a16:creationId xmlns:a16="http://schemas.microsoft.com/office/drawing/2014/main" id="{1CD08BDD-1B9E-48FF-B09C-5355C0F51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7851389" y="1905000"/>
                <a:ext cx="1902212" cy="685632"/>
              </a:xfrm>
              <a:prstGeom prst="rect">
                <a:avLst/>
              </a:prstGeom>
            </p:spPr>
          </p:pic>
        </p:grpSp>
        <p:pic>
          <p:nvPicPr>
            <p:cNvPr id="11" name="Picture 2" descr="Mauritius Research and Innovation Council (@MRIC_2019) / Twitter">
              <a:extLst>
                <a:ext uri="{FF2B5EF4-FFF2-40B4-BE49-F238E27FC236}">
                  <a16:creationId xmlns:a16="http://schemas.microsoft.com/office/drawing/2014/main" id="{84C97F5C-7C30-4A62-927F-07E30F31F6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67" b="25555"/>
            <a:stretch/>
          </p:blipFill>
          <p:spPr bwMode="auto">
            <a:xfrm>
              <a:off x="8039100" y="2586621"/>
              <a:ext cx="1714500" cy="894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BBD16BC-F6EF-42F2-B758-F4440EDBA4AA}"/>
              </a:ext>
            </a:extLst>
          </p:cNvPr>
          <p:cNvSpPr txBox="1"/>
          <p:nvPr/>
        </p:nvSpPr>
        <p:spPr>
          <a:xfrm>
            <a:off x="-13856" y="178810"/>
            <a:ext cx="8167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0070C0"/>
                </a:solidFill>
              </a:rPr>
              <a:t>Innovation in Human Resource Practices</a:t>
            </a:r>
            <a:endParaRPr lang="en-MU" sz="35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532B5-22DA-44AA-A841-ABE0795CD972}"/>
              </a:ext>
            </a:extLst>
          </p:cNvPr>
          <p:cNvSpPr txBox="1"/>
          <p:nvPr/>
        </p:nvSpPr>
        <p:spPr>
          <a:xfrm>
            <a:off x="0" y="786991"/>
            <a:ext cx="792758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Bringing </a:t>
            </a:r>
            <a:r>
              <a:rPr lang="en-US" sz="30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innovations in the training programs for th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e workforce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Knowledge, skills and desires </a:t>
            </a:r>
          </a:p>
          <a:p>
            <a:pPr algn="just"/>
            <a:endParaRPr lang="en-US" sz="3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Skill mis-match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Training for different levels of hospitality workforce; types of training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Training for improved understanding of evolving travel behavior </a:t>
            </a:r>
          </a:p>
        </p:txBody>
      </p:sp>
    </p:spTree>
    <p:extLst>
      <p:ext uri="{BB962C8B-B14F-4D97-AF65-F5344CB8AC3E}">
        <p14:creationId xmlns:p14="http://schemas.microsoft.com/office/powerpoint/2010/main" val="397044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D929B87-EC69-461C-A2FD-2AE2E290171A}"/>
              </a:ext>
            </a:extLst>
          </p:cNvPr>
          <p:cNvGrpSpPr/>
          <p:nvPr/>
        </p:nvGrpSpPr>
        <p:grpSpPr>
          <a:xfrm>
            <a:off x="7851388" y="0"/>
            <a:ext cx="1902213" cy="3481198"/>
            <a:chOff x="7851388" y="0"/>
            <a:chExt cx="1902213" cy="34811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EDFF0E-FA23-46A3-99FE-AB22AFD56B8D}"/>
                </a:ext>
              </a:extLst>
            </p:cNvPr>
            <p:cNvGrpSpPr/>
            <p:nvPr/>
          </p:nvGrpSpPr>
          <p:grpSpPr>
            <a:xfrm>
              <a:off x="7851388" y="0"/>
              <a:ext cx="1902213" cy="2590632"/>
              <a:chOff x="7851388" y="0"/>
              <a:chExt cx="1902213" cy="2590632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D20E85DB-9CEE-422B-A565-C88E15B3EF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834"/>
              <a:stretch/>
            </p:blipFill>
            <p:spPr>
              <a:xfrm>
                <a:off x="7851388" y="0"/>
                <a:ext cx="1902212" cy="1899064"/>
              </a:xfrm>
              <a:prstGeom prst="rect">
                <a:avLst/>
              </a:prstGeom>
            </p:spPr>
          </p:pic>
          <p:pic>
            <p:nvPicPr>
              <p:cNvPr id="14" name="Picture 5">
                <a:extLst>
                  <a:ext uri="{FF2B5EF4-FFF2-40B4-BE49-F238E27FC236}">
                    <a16:creationId xmlns:a16="http://schemas.microsoft.com/office/drawing/2014/main" id="{1CD08BDD-1B9E-48FF-B09C-5355C0F51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7851389" y="1905000"/>
                <a:ext cx="1902212" cy="685632"/>
              </a:xfrm>
              <a:prstGeom prst="rect">
                <a:avLst/>
              </a:prstGeom>
            </p:spPr>
          </p:pic>
        </p:grpSp>
        <p:pic>
          <p:nvPicPr>
            <p:cNvPr id="11" name="Picture 2" descr="Mauritius Research and Innovation Council (@MRIC_2019) / Twitter">
              <a:extLst>
                <a:ext uri="{FF2B5EF4-FFF2-40B4-BE49-F238E27FC236}">
                  <a16:creationId xmlns:a16="http://schemas.microsoft.com/office/drawing/2014/main" id="{84C97F5C-7C30-4A62-927F-07E30F31F6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67" b="25555"/>
            <a:stretch/>
          </p:blipFill>
          <p:spPr bwMode="auto">
            <a:xfrm>
              <a:off x="8039100" y="2586621"/>
              <a:ext cx="1714500" cy="894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BBD16BC-F6EF-42F2-B758-F4440EDBA4AA}"/>
              </a:ext>
            </a:extLst>
          </p:cNvPr>
          <p:cNvSpPr txBox="1"/>
          <p:nvPr/>
        </p:nvSpPr>
        <p:spPr>
          <a:xfrm>
            <a:off x="-13856" y="178810"/>
            <a:ext cx="8167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0070C0"/>
                </a:solidFill>
              </a:rPr>
              <a:t>Innovation in Marketing</a:t>
            </a:r>
            <a:endParaRPr lang="en-MU" sz="35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532B5-22DA-44AA-A841-ABE0795CD972}"/>
              </a:ext>
            </a:extLst>
          </p:cNvPr>
          <p:cNvSpPr txBox="1"/>
          <p:nvPr/>
        </p:nvSpPr>
        <p:spPr>
          <a:xfrm>
            <a:off x="0" y="786991"/>
            <a:ext cx="7927587" cy="8448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Markets and tourist behavior are changing</a:t>
            </a:r>
          </a:p>
          <a:p>
            <a:pPr algn="just"/>
            <a:endParaRPr lang="en-US" sz="3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Technology driven innovation: big data, real-time data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Use of more forward-looking instead of backward-looking data</a:t>
            </a:r>
          </a:p>
          <a:p>
            <a:pPr algn="just"/>
            <a:endParaRPr lang="en-US" sz="3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Innovative marketing strategies to capture travelers complex and </a:t>
            </a:r>
            <a:r>
              <a:rPr lang="en-US" sz="3000">
                <a:solidFill>
                  <a:srgbClr val="000000"/>
                </a:solidFill>
                <a:latin typeface="Cambria" panose="02040503050406030204" pitchFamily="18" charset="0"/>
              </a:rPr>
              <a:t>sophisticated behavior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Development of an observatory to study our competitors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3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endParaRPr lang="en-US" sz="3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8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D929B87-EC69-461C-A2FD-2AE2E290171A}"/>
              </a:ext>
            </a:extLst>
          </p:cNvPr>
          <p:cNvGrpSpPr/>
          <p:nvPr/>
        </p:nvGrpSpPr>
        <p:grpSpPr>
          <a:xfrm>
            <a:off x="7851388" y="0"/>
            <a:ext cx="1902213" cy="3481198"/>
            <a:chOff x="7851388" y="0"/>
            <a:chExt cx="1902213" cy="34811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EDFF0E-FA23-46A3-99FE-AB22AFD56B8D}"/>
                </a:ext>
              </a:extLst>
            </p:cNvPr>
            <p:cNvGrpSpPr/>
            <p:nvPr/>
          </p:nvGrpSpPr>
          <p:grpSpPr>
            <a:xfrm>
              <a:off x="7851388" y="0"/>
              <a:ext cx="1902213" cy="2590632"/>
              <a:chOff x="7851388" y="0"/>
              <a:chExt cx="1902213" cy="2590632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D20E85DB-9CEE-422B-A565-C88E15B3EF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834"/>
              <a:stretch/>
            </p:blipFill>
            <p:spPr>
              <a:xfrm>
                <a:off x="7851388" y="0"/>
                <a:ext cx="1902212" cy="1899064"/>
              </a:xfrm>
              <a:prstGeom prst="rect">
                <a:avLst/>
              </a:prstGeom>
            </p:spPr>
          </p:pic>
          <p:pic>
            <p:nvPicPr>
              <p:cNvPr id="14" name="Picture 5">
                <a:extLst>
                  <a:ext uri="{FF2B5EF4-FFF2-40B4-BE49-F238E27FC236}">
                    <a16:creationId xmlns:a16="http://schemas.microsoft.com/office/drawing/2014/main" id="{1CD08BDD-1B9E-48FF-B09C-5355C0F51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7851389" y="1905000"/>
                <a:ext cx="1902212" cy="685632"/>
              </a:xfrm>
              <a:prstGeom prst="rect">
                <a:avLst/>
              </a:prstGeom>
            </p:spPr>
          </p:pic>
        </p:grpSp>
        <p:pic>
          <p:nvPicPr>
            <p:cNvPr id="11" name="Picture 2" descr="Mauritius Research and Innovation Council (@MRIC_2019) / Twitter">
              <a:extLst>
                <a:ext uri="{FF2B5EF4-FFF2-40B4-BE49-F238E27FC236}">
                  <a16:creationId xmlns:a16="http://schemas.microsoft.com/office/drawing/2014/main" id="{84C97F5C-7C30-4A62-927F-07E30F31F6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67" b="25555"/>
            <a:stretch/>
          </p:blipFill>
          <p:spPr bwMode="auto">
            <a:xfrm>
              <a:off x="8039100" y="2586621"/>
              <a:ext cx="1714500" cy="894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BBD16BC-F6EF-42F2-B758-F4440EDBA4AA}"/>
              </a:ext>
            </a:extLst>
          </p:cNvPr>
          <p:cNvSpPr txBox="1"/>
          <p:nvPr/>
        </p:nvSpPr>
        <p:spPr>
          <a:xfrm>
            <a:off x="-13856" y="178810"/>
            <a:ext cx="8167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0070C0"/>
                </a:solidFill>
              </a:rPr>
              <a:t>Innovation in Regulatory Framework</a:t>
            </a:r>
            <a:endParaRPr lang="en-MU" sz="35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532B5-22DA-44AA-A841-ABE0795CD972}"/>
              </a:ext>
            </a:extLst>
          </p:cNvPr>
          <p:cNvSpPr txBox="1"/>
          <p:nvPr/>
        </p:nvSpPr>
        <p:spPr>
          <a:xfrm>
            <a:off x="0" y="786991"/>
            <a:ext cx="7927587" cy="706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Cambria" panose="02040503050406030204" pitchFamily="18" charset="0"/>
              </a:rPr>
              <a:t>Our regulatory framework must evolve in the light of demand and supply-side challenges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3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Cambria" panose="02040503050406030204" pitchFamily="18" charset="0"/>
              </a:rPr>
              <a:t>Labor regulations (migration/workings)</a:t>
            </a:r>
          </a:p>
          <a:p>
            <a:pPr algn="just"/>
            <a:endParaRPr lang="en-US" sz="33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Cambria" panose="02040503050406030204" pitchFamily="18" charset="0"/>
              </a:rPr>
              <a:t>Environmental regulations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3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Cambria" panose="02040503050406030204" pitchFamily="18" charset="0"/>
              </a:rPr>
              <a:t>Regulations must be aligned</a:t>
            </a:r>
          </a:p>
          <a:p>
            <a:pPr algn="just"/>
            <a:endParaRPr lang="en-US" sz="33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endParaRPr lang="en-US" sz="33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endParaRPr lang="en-US" sz="3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endParaRPr lang="en-US" sz="3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2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5502</TotalTime>
  <Words>559</Words>
  <Application>Microsoft Office PowerPoint</Application>
  <PresentationFormat>Custom</PresentationFormat>
  <Paragraphs>106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Black</vt:lpstr>
      <vt:lpstr>Open Sans Light</vt:lpstr>
      <vt:lpstr>Arial</vt:lpstr>
      <vt:lpstr>Cambria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COMPANY LOGO HERE</dc:title>
  <dc:creator>Dayna</dc:creator>
  <cp:lastModifiedBy>Robin Nunkoo</cp:lastModifiedBy>
  <cp:revision>21</cp:revision>
  <dcterms:created xsi:type="dcterms:W3CDTF">2006-08-16T00:00:00Z</dcterms:created>
  <dcterms:modified xsi:type="dcterms:W3CDTF">2022-04-29T03:52:09Z</dcterms:modified>
  <dc:identifier>DAE-lRYpB8U</dc:identifier>
</cp:coreProperties>
</file>